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6"/>
  </p:notesMasterIdLst>
  <p:handoutMasterIdLst>
    <p:handoutMasterId r:id="rId37"/>
  </p:handoutMasterIdLst>
  <p:sldIdLst>
    <p:sldId id="298" r:id="rId3"/>
    <p:sldId id="257" r:id="rId4"/>
    <p:sldId id="261" r:id="rId5"/>
    <p:sldId id="279" r:id="rId6"/>
    <p:sldId id="402" r:id="rId7"/>
    <p:sldId id="401" r:id="rId8"/>
    <p:sldId id="403" r:id="rId9"/>
    <p:sldId id="283" r:id="rId10"/>
    <p:sldId id="404" r:id="rId11"/>
    <p:sldId id="260" r:id="rId12"/>
    <p:sldId id="405" r:id="rId13"/>
    <p:sldId id="267" r:id="rId14"/>
    <p:sldId id="264" r:id="rId15"/>
    <p:sldId id="397" r:id="rId16"/>
    <p:sldId id="259" r:id="rId17"/>
    <p:sldId id="263" r:id="rId18"/>
    <p:sldId id="266" r:id="rId19"/>
    <p:sldId id="406" r:id="rId20"/>
    <p:sldId id="270" r:id="rId21"/>
    <p:sldId id="284" r:id="rId22"/>
    <p:sldId id="269" r:id="rId23"/>
    <p:sldId id="407" r:id="rId24"/>
    <p:sldId id="265" r:id="rId25"/>
    <p:sldId id="272" r:id="rId26"/>
    <p:sldId id="281" r:id="rId27"/>
    <p:sldId id="398" r:id="rId28"/>
    <p:sldId id="271" r:id="rId29"/>
    <p:sldId id="274" r:id="rId30"/>
    <p:sldId id="408" r:id="rId31"/>
    <p:sldId id="410" r:id="rId32"/>
    <p:sldId id="411" r:id="rId33"/>
    <p:sldId id="412" r:id="rId34"/>
    <p:sldId id="299" r:id="rId35"/>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8" userDrawn="1">
          <p15:clr>
            <a:srgbClr val="A4A3A4"/>
          </p15:clr>
        </p15:guide>
        <p15:guide id="2" pos="388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付 庆娇" initials="付"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1318"/>
    <a:srgbClr val="C00000"/>
    <a:srgbClr val="C73D2D"/>
    <a:srgbClr val="C74030"/>
    <a:srgbClr val="0062AD"/>
    <a:srgbClr val="0C4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548" autoAdjust="0"/>
  </p:normalViewPr>
  <p:slideViewPr>
    <p:cSldViewPr snapToGrid="0" showGuides="1">
      <p:cViewPr varScale="1">
        <p:scale>
          <a:sx n="103" d="100"/>
          <a:sy n="103" d="100"/>
        </p:scale>
        <p:origin x="312" y="36"/>
      </p:cViewPr>
      <p:guideLst>
        <p:guide orient="horz" pos="2178"/>
        <p:guide pos="3882"/>
      </p:guideLst>
    </p:cSldViewPr>
  </p:slideViewPr>
  <p:outlineViewPr>
    <p:cViewPr>
      <p:scale>
        <a:sx n="33" d="100"/>
        <a:sy n="33" d="100"/>
      </p:scale>
      <p:origin x="0" y="-250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2025/12/11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87F81-F693-4D61-96C3-51640B3E97A3}" type="datetimeFigureOut">
              <a:rPr lang="zh-CN" altLang="en-US" smtClean="0"/>
              <a:t>2025/12/11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F7DB9-3AC9-45BF-BBE5-11AD8F5E63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传统 </a:t>
            </a:r>
            <a:r>
              <a:rPr lang="en-US" altLang="zh-CN" sz="1200" dirty="0">
                <a:latin typeface="微软雅黑" panose="020B0503020204020204" pitchFamily="34" charset="-122"/>
                <a:ea typeface="微软雅黑" panose="020B0503020204020204" pitchFamily="34" charset="-122"/>
              </a:rPr>
              <a:t>SAT </a:t>
            </a:r>
            <a:r>
              <a:rPr lang="zh-CN" altLang="en-US" sz="1200" dirty="0">
                <a:latin typeface="微软雅黑" panose="020B0503020204020204" pitchFamily="34" charset="-122"/>
                <a:ea typeface="微软雅黑" panose="020B0503020204020204" pitchFamily="34" charset="-122"/>
              </a:rPr>
              <a:t>求解器只能处理纯布尔逻辑表达式，但实际问题往往涉及多个理论（如整数、实数、数组、字符串等）。</a:t>
            </a:r>
            <a:r>
              <a:rPr lang="en-US" altLang="zh-CN" sz="1200" dirty="0">
                <a:latin typeface="微软雅黑" panose="020B0503020204020204" pitchFamily="34" charset="-122"/>
                <a:ea typeface="微软雅黑" panose="020B0503020204020204" pitchFamily="34" charset="-122"/>
              </a:rPr>
              <a:t>SMT </a:t>
            </a:r>
            <a:r>
              <a:rPr lang="zh-CN" altLang="en-US" sz="1200" dirty="0">
                <a:latin typeface="微软雅黑" panose="020B0503020204020204" pitchFamily="34" charset="-122"/>
                <a:ea typeface="微软雅黑" panose="020B0503020204020204" pitchFamily="34" charset="-122"/>
              </a:rPr>
              <a:t>就是为了满足在多个理论下检查约束可满足性的需求。</a:t>
            </a:r>
          </a:p>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5</a:t>
            </a:fld>
            <a:endParaRPr lang="zh-CN" altLang="en-US"/>
          </a:p>
        </p:txBody>
      </p:sp>
    </p:spTree>
    <p:extLst>
      <p:ext uri="{BB962C8B-B14F-4D97-AF65-F5344CB8AC3E}">
        <p14:creationId xmlns:p14="http://schemas.microsoft.com/office/powerpoint/2010/main" val="2733452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6</a:t>
            </a:fld>
            <a:endParaRPr lang="zh-CN" altLang="en-US"/>
          </a:p>
        </p:txBody>
      </p:sp>
    </p:spTree>
    <p:extLst>
      <p:ext uri="{BB962C8B-B14F-4D97-AF65-F5344CB8AC3E}">
        <p14:creationId xmlns:p14="http://schemas.microsoft.com/office/powerpoint/2010/main" val="2884157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7</a:t>
            </a:fld>
            <a:endParaRPr lang="zh-CN" altLang="en-US"/>
          </a:p>
        </p:txBody>
      </p:sp>
    </p:spTree>
    <p:extLst>
      <p:ext uri="{BB962C8B-B14F-4D97-AF65-F5344CB8AC3E}">
        <p14:creationId xmlns:p14="http://schemas.microsoft.com/office/powerpoint/2010/main" val="370422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11</a:t>
            </a:fld>
            <a:endParaRPr lang="zh-CN" altLang="en-US"/>
          </a:p>
        </p:txBody>
      </p:sp>
    </p:spTree>
    <p:extLst>
      <p:ext uri="{BB962C8B-B14F-4D97-AF65-F5344CB8AC3E}">
        <p14:creationId xmlns:p14="http://schemas.microsoft.com/office/powerpoint/2010/main" val="342759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23</a:t>
            </a:fld>
            <a:endParaRPr lang="zh-CN" altLang="en-US"/>
          </a:p>
        </p:txBody>
      </p:sp>
    </p:spTree>
    <p:extLst>
      <p:ext uri="{BB962C8B-B14F-4D97-AF65-F5344CB8AC3E}">
        <p14:creationId xmlns:p14="http://schemas.microsoft.com/office/powerpoint/2010/main" val="1591316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15125E8-DA77-45D8-B09C-9491D3A96F07}"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CB4346-82FD-4349-A908-96327397DAE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5125E8-DA77-45D8-B09C-9491D3A96F07}"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CB4346-82FD-4349-A908-96327397DAE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15125E8-DA77-45D8-B09C-9491D3A96F07}"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CB4346-82FD-4349-A908-96327397DAE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5125E8-DA77-45D8-B09C-9491D3A96F07}" type="datetimeFigureOut">
              <a:rPr lang="zh-CN" altLang="en-US" smtClean="0"/>
              <a:t>2025/12/11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CB4346-82FD-4349-A908-96327397DAE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15125E8-DA77-45D8-B09C-9491D3A96F07}" type="datetimeFigureOut">
              <a:rPr lang="zh-CN" altLang="en-US" smtClean="0"/>
              <a:t>2025/12/11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CCB4346-82FD-4349-A908-96327397DAE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5125E8-DA77-45D8-B09C-9491D3A96F07}" type="datetimeFigureOut">
              <a:rPr lang="zh-CN" altLang="en-US" smtClean="0"/>
              <a:t>2025/12/11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CCB4346-82FD-4349-A908-96327397DAED}"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5125E8-DA77-45D8-B09C-9491D3A96F07}" type="datetimeFigureOut">
              <a:rPr lang="zh-CN" altLang="en-US" smtClean="0"/>
              <a:t>2025/12/11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CCB4346-82FD-4349-A908-96327397DAED}"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5125E8-DA77-45D8-B09C-9491D3A96F07}" type="datetimeFigureOut">
              <a:rPr lang="zh-CN" altLang="en-US" smtClean="0"/>
              <a:t>2025/12/11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CB4346-82FD-4349-A908-96327397DAE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5125E8-DA77-45D8-B09C-9491D3A96F07}" type="datetimeFigureOut">
              <a:rPr lang="zh-CN" altLang="en-US" smtClean="0"/>
              <a:t>2025/12/11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CB4346-82FD-4349-A908-96327397DAED}"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5125E8-DA77-45D8-B09C-9491D3A96F07}"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CB4346-82FD-4349-A908-96327397DAED}"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5125E8-DA77-45D8-B09C-9491D3A96F07}"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CB4346-82FD-4349-A908-96327397DAE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2025/12/11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6778765-80AB-4232-8B24-10519C1517F1}" type="datetimeFigureOut">
              <a:rPr lang="zh-CN" altLang="en-US" smtClean="0"/>
              <a:t>2025/12/11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6778765-80AB-4232-8B24-10519C1517F1}" type="datetimeFigureOut">
              <a:rPr lang="zh-CN" altLang="en-US" smtClean="0"/>
              <a:t>2025/12/11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6778765-80AB-4232-8B24-10519C1517F1}" type="datetimeFigureOut">
              <a:rPr lang="zh-CN" altLang="en-US" smtClean="0"/>
              <a:t>2025/12/11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778765-80AB-4232-8B24-10519C1517F1}" type="datetimeFigureOut">
              <a:rPr lang="zh-CN" altLang="en-US" smtClean="0"/>
              <a:t>2025/12/11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78765-80AB-4232-8B24-10519C1517F1}" type="datetimeFigureOut">
              <a:rPr lang="zh-CN" altLang="en-US" smtClean="0"/>
              <a:t>2025/12/11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78765-80AB-4232-8B24-10519C1517F1}" type="datetimeFigureOut">
              <a:rPr lang="zh-CN" altLang="en-US" smtClean="0"/>
              <a:t>2025/12/11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4000"/>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78765-80AB-4232-8B24-10519C1517F1}" type="datetimeFigureOut">
              <a:rPr lang="zh-CN" altLang="en-US" smtClean="0"/>
              <a:t>2025/12/11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BEEDB-AC50-479F-9C8D-98D693D49331}" type="slidenum">
              <a:rPr lang="zh-CN" altLang="en-US" smtClean="0"/>
              <a:t>‹#›</a:t>
            </a:fld>
            <a:endParaRPr lang="zh-CN" altLang="en-US"/>
          </a:p>
        </p:txBody>
      </p:sp>
      <p:sp>
        <p:nvSpPr>
          <p:cNvPr id="7" name="文本框 2">
            <a:extLst>
              <a:ext uri="{FF2B5EF4-FFF2-40B4-BE49-F238E27FC236}">
                <a16:creationId xmlns:a16="http://schemas.microsoft.com/office/drawing/2014/main" id="{E08005BC-8D88-1EE7-935D-30E9B33354B0}"/>
              </a:ext>
            </a:extLst>
          </p:cNvPr>
          <p:cNvSpPr txBox="1"/>
          <p:nvPr userDrawn="1"/>
        </p:nvSpPr>
        <p:spPr>
          <a:xfrm>
            <a:off x="5339" y="6321366"/>
            <a:ext cx="3600356" cy="461665"/>
          </a:xfrm>
          <a:prstGeom prst="rect">
            <a:avLst/>
          </a:prstGeom>
          <a:noFill/>
        </p:spPr>
        <p:txBody>
          <a:bodyPr wrap="square" rtlCol="0">
            <a:spAutoFit/>
          </a:bodyPr>
          <a:lstStyle/>
          <a:p>
            <a:r>
              <a:rPr lang="zh-CN" altLang="en-US" sz="2400" dirty="0">
                <a:solidFill>
                  <a:srgbClr val="8C1515"/>
                </a:solidFill>
                <a:latin typeface="华文行楷" panose="02010800040101010101" pitchFamily="2" charset="-122"/>
                <a:ea typeface="华文行楷" panose="02010800040101010101" pitchFamily="2" charset="-122"/>
              </a:rPr>
              <a:t>厚德、求真、砺学、笃行</a:t>
            </a:r>
          </a:p>
        </p:txBody>
      </p:sp>
      <p:pic>
        <p:nvPicPr>
          <p:cNvPr id="9" name="图片 8">
            <a:extLst>
              <a:ext uri="{FF2B5EF4-FFF2-40B4-BE49-F238E27FC236}">
                <a16:creationId xmlns:a16="http://schemas.microsoft.com/office/drawing/2014/main" id="{D9E067BD-BBE0-C883-112C-C1C401D61F54}"/>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696400" y="115116"/>
            <a:ext cx="2351584" cy="63801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14000"/>
            <a:lum/>
          </a:blip>
          <a:srcRect/>
          <a:stretch>
            <a:fillRect t="-9000" b="-9000"/>
          </a:stretch>
        </a:blipFill>
        <a:effectLst/>
      </p:bgPr>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5125E8-DA77-45D8-B09C-9491D3A96F07}" type="datetimeFigureOut">
              <a:rPr lang="zh-CN" altLang="en-US" smtClean="0"/>
              <a:t>2025/12/11</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B4346-82FD-4349-A908-96327397DAE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34" Type="http://schemas.openxmlformats.org/officeDocument/2006/relationships/image" Target="../media/image5.jp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notesSlide" Target="../notesSlides/notesSlide1.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slideLayout" Target="../slideLayouts/slideLayout1.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8" Type="http://schemas.openxmlformats.org/officeDocument/2006/relationships/tags" Target="../tags/tag9.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0.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0.png"/><Relationship Id="rId4" Type="http://schemas.openxmlformats.org/officeDocument/2006/relationships/image" Target="../media/image18.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8.xml"/><Relationship Id="rId1" Type="http://schemas.openxmlformats.org/officeDocument/2006/relationships/tags" Target="../tags/tag33.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00" y="1489075"/>
            <a:ext cx="12278360" cy="3632200"/>
          </a:xfrm>
          <a:prstGeom prst="rect">
            <a:avLst/>
          </a:prstGeom>
          <a:solidFill>
            <a:srgbClr val="961318">
              <a:alpha val="85000"/>
            </a:srgbClr>
          </a:solidFill>
          <a:ln w="12700" cap="flat" cmpd="sng" algn="ctr">
            <a:noFill/>
            <a:prstDash val="solid"/>
            <a:miter lim="800000"/>
          </a:ln>
          <a:effectLst/>
        </p:spPr>
        <p:txBody>
          <a:bodyPr rtlCol="0" anchor="ctr"/>
          <a:lstStyle/>
          <a:p>
            <a:pPr algn="ctr">
              <a:defRPr/>
            </a:pPr>
            <a:endParaRPr lang="zh-CN" altLang="en-US" kern="0" dirty="0">
              <a:solidFill>
                <a:srgbClr val="FFFFFF"/>
              </a:solidFill>
              <a:latin typeface="Arial" panose="020B0604020202020204"/>
              <a:ea typeface="微软雅黑" panose="020B0503020204020204" charset="-122"/>
              <a:cs typeface="+mn-ea"/>
              <a:sym typeface="+mn-lt"/>
            </a:endParaRPr>
          </a:p>
        </p:txBody>
      </p:sp>
      <p:grpSp>
        <p:nvGrpSpPr>
          <p:cNvPr id="3" name="组合 2"/>
          <p:cNvGrpSpPr/>
          <p:nvPr/>
        </p:nvGrpSpPr>
        <p:grpSpPr>
          <a:xfrm>
            <a:off x="5035453" y="5714684"/>
            <a:ext cx="2499402" cy="1095678"/>
            <a:chOff x="2958238" y="5878875"/>
            <a:chExt cx="2499402" cy="1095678"/>
          </a:xfrm>
        </p:grpSpPr>
        <p:sp>
          <p:nvSpPr>
            <p:cNvPr id="4" name="TextBox 14"/>
            <p:cNvSpPr txBox="1"/>
            <p:nvPr/>
          </p:nvSpPr>
          <p:spPr>
            <a:xfrm>
              <a:off x="2958238" y="5878875"/>
              <a:ext cx="2294218"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答辩人：宋亮亮 党叶楠</a:t>
              </a:r>
            </a:p>
          </p:txBody>
        </p:sp>
        <p:sp>
          <p:nvSpPr>
            <p:cNvPr id="5" name="TextBox 28"/>
            <p:cNvSpPr txBox="1"/>
            <p:nvPr/>
          </p:nvSpPr>
          <p:spPr>
            <a:xfrm>
              <a:off x="2958238" y="6257437"/>
              <a:ext cx="2499402"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所在学院：</a:t>
              </a:r>
              <a:r>
                <a:rPr lang="en-US" altLang="zh-CN" sz="1600" b="1" dirty="0">
                  <a:solidFill>
                    <a:srgbClr val="961318"/>
                  </a:solidFill>
                  <a:latin typeface="Arial" panose="020B0604020202020204"/>
                  <a:ea typeface="微软雅黑" panose="020B0503020204020204" charset="-122"/>
                  <a:cs typeface="+mn-ea"/>
                </a:rPr>
                <a:t> </a:t>
              </a:r>
              <a:r>
                <a:rPr lang="zh-CN" altLang="en-US" sz="1600" b="1" dirty="0">
                  <a:solidFill>
                    <a:srgbClr val="961318"/>
                  </a:solidFill>
                  <a:latin typeface="Arial" panose="020B0604020202020204"/>
                  <a:ea typeface="微软雅黑" panose="020B0503020204020204" charset="-122"/>
                  <a:cs typeface="+mn-ea"/>
                </a:rPr>
                <a:t>人工智能学院</a:t>
              </a:r>
            </a:p>
          </p:txBody>
        </p:sp>
        <p:sp>
          <p:nvSpPr>
            <p:cNvPr id="6" name="TextBox 90"/>
            <p:cNvSpPr txBox="1"/>
            <p:nvPr/>
          </p:nvSpPr>
          <p:spPr>
            <a:xfrm>
              <a:off x="2958238" y="6635999"/>
              <a:ext cx="2314929"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日期：</a:t>
              </a:r>
              <a:r>
                <a:rPr lang="en-US" altLang="zh-CN" sz="1600" b="1" dirty="0">
                  <a:solidFill>
                    <a:srgbClr val="961318"/>
                  </a:solidFill>
                  <a:latin typeface="Arial" panose="020B0604020202020204"/>
                  <a:ea typeface="微软雅黑" panose="020B0503020204020204" charset="-122"/>
                  <a:cs typeface="+mn-ea"/>
                </a:rPr>
                <a:t>2025</a:t>
              </a:r>
              <a:r>
                <a:rPr lang="zh-CN" altLang="en-US" sz="1600" b="1" dirty="0">
                  <a:solidFill>
                    <a:srgbClr val="961318"/>
                  </a:solidFill>
                  <a:latin typeface="Arial" panose="020B0604020202020204"/>
                  <a:ea typeface="微软雅黑" panose="020B0503020204020204" charset="-122"/>
                  <a:cs typeface="+mn-ea"/>
                </a:rPr>
                <a:t>年</a:t>
              </a:r>
              <a:r>
                <a:rPr lang="en-US" altLang="zh-CN" sz="1600" b="1" dirty="0">
                  <a:solidFill>
                    <a:srgbClr val="961318"/>
                  </a:solidFill>
                  <a:latin typeface="Arial" panose="020B0604020202020204"/>
                  <a:ea typeface="微软雅黑" panose="020B0503020204020204" charset="-122"/>
                  <a:cs typeface="+mn-ea"/>
                </a:rPr>
                <a:t>12</a:t>
              </a:r>
              <a:r>
                <a:rPr lang="zh-CN" altLang="en-US" sz="1600" b="1" dirty="0">
                  <a:solidFill>
                    <a:srgbClr val="961318"/>
                  </a:solidFill>
                  <a:latin typeface="Arial" panose="020B0604020202020204"/>
                  <a:ea typeface="微软雅黑" panose="020B0503020204020204" charset="-122"/>
                  <a:cs typeface="+mn-ea"/>
                </a:rPr>
                <a:t>月</a:t>
              </a:r>
              <a:r>
                <a:rPr lang="en-US" altLang="zh-CN" sz="1600" b="1" dirty="0">
                  <a:solidFill>
                    <a:srgbClr val="961318"/>
                  </a:solidFill>
                  <a:latin typeface="Arial" panose="020B0604020202020204"/>
                  <a:ea typeface="微软雅黑" panose="020B0503020204020204" charset="-122"/>
                  <a:cs typeface="+mn-ea"/>
                </a:rPr>
                <a:t>11</a:t>
              </a:r>
              <a:r>
                <a:rPr lang="zh-CN" altLang="en-US" sz="1600" b="1" dirty="0">
                  <a:solidFill>
                    <a:srgbClr val="961318"/>
                  </a:solidFill>
                  <a:latin typeface="Arial" panose="020B0604020202020204"/>
                  <a:ea typeface="微软雅黑" panose="020B0503020204020204" charset="-122"/>
                  <a:cs typeface="+mn-ea"/>
                </a:rPr>
                <a:t>日</a:t>
              </a:r>
            </a:p>
          </p:txBody>
        </p:sp>
      </p:grpSp>
      <p:grpSp>
        <p:nvGrpSpPr>
          <p:cNvPr id="7" name="Group 15"/>
          <p:cNvGrpSpPr/>
          <p:nvPr/>
        </p:nvGrpSpPr>
        <p:grpSpPr>
          <a:xfrm>
            <a:off x="1" y="2540000"/>
            <a:ext cx="12215445" cy="2405531"/>
            <a:chOff x="-1504285" y="2685485"/>
            <a:chExt cx="10824150" cy="2405531"/>
          </a:xfrm>
        </p:grpSpPr>
        <p:sp>
          <p:nvSpPr>
            <p:cNvPr id="8" name="Rectangle 9"/>
            <p:cNvSpPr/>
            <p:nvPr/>
          </p:nvSpPr>
          <p:spPr>
            <a:xfrm>
              <a:off x="-1049738" y="2685485"/>
              <a:ext cx="9915055" cy="1778000"/>
            </a:xfrm>
            <a:prstGeom prst="rect">
              <a:avLst/>
            </a:prstGeom>
          </p:spPr>
          <p:txBody>
            <a:bodyPr wrap="square">
              <a:noAutofit/>
            </a:bodyPr>
            <a:lstStyle/>
            <a:p>
              <a:pPr algn="ctr"/>
              <a:r>
                <a:rPr lang="en-US" altLang="zh-CN" sz="6000" b="1" dirty="0">
                  <a:solidFill>
                    <a:prstClr val="white"/>
                  </a:solidFill>
                  <a:latin typeface="微软雅黑" panose="020B0503020204020204" charset="-122"/>
                  <a:ea typeface="微软雅黑" panose="020B0503020204020204" charset="-122"/>
                  <a:cs typeface="阿里巴巴普惠体 B" panose="00020600040101010101" pitchFamily="18" charset="-122"/>
                </a:rPr>
                <a:t>《</a:t>
              </a:r>
              <a:r>
                <a:rPr lang="zh-CN" altLang="en-US" sz="6000" b="1" dirty="0">
                  <a:solidFill>
                    <a:prstClr val="white"/>
                  </a:solidFill>
                  <a:latin typeface="微软雅黑" panose="020B0503020204020204" charset="-122"/>
                  <a:ea typeface="微软雅黑" panose="020B0503020204020204" charset="-122"/>
                  <a:cs typeface="阿里巴巴普惠体 B" panose="00020600040101010101" pitchFamily="18" charset="-122"/>
                </a:rPr>
                <a:t>计算机科学使用的数学逻辑</a:t>
              </a:r>
              <a:r>
                <a:rPr lang="en-US" altLang="zh-CN" sz="6000" b="1" dirty="0">
                  <a:solidFill>
                    <a:prstClr val="white"/>
                  </a:solidFill>
                  <a:latin typeface="微软雅黑" panose="020B0503020204020204" charset="-122"/>
                  <a:ea typeface="微软雅黑" panose="020B0503020204020204" charset="-122"/>
                  <a:cs typeface="阿里巴巴普惠体 B" panose="00020600040101010101" pitchFamily="18" charset="-122"/>
                </a:rPr>
                <a:t>》</a:t>
              </a:r>
            </a:p>
            <a:p>
              <a:pPr algn="ctr"/>
              <a:r>
                <a:rPr lang="en-US" altLang="zh-CN" sz="6000" b="1" dirty="0">
                  <a:solidFill>
                    <a:prstClr val="white"/>
                  </a:solidFill>
                  <a:latin typeface="微软雅黑" panose="020B0503020204020204" charset="-122"/>
                  <a:ea typeface="微软雅黑" panose="020B0503020204020204" charset="-122"/>
                  <a:cs typeface="阿里巴巴普惠体 B" panose="00020600040101010101" pitchFamily="18" charset="-122"/>
                </a:rPr>
                <a:t>CVC5</a:t>
              </a:r>
              <a:r>
                <a:rPr lang="zh-CN" altLang="en-US" sz="6000" b="1" dirty="0">
                  <a:solidFill>
                    <a:prstClr val="white"/>
                  </a:solidFill>
                  <a:latin typeface="微软雅黑" panose="020B0503020204020204" charset="-122"/>
                  <a:ea typeface="微软雅黑" panose="020B0503020204020204" charset="-122"/>
                  <a:cs typeface="阿里巴巴普惠体 B" panose="00020600040101010101" pitchFamily="18" charset="-122"/>
                </a:rPr>
                <a:t>小组项目展示汇报</a:t>
              </a:r>
            </a:p>
            <a:p>
              <a:pPr algn="ctr"/>
              <a:endParaRPr lang="zh-CN" altLang="en-US" sz="6000" b="1" dirty="0">
                <a:solidFill>
                  <a:prstClr val="white"/>
                </a:solidFill>
                <a:latin typeface="微软雅黑" panose="020B0503020204020204" charset="-122"/>
                <a:ea typeface="微软雅黑" panose="020B0503020204020204" charset="-122"/>
                <a:cs typeface="阿里巴巴普惠体 B" panose="00020600040101010101" pitchFamily="18" charset="-122"/>
              </a:endParaRPr>
            </a:p>
          </p:txBody>
        </p:sp>
        <p:sp>
          <p:nvSpPr>
            <p:cNvPr id="9" name="Rectangle 10"/>
            <p:cNvSpPr/>
            <p:nvPr/>
          </p:nvSpPr>
          <p:spPr>
            <a:xfrm>
              <a:off x="-1504285" y="4690906"/>
              <a:ext cx="10824150" cy="400110"/>
            </a:xfrm>
            <a:prstGeom prst="rect">
              <a:avLst/>
            </a:prstGeom>
          </p:spPr>
          <p:txBody>
            <a:bodyPr wrap="square">
              <a:spAutoFit/>
            </a:bodyPr>
            <a:lstStyle/>
            <a:p>
              <a:pPr algn="ctr"/>
              <a:r>
                <a:rPr lang="en-US" altLang="zh-CN" sz="2000" b="1" dirty="0" err="1">
                  <a:solidFill>
                    <a:prstClr val="white"/>
                  </a:solidFill>
                  <a:latin typeface="微软雅黑 Light" panose="020B0502040204020203" pitchFamily="34" charset="-122"/>
                  <a:ea typeface="微软雅黑 Light" panose="020B0502040204020203" pitchFamily="34" charset="-122"/>
                </a:rPr>
                <a:t>Xidian</a:t>
              </a:r>
              <a:r>
                <a:rPr lang="en-US" altLang="zh-CN" sz="2000" b="1" dirty="0">
                  <a:solidFill>
                    <a:prstClr val="white"/>
                  </a:solidFill>
                  <a:latin typeface="微软雅黑 Light" panose="020B0502040204020203" pitchFamily="34" charset="-122"/>
                  <a:ea typeface="微软雅黑 Light" panose="020B0502040204020203" pitchFamily="34" charset="-122"/>
                </a:rPr>
                <a:t> University </a:t>
              </a:r>
              <a:r>
                <a:rPr lang="zh-CN" altLang="en-US" sz="2000" b="1" dirty="0">
                  <a:solidFill>
                    <a:prstClr val="white"/>
                  </a:solidFill>
                  <a:latin typeface="微软雅黑 Light" panose="020B0502040204020203" pitchFamily="34" charset="-122"/>
                  <a:ea typeface="微软雅黑 Light" panose="020B0502040204020203" pitchFamily="34" charset="-122"/>
                </a:rPr>
                <a:t>GRADUATION REPLY GENERAL TEMPLATE</a:t>
              </a:r>
            </a:p>
          </p:txBody>
        </p:sp>
      </p:grpSp>
      <p:cxnSp>
        <p:nvCxnSpPr>
          <p:cNvPr id="10" name="直接连接符 9"/>
          <p:cNvCxnSpPr/>
          <p:nvPr/>
        </p:nvCxnSpPr>
        <p:spPr>
          <a:xfrm flipV="1">
            <a:off x="-541722" y="5529572"/>
            <a:ext cx="5256126" cy="1"/>
          </a:xfrm>
          <a:prstGeom prst="line">
            <a:avLst/>
          </a:prstGeom>
          <a:noFill/>
          <a:ln w="38100" cap="flat" cmpd="sng" algn="ctr">
            <a:solidFill>
              <a:srgbClr val="961318"/>
            </a:solidFill>
            <a:prstDash val="solid"/>
            <a:miter lim="800000"/>
          </a:ln>
          <a:effectLst/>
        </p:spPr>
      </p:cxnSp>
      <p:cxnSp>
        <p:nvCxnSpPr>
          <p:cNvPr id="11" name="直接连接符 10"/>
          <p:cNvCxnSpPr/>
          <p:nvPr/>
        </p:nvCxnSpPr>
        <p:spPr>
          <a:xfrm>
            <a:off x="7601791" y="5529572"/>
            <a:ext cx="5446002" cy="0"/>
          </a:xfrm>
          <a:prstGeom prst="line">
            <a:avLst/>
          </a:prstGeom>
          <a:noFill/>
          <a:ln w="38100" cap="flat" cmpd="sng" algn="ctr">
            <a:solidFill>
              <a:srgbClr val="961318"/>
            </a:solidFill>
            <a:prstDash val="solid"/>
            <a:miter lim="800000"/>
          </a:ln>
          <a:effectLst/>
        </p:spPr>
      </p:cxnSp>
      <p:sp>
        <p:nvSpPr>
          <p:cNvPr id="13" name="文本框 8">
            <a:extLst>
              <a:ext uri="{FF2B5EF4-FFF2-40B4-BE49-F238E27FC236}">
                <a16:creationId xmlns:a16="http://schemas.microsoft.com/office/drawing/2014/main" id="{BDCEC1A8-B49A-6657-6713-44C643A2934C}"/>
              </a:ext>
            </a:extLst>
          </p:cNvPr>
          <p:cNvSpPr txBox="1"/>
          <p:nvPr/>
        </p:nvSpPr>
        <p:spPr>
          <a:xfrm>
            <a:off x="4749829" y="5326025"/>
            <a:ext cx="2826327" cy="369332"/>
          </a:xfrm>
          <a:prstGeom prst="rect">
            <a:avLst/>
          </a:prstGeom>
          <a:noFill/>
        </p:spPr>
        <p:txBody>
          <a:bodyPr wrap="square" rtlCol="0">
            <a:spAutoFit/>
          </a:bodyPr>
          <a:lstStyle/>
          <a:p>
            <a:pPr algn="ctr">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厚德 求真 砺学 笃行</a:t>
            </a:r>
          </a:p>
        </p:txBody>
      </p:sp>
      <p:pic>
        <p:nvPicPr>
          <p:cNvPr id="14" name="图片 13">
            <a:extLst>
              <a:ext uri="{FF2B5EF4-FFF2-40B4-BE49-F238E27FC236}">
                <a16:creationId xmlns:a16="http://schemas.microsoft.com/office/drawing/2014/main" id="{02AB0CA6-295F-2FEF-5B01-7D0857B091BF}"/>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12966" y="1550035"/>
            <a:ext cx="3766068" cy="10217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2">
            <a:extLst>
              <a:ext uri="{FF2B5EF4-FFF2-40B4-BE49-F238E27FC236}">
                <a16:creationId xmlns:a16="http://schemas.microsoft.com/office/drawing/2014/main" id="{E0E15ABD-9EC6-F864-D140-E18D5CD1FD5A}"/>
              </a:ext>
            </a:extLst>
          </p:cNvPr>
          <p:cNvSpPr/>
          <p:nvPr/>
        </p:nvSpPr>
        <p:spPr>
          <a:xfrm>
            <a:off x="1856400" y="1343892"/>
            <a:ext cx="9407345" cy="4378034"/>
          </a:xfrm>
          <a:prstGeom prst="roundRect">
            <a:avLst/>
          </a:prstGeom>
          <a:noFill/>
          <a:ln w="12700" cap="flat" cmpd="sng" algn="ctr">
            <a:solidFill>
              <a:srgbClr val="961318"/>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rgbClr val="961318"/>
                  </a:solidFill>
                </a:rPr>
                <a:t>CVC5</a:t>
              </a:r>
              <a:r>
                <a:rPr lang="zh-CN" altLang="en-US" dirty="0">
                  <a:solidFill>
                    <a:srgbClr val="961318"/>
                  </a:solidFill>
                </a:rPr>
                <a:t>背景介绍</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sp>
        <p:nvSpPr>
          <p:cNvPr id="12" name="文本框 11">
            <a:extLst>
              <a:ext uri="{FF2B5EF4-FFF2-40B4-BE49-F238E27FC236}">
                <a16:creationId xmlns:a16="http://schemas.microsoft.com/office/drawing/2014/main" id="{BAFF6BEA-87D6-9C9E-4221-B8DFA40EF331}"/>
              </a:ext>
            </a:extLst>
          </p:cNvPr>
          <p:cNvSpPr txBox="1"/>
          <p:nvPr/>
        </p:nvSpPr>
        <p:spPr>
          <a:xfrm>
            <a:off x="3523166" y="1476830"/>
            <a:ext cx="7832190" cy="3904339"/>
          </a:xfrm>
          <a:prstGeom prst="rect">
            <a:avLst/>
          </a:prstGeom>
          <a:noFill/>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性能强：比 </a:t>
            </a:r>
            <a:r>
              <a:rPr lang="en-US" altLang="zh-CN" sz="2400" b="1" dirty="0">
                <a:latin typeface="微软雅黑" panose="020B0503020204020204" pitchFamily="34" charset="-122"/>
                <a:ea typeface="微软雅黑" panose="020B0503020204020204" pitchFamily="34" charset="-122"/>
              </a:rPr>
              <a:t>CVC4 </a:t>
            </a:r>
            <a:r>
              <a:rPr lang="zh-CN" altLang="en-US" sz="2400" b="1" dirty="0">
                <a:latin typeface="微软雅黑" panose="020B0503020204020204" pitchFamily="34" charset="-122"/>
                <a:ea typeface="微软雅黑" panose="020B0503020204020204" pitchFamily="34" charset="-122"/>
              </a:rPr>
              <a:t>更快</a:t>
            </a:r>
          </a:p>
          <a:p>
            <a:pPr>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大幅提升 </a:t>
            </a:r>
            <a:r>
              <a:rPr lang="en-US" altLang="zh-CN" sz="2400" dirty="0">
                <a:latin typeface="微软雅黑" panose="020B0503020204020204" pitchFamily="34" charset="-122"/>
                <a:ea typeface="微软雅黑" panose="020B0503020204020204" pitchFamily="34" charset="-122"/>
              </a:rPr>
              <a:t>SAT + </a:t>
            </a:r>
            <a:r>
              <a:rPr lang="zh-CN" altLang="en-US" sz="2400" dirty="0">
                <a:latin typeface="微软雅黑" panose="020B0503020204020204" pitchFamily="34" charset="-122"/>
                <a:ea typeface="微软雅黑" panose="020B0503020204020204" pitchFamily="34" charset="-122"/>
              </a:rPr>
              <a:t>理论推理速度</a:t>
            </a:r>
          </a:p>
          <a:p>
            <a:pPr>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在 </a:t>
            </a:r>
            <a:r>
              <a:rPr lang="en-US" altLang="zh-CN" sz="2400" dirty="0">
                <a:latin typeface="微软雅黑" panose="020B0503020204020204" pitchFamily="34" charset="-122"/>
                <a:ea typeface="微软雅黑" panose="020B0503020204020204" pitchFamily="34" charset="-122"/>
              </a:rPr>
              <a:t>SMT-COMP </a:t>
            </a:r>
            <a:r>
              <a:rPr lang="zh-CN" altLang="en-US" sz="2400" dirty="0">
                <a:latin typeface="微软雅黑" panose="020B0503020204020204" pitchFamily="34" charset="-122"/>
                <a:ea typeface="微软雅黑" panose="020B0503020204020204" pitchFamily="34" charset="-122"/>
              </a:rPr>
              <a:t>中长期排名靠前</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理论支持全面（尤其是字符串）</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接口友好：支持 </a:t>
            </a:r>
            <a:r>
              <a:rPr lang="en-US" altLang="zh-CN" sz="2400" b="1" dirty="0">
                <a:latin typeface="微软雅黑" panose="020B0503020204020204" pitchFamily="34" charset="-122"/>
                <a:ea typeface="微软雅黑" panose="020B0503020204020204" pitchFamily="34" charset="-122"/>
              </a:rPr>
              <a:t>Python</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CLI</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4. </a:t>
            </a:r>
            <a:r>
              <a:rPr lang="zh-CN" altLang="en-US" sz="2400" b="1" dirty="0">
                <a:latin typeface="微软雅黑" panose="020B0503020204020204" pitchFamily="34" charset="-122"/>
                <a:ea typeface="微软雅黑" panose="020B0503020204020204" pitchFamily="34" charset="-122"/>
              </a:rPr>
              <a:t>完全开源 </a:t>
            </a:r>
            <a:r>
              <a:rPr lang="en-US" altLang="zh-CN" sz="2400" b="1" dirty="0">
                <a:latin typeface="微软雅黑" panose="020B0503020204020204" pitchFamily="34" charset="-122"/>
                <a:ea typeface="微软雅黑" panose="020B0503020204020204" pitchFamily="34" charset="-122"/>
              </a:rPr>
              <a:t>MIT License</a:t>
            </a:r>
          </a:p>
          <a:p>
            <a:pPr>
              <a:lnSpc>
                <a:spcPct val="150000"/>
              </a:lnSpc>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5. </a:t>
            </a:r>
            <a:r>
              <a:rPr lang="zh-CN" altLang="en-US" sz="2400" b="1" dirty="0">
                <a:latin typeface="微软雅黑" panose="020B0503020204020204" pitchFamily="34" charset="-122"/>
                <a:ea typeface="微软雅黑" panose="020B0503020204020204" pitchFamily="34" charset="-122"/>
              </a:rPr>
              <a:t>工业级稳定（</a:t>
            </a:r>
            <a:r>
              <a:rPr lang="en-US" altLang="zh-CN" sz="2400" b="1" dirty="0">
                <a:latin typeface="微软雅黑" panose="020B0503020204020204" pitchFamily="34" charset="-122"/>
                <a:ea typeface="微软雅黑" panose="020B0503020204020204" pitchFamily="34" charset="-122"/>
              </a:rPr>
              <a:t>Google / AWS </a:t>
            </a:r>
            <a:r>
              <a:rPr lang="zh-CN" altLang="en-US" sz="2400" b="1" dirty="0">
                <a:latin typeface="微软雅黑" panose="020B0503020204020204" pitchFamily="34" charset="-122"/>
                <a:ea typeface="微软雅黑" panose="020B0503020204020204" pitchFamily="34" charset="-122"/>
              </a:rPr>
              <a:t>已在用）</a:t>
            </a:r>
          </a:p>
        </p:txBody>
      </p:sp>
      <p:grpSp>
        <p:nvGrpSpPr>
          <p:cNvPr id="15" name="组合 14">
            <a:extLst>
              <a:ext uri="{FF2B5EF4-FFF2-40B4-BE49-F238E27FC236}">
                <a16:creationId xmlns:a16="http://schemas.microsoft.com/office/drawing/2014/main" id="{39421693-8ABA-C4B8-2F97-F45FF28FF282}"/>
              </a:ext>
            </a:extLst>
          </p:cNvPr>
          <p:cNvGrpSpPr/>
          <p:nvPr/>
        </p:nvGrpSpPr>
        <p:grpSpPr>
          <a:xfrm>
            <a:off x="1020579" y="2313981"/>
            <a:ext cx="1929923" cy="1929923"/>
            <a:chOff x="304800" y="673100"/>
            <a:chExt cx="4000500" cy="4000500"/>
          </a:xfrm>
          <a:solidFill>
            <a:srgbClr val="961318"/>
          </a:solidFill>
          <a:effectLst/>
        </p:grpSpPr>
        <p:sp>
          <p:nvSpPr>
            <p:cNvPr id="16" name="同心圆 4">
              <a:extLst>
                <a:ext uri="{FF2B5EF4-FFF2-40B4-BE49-F238E27FC236}">
                  <a16:creationId xmlns:a16="http://schemas.microsoft.com/office/drawing/2014/main" id="{6B0DA618-717B-BDCD-718F-948455259BA2}"/>
                </a:ext>
              </a:extLst>
            </p:cNvPr>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sp>
          <p:nvSpPr>
            <p:cNvPr id="17" name="椭圆 16">
              <a:extLst>
                <a:ext uri="{FF2B5EF4-FFF2-40B4-BE49-F238E27FC236}">
                  <a16:creationId xmlns:a16="http://schemas.microsoft.com/office/drawing/2014/main" id="{D88B792A-4C97-2156-F1EA-1542C51F4CDD}"/>
                </a:ext>
              </a:extLst>
            </p:cNvPr>
            <p:cNvSpPr/>
            <p:nvPr/>
          </p:nvSpPr>
          <p:spPr>
            <a:xfrm>
              <a:off x="392112" y="760412"/>
              <a:ext cx="3825874" cy="3825874"/>
            </a:xfrm>
            <a:prstGeom prst="ellipse">
              <a:avLst/>
            </a:prstGeom>
            <a:grpFill/>
            <a:ln w="25400" cap="flat" cmpd="sng" algn="ctr">
              <a:solidFill>
                <a:srgbClr val="961318"/>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CVC5</a:t>
              </a:r>
              <a:r>
                <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的优势</a:t>
              </a:r>
            </a:p>
          </p:txBody>
        </p:sp>
      </p:grpSp>
    </p:spTree>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2">
            <a:extLst>
              <a:ext uri="{FF2B5EF4-FFF2-40B4-BE49-F238E27FC236}">
                <a16:creationId xmlns:a16="http://schemas.microsoft.com/office/drawing/2014/main" id="{E0E15ABD-9EC6-F864-D140-E18D5CD1FD5A}"/>
              </a:ext>
            </a:extLst>
          </p:cNvPr>
          <p:cNvSpPr/>
          <p:nvPr/>
        </p:nvSpPr>
        <p:spPr>
          <a:xfrm>
            <a:off x="2168236" y="942052"/>
            <a:ext cx="9254837" cy="4066358"/>
          </a:xfrm>
          <a:prstGeom prst="roundRect">
            <a:avLst/>
          </a:prstGeom>
          <a:noFill/>
          <a:ln w="12700" cap="flat" cmpd="sng" algn="ctr">
            <a:solidFill>
              <a:srgbClr val="961318"/>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rgbClr val="961318"/>
                  </a:solidFill>
                </a:rPr>
                <a:t>CVC5</a:t>
              </a:r>
              <a:r>
                <a:rPr lang="zh-CN" altLang="en-US" dirty="0">
                  <a:solidFill>
                    <a:srgbClr val="961318"/>
                  </a:solidFill>
                </a:rPr>
                <a:t>背景介绍</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grpSp>
        <p:nvGrpSpPr>
          <p:cNvPr id="15" name="组合 14">
            <a:extLst>
              <a:ext uri="{FF2B5EF4-FFF2-40B4-BE49-F238E27FC236}">
                <a16:creationId xmlns:a16="http://schemas.microsoft.com/office/drawing/2014/main" id="{39421693-8ABA-C4B8-2F97-F45FF28FF282}"/>
              </a:ext>
            </a:extLst>
          </p:cNvPr>
          <p:cNvGrpSpPr/>
          <p:nvPr/>
        </p:nvGrpSpPr>
        <p:grpSpPr>
          <a:xfrm>
            <a:off x="392209" y="1587407"/>
            <a:ext cx="2399481" cy="2158764"/>
            <a:chOff x="304800" y="673100"/>
            <a:chExt cx="4000500" cy="4000500"/>
          </a:xfrm>
          <a:solidFill>
            <a:srgbClr val="961318"/>
          </a:solidFill>
          <a:effectLst/>
        </p:grpSpPr>
        <p:sp>
          <p:nvSpPr>
            <p:cNvPr id="16" name="同心圆 4">
              <a:extLst>
                <a:ext uri="{FF2B5EF4-FFF2-40B4-BE49-F238E27FC236}">
                  <a16:creationId xmlns:a16="http://schemas.microsoft.com/office/drawing/2014/main" id="{6B0DA618-717B-BDCD-718F-948455259BA2}"/>
                </a:ext>
              </a:extLst>
            </p:cNvPr>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sp>
          <p:nvSpPr>
            <p:cNvPr id="17" name="椭圆 16">
              <a:extLst>
                <a:ext uri="{FF2B5EF4-FFF2-40B4-BE49-F238E27FC236}">
                  <a16:creationId xmlns:a16="http://schemas.microsoft.com/office/drawing/2014/main" id="{D88B792A-4C97-2156-F1EA-1542C51F4CDD}"/>
                </a:ext>
              </a:extLst>
            </p:cNvPr>
            <p:cNvSpPr/>
            <p:nvPr/>
          </p:nvSpPr>
          <p:spPr>
            <a:xfrm>
              <a:off x="392112" y="760412"/>
              <a:ext cx="3825874" cy="3825874"/>
            </a:xfrm>
            <a:prstGeom prst="ellipse">
              <a:avLst/>
            </a:prstGeom>
            <a:grpFill/>
            <a:ln w="25400" cap="flat" cmpd="sng" algn="ctr">
              <a:solidFill>
                <a:srgbClr val="961318"/>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CVC5</a:t>
              </a:r>
              <a:r>
                <a:rPr lang="zh-CN" altLang="en-US" sz="2800" b="1" kern="0" dirty="0">
                  <a:solidFill>
                    <a:schemeClr val="bg1"/>
                  </a:solidFill>
                  <a:latin typeface="微软雅黑" panose="020B0503020204020204" charset="-122"/>
                  <a:ea typeface="微软雅黑" panose="020B0503020204020204" charset="-122"/>
                </a:rPr>
                <a:t>与其他求解器的比较</a:t>
              </a:r>
              <a:endParaRPr kumimoji="0" lang="zh-CN" altLang="en-US" sz="2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grpSp>
      <p:graphicFrame>
        <p:nvGraphicFramePr>
          <p:cNvPr id="7" name="表格 6">
            <a:extLst>
              <a:ext uri="{FF2B5EF4-FFF2-40B4-BE49-F238E27FC236}">
                <a16:creationId xmlns:a16="http://schemas.microsoft.com/office/drawing/2014/main" id="{988EB8E5-E809-1F45-586A-B5221A666766}"/>
              </a:ext>
            </a:extLst>
          </p:cNvPr>
          <p:cNvGraphicFramePr>
            <a:graphicFrameLocks noGrp="1"/>
          </p:cNvGraphicFramePr>
          <p:nvPr>
            <p:extLst>
              <p:ext uri="{D42A27DB-BD31-4B8C-83A1-F6EECF244321}">
                <p14:modId xmlns:p14="http://schemas.microsoft.com/office/powerpoint/2010/main" val="1250551539"/>
              </p:ext>
            </p:extLst>
          </p:nvPr>
        </p:nvGraphicFramePr>
        <p:xfrm>
          <a:off x="2944089" y="1026278"/>
          <a:ext cx="7973292" cy="3879275"/>
        </p:xfrm>
        <a:graphic>
          <a:graphicData uri="http://schemas.openxmlformats.org/drawingml/2006/table">
            <a:tbl>
              <a:tblPr>
                <a:tableStyleId>{775DCB02-9BB8-47FD-8907-85C794F793BA}</a:tableStyleId>
              </a:tblPr>
              <a:tblGrid>
                <a:gridCol w="1993323">
                  <a:extLst>
                    <a:ext uri="{9D8B030D-6E8A-4147-A177-3AD203B41FA5}">
                      <a16:colId xmlns:a16="http://schemas.microsoft.com/office/drawing/2014/main" val="3355790820"/>
                    </a:ext>
                  </a:extLst>
                </a:gridCol>
                <a:gridCol w="1993323">
                  <a:extLst>
                    <a:ext uri="{9D8B030D-6E8A-4147-A177-3AD203B41FA5}">
                      <a16:colId xmlns:a16="http://schemas.microsoft.com/office/drawing/2014/main" val="1957526431"/>
                    </a:ext>
                  </a:extLst>
                </a:gridCol>
                <a:gridCol w="1993323">
                  <a:extLst>
                    <a:ext uri="{9D8B030D-6E8A-4147-A177-3AD203B41FA5}">
                      <a16:colId xmlns:a16="http://schemas.microsoft.com/office/drawing/2014/main" val="3976579"/>
                    </a:ext>
                  </a:extLst>
                </a:gridCol>
                <a:gridCol w="1993323">
                  <a:extLst>
                    <a:ext uri="{9D8B030D-6E8A-4147-A177-3AD203B41FA5}">
                      <a16:colId xmlns:a16="http://schemas.microsoft.com/office/drawing/2014/main" val="3698055333"/>
                    </a:ext>
                  </a:extLst>
                </a:gridCol>
              </a:tblGrid>
              <a:tr h="598496">
                <a:tc>
                  <a:txBody>
                    <a:bodyPr/>
                    <a:lstStyle/>
                    <a:p>
                      <a:pPr algn="ctr"/>
                      <a:r>
                        <a:rPr lang="zh-CN" altLang="en-US" sz="2000" b="1" dirty="0"/>
                        <a:t>特点</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en-US" sz="2000" b="1"/>
                        <a:t>CVC5</a:t>
                      </a:r>
                      <a:endParaRPr lang="en-US" sz="2000" b="1">
                        <a:latin typeface="微软雅黑" panose="020B0503020204020204" pitchFamily="34" charset="-122"/>
                        <a:ea typeface="微软雅黑" panose="020B0503020204020204" pitchFamily="34" charset="-122"/>
                      </a:endParaRPr>
                    </a:p>
                  </a:txBody>
                  <a:tcPr anchor="ctr"/>
                </a:tc>
                <a:tc>
                  <a:txBody>
                    <a:bodyPr/>
                    <a:lstStyle/>
                    <a:p>
                      <a:pPr algn="ctr"/>
                      <a:r>
                        <a:rPr lang="en-US" sz="2000" b="1" dirty="0"/>
                        <a:t>Z3</a:t>
                      </a:r>
                      <a:endParaRPr 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en-US" sz="2000" b="1" dirty="0" err="1"/>
                        <a:t>Yices</a:t>
                      </a:r>
                      <a:endParaRPr lang="en-US" sz="20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58433423"/>
                  </a:ext>
                </a:extLst>
              </a:tr>
              <a:tr h="598496">
                <a:tc>
                  <a:txBody>
                    <a:bodyPr/>
                    <a:lstStyle/>
                    <a:p>
                      <a:pPr algn="ctr"/>
                      <a:r>
                        <a:rPr lang="zh-CN" altLang="en-US" sz="2000" b="1" dirty="0"/>
                        <a:t>开源协议</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en-US" sz="2000" b="1"/>
                        <a:t>MIT</a:t>
                      </a:r>
                      <a:endParaRPr lang="en-US" sz="2000" b="1">
                        <a:latin typeface="微软雅黑" panose="020B0503020204020204" pitchFamily="34" charset="-122"/>
                        <a:ea typeface="微软雅黑" panose="020B0503020204020204" pitchFamily="34" charset="-122"/>
                      </a:endParaRPr>
                    </a:p>
                  </a:txBody>
                  <a:tcPr anchor="ctr"/>
                </a:tc>
                <a:tc>
                  <a:txBody>
                    <a:bodyPr/>
                    <a:lstStyle/>
                    <a:p>
                      <a:pPr algn="ctr"/>
                      <a:r>
                        <a:rPr lang="en-US" sz="2000" b="1"/>
                        <a:t>MIT</a:t>
                      </a:r>
                      <a:endParaRPr lang="en-US" sz="2000" b="1">
                        <a:latin typeface="微软雅黑" panose="020B0503020204020204" pitchFamily="34" charset="-122"/>
                        <a:ea typeface="微软雅黑" panose="020B0503020204020204" pitchFamily="34" charset="-122"/>
                      </a:endParaRPr>
                    </a:p>
                  </a:txBody>
                  <a:tcPr anchor="ctr"/>
                </a:tc>
                <a:tc>
                  <a:txBody>
                    <a:bodyPr/>
                    <a:lstStyle/>
                    <a:p>
                      <a:pPr algn="ctr"/>
                      <a:r>
                        <a:rPr lang="en-US" sz="2000" b="1"/>
                        <a:t>GPL-like</a:t>
                      </a:r>
                      <a:endParaRPr lang="en-US" sz="2000" b="1">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46875585"/>
                  </a:ext>
                </a:extLst>
              </a:tr>
              <a:tr h="886795">
                <a:tc>
                  <a:txBody>
                    <a:bodyPr/>
                    <a:lstStyle/>
                    <a:p>
                      <a:pPr algn="ctr"/>
                      <a:r>
                        <a:rPr lang="zh-CN" altLang="en-US" sz="2000" b="1"/>
                        <a:t>字符串</a:t>
                      </a:r>
                      <a:r>
                        <a:rPr lang="en-US" altLang="zh-CN" sz="2000" b="1"/>
                        <a:t>/</a:t>
                      </a:r>
                      <a:r>
                        <a:rPr lang="en-US" sz="2000" b="1"/>
                        <a:t>Regex </a:t>
                      </a:r>
                      <a:r>
                        <a:rPr lang="zh-CN" altLang="en-US" sz="2000" b="1"/>
                        <a:t>求解</a:t>
                      </a:r>
                      <a:endParaRPr lang="zh-CN" altLang="en-US" sz="2000" b="1">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t>⭐⭐⭐⭐⭐</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t>⭐⭐⭐⭐</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a:t>⭐</a:t>
                      </a:r>
                      <a:endParaRPr lang="zh-CN" altLang="en-US" sz="2000" b="1">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567355459"/>
                  </a:ext>
                </a:extLst>
              </a:tr>
              <a:tr h="598496">
                <a:tc>
                  <a:txBody>
                    <a:bodyPr/>
                    <a:lstStyle/>
                    <a:p>
                      <a:pPr algn="ctr"/>
                      <a:r>
                        <a:rPr lang="zh-CN" altLang="en-US" sz="2000" b="1"/>
                        <a:t>性能综合</a:t>
                      </a:r>
                      <a:endParaRPr lang="zh-CN" altLang="en-US" sz="2000" b="1">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a:t>⭐⭐⭐⭐⭐</a:t>
                      </a:r>
                      <a:endParaRPr lang="zh-CN" altLang="en-US" sz="2000" b="1">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t>⭐⭐⭐⭐</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a:t>⭐⭐⭐</a:t>
                      </a:r>
                      <a:endParaRPr lang="zh-CN" altLang="en-US" sz="2000" b="1">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821325241"/>
                  </a:ext>
                </a:extLst>
              </a:tr>
              <a:tr h="598496">
                <a:tc>
                  <a:txBody>
                    <a:bodyPr/>
                    <a:lstStyle/>
                    <a:p>
                      <a:pPr algn="ctr"/>
                      <a:r>
                        <a:rPr lang="en-US" sz="2000" b="1"/>
                        <a:t>API </a:t>
                      </a:r>
                      <a:r>
                        <a:rPr lang="zh-CN" altLang="en-US" sz="2000" b="1"/>
                        <a:t>完整度</a:t>
                      </a:r>
                      <a:endParaRPr lang="zh-CN" altLang="en-US" sz="2000" b="1">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a:t>高</a:t>
                      </a:r>
                      <a:endParaRPr lang="zh-CN" altLang="en-US" sz="2000" b="1">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t>高</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t>中</a:t>
                      </a:r>
                      <a:endParaRPr lang="zh-CN" altLang="en-US" sz="20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772126401"/>
                  </a:ext>
                </a:extLst>
              </a:tr>
              <a:tr h="598496">
                <a:tc>
                  <a:txBody>
                    <a:bodyPr/>
                    <a:lstStyle/>
                    <a:p>
                      <a:pPr algn="ctr"/>
                      <a:r>
                        <a:rPr lang="zh-CN" altLang="en-US" sz="2000" b="1"/>
                        <a:t>社区活跃度</a:t>
                      </a:r>
                      <a:endParaRPr lang="zh-CN" altLang="en-US" sz="2000" b="1">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a:t>高</a:t>
                      </a:r>
                      <a:endParaRPr lang="zh-CN" altLang="en-US" sz="2000" b="1">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t>极高</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t>中</a:t>
                      </a:r>
                      <a:endParaRPr lang="zh-CN" altLang="en-US" sz="20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998485143"/>
                  </a:ext>
                </a:extLst>
              </a:tr>
            </a:tbl>
          </a:graphicData>
        </a:graphic>
      </p:graphicFrame>
      <p:sp>
        <p:nvSpPr>
          <p:cNvPr id="11" name="文本框 10">
            <a:extLst>
              <a:ext uri="{FF2B5EF4-FFF2-40B4-BE49-F238E27FC236}">
                <a16:creationId xmlns:a16="http://schemas.microsoft.com/office/drawing/2014/main" id="{EE9526A7-9942-E3E4-B447-D7A72DF8A3A5}"/>
              </a:ext>
            </a:extLst>
          </p:cNvPr>
          <p:cNvSpPr txBox="1"/>
          <p:nvPr/>
        </p:nvSpPr>
        <p:spPr>
          <a:xfrm>
            <a:off x="775855" y="5303044"/>
            <a:ext cx="10827327" cy="954107"/>
          </a:xfrm>
          <a:prstGeom prst="rect">
            <a:avLst/>
          </a:prstGeom>
          <a:solidFill>
            <a:schemeClr val="accent2"/>
          </a:solidFill>
        </p:spPr>
        <p:txBody>
          <a:bodyPr wrap="square">
            <a:spAutoFit/>
          </a:bodyPr>
          <a:lstStyle/>
          <a:p>
            <a:r>
              <a:rPr lang="zh-CN" altLang="en-US" sz="2800" b="1" dirty="0">
                <a:latin typeface="微软雅黑" panose="020B0503020204020204" pitchFamily="34" charset="-122"/>
                <a:ea typeface="微软雅黑" panose="020B0503020204020204" pitchFamily="34" charset="-122"/>
              </a:rPr>
              <a:t>总结：</a:t>
            </a:r>
            <a:r>
              <a:rPr lang="en-US" altLang="zh-CN" sz="2800" b="1" dirty="0">
                <a:latin typeface="微软雅黑" panose="020B0503020204020204" pitchFamily="34" charset="-122"/>
                <a:ea typeface="微软雅黑" panose="020B0503020204020204" pitchFamily="34" charset="-122"/>
              </a:rPr>
              <a:t>CVC5 </a:t>
            </a:r>
            <a:r>
              <a:rPr lang="zh-CN" altLang="en-US" sz="2800" b="1" dirty="0">
                <a:latin typeface="微软雅黑" panose="020B0503020204020204" pitchFamily="34" charset="-122"/>
                <a:ea typeface="微软雅黑" panose="020B0503020204020204" pitchFamily="34" charset="-122"/>
              </a:rPr>
              <a:t>是当前最强的开源 </a:t>
            </a:r>
            <a:r>
              <a:rPr lang="en-US" altLang="zh-CN" sz="2800" b="1" dirty="0">
                <a:latin typeface="微软雅黑" panose="020B0503020204020204" pitchFamily="34" charset="-122"/>
                <a:ea typeface="微软雅黑" panose="020B0503020204020204" pitchFamily="34" charset="-122"/>
              </a:rPr>
              <a:t>SMT </a:t>
            </a:r>
            <a:r>
              <a:rPr lang="zh-CN" altLang="en-US" sz="2800" b="1" dirty="0">
                <a:latin typeface="微软雅黑" panose="020B0503020204020204" pitchFamily="34" charset="-122"/>
                <a:ea typeface="微软雅黑" panose="020B0503020204020204" pitchFamily="34" charset="-122"/>
              </a:rPr>
              <a:t>求解器之一，尤其在字符串、正则表达式、算术理论方面表现突出。</a:t>
            </a:r>
          </a:p>
        </p:txBody>
      </p:sp>
    </p:spTree>
    <p:extLst>
      <p:ext uri="{BB962C8B-B14F-4D97-AF65-F5344CB8AC3E}">
        <p14:creationId xmlns:p14="http://schemas.microsoft.com/office/powerpoint/2010/main" val="2870479853"/>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rgbClr val="961318"/>
                  </a:solidFill>
                </a:rPr>
                <a:t>CVC5</a:t>
              </a:r>
              <a:r>
                <a:rPr lang="zh-CN" altLang="en-US" dirty="0">
                  <a:solidFill>
                    <a:srgbClr val="961318"/>
                  </a:solidFill>
                </a:rPr>
                <a:t>背景介绍</a:t>
              </a:r>
              <a:endParaRPr kumimoji="0" lang="zh-CN" altLang="en-US" sz="48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grpSp>
        <p:nvGrpSpPr>
          <p:cNvPr id="35" name="组合 34">
            <a:extLst>
              <a:ext uri="{FF2B5EF4-FFF2-40B4-BE49-F238E27FC236}">
                <a16:creationId xmlns:a16="http://schemas.microsoft.com/office/drawing/2014/main" id="{4E589ACB-2FF2-6F4E-000D-AAC97F10DFAE}"/>
              </a:ext>
            </a:extLst>
          </p:cNvPr>
          <p:cNvGrpSpPr/>
          <p:nvPr/>
        </p:nvGrpSpPr>
        <p:grpSpPr>
          <a:xfrm>
            <a:off x="908385" y="1104070"/>
            <a:ext cx="10893868" cy="5085568"/>
            <a:chOff x="973404" y="1049418"/>
            <a:chExt cx="10893868" cy="5085568"/>
          </a:xfrm>
        </p:grpSpPr>
        <p:sp>
          <p:nvSpPr>
            <p:cNvPr id="3" name="矩形 2"/>
            <p:cNvSpPr/>
            <p:nvPr/>
          </p:nvSpPr>
          <p:spPr>
            <a:xfrm>
              <a:off x="975865" y="1052362"/>
              <a:ext cx="10891407" cy="5082624"/>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rtlCol="0" anchor="t"/>
            <a:lstStyle/>
            <a:p>
              <a:pPr marL="285750" indent="-285750" defTabSz="457200">
                <a:lnSpc>
                  <a:spcPct val="120000"/>
                </a:lnSpc>
                <a:spcAft>
                  <a:spcPts val="1200"/>
                </a:spcAft>
                <a:buClr>
                  <a:srgbClr val="961318"/>
                </a:buClr>
                <a:buFont typeface="Arial" panose="020B0604020202020204" pitchFamily="34" charset="0"/>
                <a:buChar char="•"/>
              </a:pP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1</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）自动化验证（</a:t>
              </a: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Auto Verification</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）可以验证</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：程序是否存在越界是否出现除零是否满足安全规则编译器优化是否保持语义一致（广泛用于 </a:t>
              </a:r>
              <a:r>
                <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Microsoft</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a:t>
              </a:r>
              <a:r>
                <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Apple</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a:t>
              </a:r>
              <a:r>
                <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Intel</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a:t>
              </a:r>
              <a:endPar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endParaRPr>
            </a:p>
            <a:p>
              <a:pPr marL="285750" indent="-285750" defTabSz="457200">
                <a:lnSpc>
                  <a:spcPct val="120000"/>
                </a:lnSpc>
                <a:spcAft>
                  <a:spcPts val="1200"/>
                </a:spcAft>
                <a:buClr>
                  <a:srgbClr val="961318"/>
                </a:buClr>
                <a:buFont typeface="Arial" panose="020B0604020202020204" pitchFamily="34" charset="0"/>
                <a:buChar char="•"/>
              </a:pP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2</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）硬件设计验证（</a:t>
              </a: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Chip Verification</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）可验证：</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时序逻辑是否正确位向量操作是否满足设计规范缓存一致性协议微指令实现的正确性例如 </a:t>
              </a:r>
              <a:r>
                <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Intel CPU </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的验证流程中就大量使用 </a:t>
              </a:r>
              <a:r>
                <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SMT </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求解器。</a:t>
              </a:r>
              <a:endPar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endParaRPr>
            </a:p>
            <a:p>
              <a:pPr marL="285750" indent="-285750" defTabSz="457200">
                <a:lnSpc>
                  <a:spcPct val="120000"/>
                </a:lnSpc>
                <a:spcAft>
                  <a:spcPts val="1200"/>
                </a:spcAft>
                <a:buClr>
                  <a:srgbClr val="961318"/>
                </a:buClr>
                <a:buFont typeface="Arial" panose="020B0604020202020204" pitchFamily="34" charset="0"/>
                <a:buChar char="•"/>
              </a:pP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3</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）软件安全分析（</a:t>
              </a: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Program Analysis</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a:t>
              </a: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CVC5 </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支持字符串 </a:t>
              </a: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 </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正则，用于</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：路径符号执行（</a:t>
              </a:r>
              <a:r>
                <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Symbolic Execution</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）漏洞检测（</a:t>
              </a:r>
              <a:r>
                <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SQL </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注入、</a:t>
              </a:r>
              <a:r>
                <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XSS </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过滤不当）自动化 </a:t>
              </a:r>
              <a:r>
                <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fuzzing </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的约束求解</a:t>
              </a:r>
              <a:endPar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endParaRPr>
            </a:p>
            <a:p>
              <a:pPr marL="285750" indent="-285750" defTabSz="457200">
                <a:lnSpc>
                  <a:spcPct val="120000"/>
                </a:lnSpc>
                <a:spcAft>
                  <a:spcPts val="1200"/>
                </a:spcAft>
                <a:buClr>
                  <a:srgbClr val="961318"/>
                </a:buClr>
                <a:buFont typeface="Arial" panose="020B0604020202020204" pitchFamily="34" charset="0"/>
                <a:buChar char="•"/>
              </a:pP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4</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a:t>
              </a: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AI </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可信性验证（</a:t>
              </a: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AI Safety</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例如：验证神经网络的鲁棒性验证决策系统是否违反安全规则验证强化学习策略是否满足约束</a:t>
              </a:r>
              <a:endPar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endParaRPr>
            </a:p>
            <a:p>
              <a:pPr marL="285750" indent="-285750" defTabSz="457200">
                <a:lnSpc>
                  <a:spcPct val="120000"/>
                </a:lnSpc>
                <a:spcAft>
                  <a:spcPts val="1200"/>
                </a:spcAft>
                <a:buClr>
                  <a:srgbClr val="961318"/>
                </a:buClr>
                <a:buFont typeface="Arial" panose="020B0604020202020204" pitchFamily="34" charset="0"/>
                <a:buChar char="•"/>
              </a:pP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5</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）模型检测（</a:t>
              </a: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Model Checking</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a:t>
              </a: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CVC5 </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用于</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：检查状态机稳定性验证协议正确性找出不可达状态</a:t>
              </a:r>
              <a:endParaRPr lang="en-US" altLang="zh-CN"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endParaRPr>
            </a:p>
            <a:p>
              <a:pPr marL="285750" indent="-285750" defTabSz="457200">
                <a:lnSpc>
                  <a:spcPct val="120000"/>
                </a:lnSpc>
                <a:spcAft>
                  <a:spcPts val="1200"/>
                </a:spcAft>
                <a:buClr>
                  <a:srgbClr val="961318"/>
                </a:buClr>
                <a:buFont typeface="Arial" panose="020B0604020202020204" pitchFamily="34" charset="0"/>
                <a:buChar char="•"/>
              </a:pP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6</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）教育与研究</a:t>
              </a: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CVC5 </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是学术领域标准 </a:t>
              </a:r>
              <a:r>
                <a:rPr lang="en-US" altLang="zh-CN" b="1" kern="0" dirty="0">
                  <a:solidFill>
                    <a:srgbClr val="C00000"/>
                  </a:solidFill>
                  <a:latin typeface="微软雅黑" panose="020B0503020204020204" pitchFamily="34" charset="-122"/>
                  <a:ea typeface="微软雅黑" panose="020B0503020204020204" pitchFamily="34" charset="-122"/>
                  <a:cs typeface="+mn-ea"/>
                  <a:sym typeface="+mn-lt"/>
                </a:rPr>
                <a:t>SMT </a:t>
              </a:r>
              <a:r>
                <a:rPr lang="zh-CN" altLang="en-US" b="1" kern="0" dirty="0">
                  <a:solidFill>
                    <a:srgbClr val="C00000"/>
                  </a:solidFill>
                  <a:latin typeface="微软雅黑" panose="020B0503020204020204" pitchFamily="34" charset="-122"/>
                  <a:ea typeface="微软雅黑" panose="020B0503020204020204" pitchFamily="34" charset="-122"/>
                  <a:cs typeface="+mn-ea"/>
                  <a:sym typeface="+mn-lt"/>
                </a:rPr>
                <a:t>求解器，</a:t>
              </a:r>
              <a:r>
                <a:rPr lang="zh-CN" altLang="en-US" b="1" kern="0" dirty="0">
                  <a:solidFill>
                    <a:srgbClr val="000000">
                      <a:lumMod val="75000"/>
                      <a:lumOff val="25000"/>
                    </a:srgbClr>
                  </a:solidFill>
                  <a:latin typeface="微软雅黑" panose="020B0503020204020204" pitchFamily="34" charset="-122"/>
                  <a:ea typeface="微软雅黑" panose="020B0503020204020204" pitchFamily="34" charset="-122"/>
                  <a:cs typeface="+mn-ea"/>
                  <a:sym typeface="+mn-lt"/>
                </a:rPr>
                <a:t>常用于：自动定理证明研究形式逻辑课程程序验证课程软件测试研究</a:t>
              </a:r>
            </a:p>
          </p:txBody>
        </p:sp>
        <p:sp>
          <p:nvSpPr>
            <p:cNvPr id="4" name="矩形 3"/>
            <p:cNvSpPr/>
            <p:nvPr/>
          </p:nvSpPr>
          <p:spPr>
            <a:xfrm>
              <a:off x="973404" y="1049418"/>
              <a:ext cx="10891407" cy="565411"/>
            </a:xfrm>
            <a:prstGeom prst="rect">
              <a:avLst/>
            </a:prstGeom>
            <a:solidFill>
              <a:srgbClr val="961318"/>
            </a:solidFill>
            <a:ln w="12700" cap="flat" cmpd="sng" algn="ctr">
              <a:noFill/>
              <a:prstDash val="solid"/>
              <a:miter lim="800000"/>
            </a:ln>
            <a:effectLst/>
          </p:spPr>
          <p:txBody>
            <a:bodyPr rtlCol="0" anchor="ctr"/>
            <a:lstStyle/>
            <a:p>
              <a:pPr algn="ctr" defTabSz="457200">
                <a:defRPr/>
              </a:pPr>
              <a:r>
                <a:rPr lang="en-US" altLang="zh-CN" sz="3200" b="1" kern="0" dirty="0">
                  <a:solidFill>
                    <a:srgbClr val="FFFFFF"/>
                  </a:solidFill>
                  <a:latin typeface="微软雅黑" panose="020B0503020204020204" pitchFamily="34" charset="-122"/>
                  <a:ea typeface="微软雅黑" panose="020B0503020204020204" pitchFamily="34" charset="-122"/>
                  <a:cs typeface="+mn-ea"/>
                  <a:sym typeface="+mn-lt"/>
                </a:rPr>
                <a:t>CVC5</a:t>
              </a:r>
              <a:r>
                <a:rPr lang="zh-CN" altLang="en-US" sz="3200" b="1" kern="0" dirty="0">
                  <a:solidFill>
                    <a:srgbClr val="FFFFFF"/>
                  </a:solidFill>
                  <a:latin typeface="微软雅黑" panose="020B0503020204020204" pitchFamily="34" charset="-122"/>
                  <a:ea typeface="微软雅黑" panose="020B0503020204020204" pitchFamily="34" charset="-122"/>
                  <a:cs typeface="+mn-ea"/>
                  <a:sym typeface="+mn-lt"/>
                </a:rPr>
                <a:t>的作用是什么？</a:t>
              </a:r>
              <a:endParaRPr lang="en-US" sz="3200" b="1" kern="0" dirty="0">
                <a:solidFill>
                  <a:srgbClr val="FFFFFF"/>
                </a:solidFill>
                <a:latin typeface="微软雅黑" panose="020B0503020204020204" pitchFamily="34" charset="-122"/>
                <a:ea typeface="微软雅黑" panose="020B0503020204020204" pitchFamily="34" charset="-122"/>
                <a:sym typeface="+mn-lt"/>
              </a:endParaRPr>
            </a:p>
          </p:txBody>
        </p:sp>
      </p:grpSp>
      <p:sp>
        <p:nvSpPr>
          <p:cNvPr id="5" name="L 形 4"/>
          <p:cNvSpPr/>
          <p:nvPr/>
        </p:nvSpPr>
        <p:spPr bwMode="auto">
          <a:xfrm rot="5400000">
            <a:off x="295667" y="971693"/>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Tree>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bwMode="auto">
          <a:xfrm>
            <a:off x="16240" y="1324573"/>
            <a:ext cx="12192000" cy="5778735"/>
          </a:xfrm>
          <a:custGeom>
            <a:avLst/>
            <a:gdLst>
              <a:gd name="connsiteX0" fmla="*/ 6100513 w 12192000"/>
              <a:gd name="connsiteY0" fmla="*/ 65 h 5266033"/>
              <a:gd name="connsiteX1" fmla="*/ 12185886 w 12192000"/>
              <a:gd name="connsiteY1" fmla="*/ 2644790 h 5266033"/>
              <a:gd name="connsiteX2" fmla="*/ 12192000 w 12192000"/>
              <a:gd name="connsiteY2" fmla="*/ 2651338 h 5266033"/>
              <a:gd name="connsiteX3" fmla="*/ 12192000 w 12192000"/>
              <a:gd name="connsiteY3" fmla="*/ 5266033 h 5266033"/>
              <a:gd name="connsiteX4" fmla="*/ 0 w 12192000"/>
              <a:gd name="connsiteY4" fmla="*/ 5266033 h 5266033"/>
              <a:gd name="connsiteX5" fmla="*/ 0 w 12192000"/>
              <a:gd name="connsiteY5" fmla="*/ 2594379 h 5266033"/>
              <a:gd name="connsiteX6" fmla="*/ 269306 w 12192000"/>
              <a:gd name="connsiteY6" fmla="*/ 2332469 h 5266033"/>
              <a:gd name="connsiteX7" fmla="*/ 6100513 w 12192000"/>
              <a:gd name="connsiteY7" fmla="*/ 65 h 5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266033">
                <a:moveTo>
                  <a:pt x="6100513" y="65"/>
                </a:moveTo>
                <a:cubicBezTo>
                  <a:pt x="8454195" y="9342"/>
                  <a:pt x="10597144" y="1011405"/>
                  <a:pt x="12185886" y="2644790"/>
                </a:cubicBezTo>
                <a:lnTo>
                  <a:pt x="12192000" y="2651338"/>
                </a:lnTo>
                <a:lnTo>
                  <a:pt x="12192000" y="5266033"/>
                </a:lnTo>
                <a:lnTo>
                  <a:pt x="0" y="5266033"/>
                </a:lnTo>
                <a:lnTo>
                  <a:pt x="0" y="2594379"/>
                </a:lnTo>
                <a:lnTo>
                  <a:pt x="269306" y="2332469"/>
                </a:lnTo>
                <a:cubicBezTo>
                  <a:pt x="1836778" y="869501"/>
                  <a:pt x="3877638" y="-8699"/>
                  <a:pt x="6100513" y="65"/>
                </a:cubicBezTo>
                <a:close/>
              </a:path>
            </a:pathLst>
          </a:custGeom>
          <a:gradFill>
            <a:gsLst>
              <a:gs pos="57000">
                <a:srgbClr val="961318">
                  <a:alpha val="0"/>
                </a:srgbClr>
              </a:gs>
              <a:gs pos="100000">
                <a:srgbClr val="961318">
                  <a:alpha val="10000"/>
                </a:srgbClr>
              </a:gs>
            </a:gsLst>
            <a:lin ang="16200000" scaled="0"/>
          </a:gradFill>
          <a:ln w="12700" cap="flat">
            <a:gradFill>
              <a:gsLst>
                <a:gs pos="25000">
                  <a:srgbClr val="961318">
                    <a:alpha val="0"/>
                  </a:srgbClr>
                </a:gs>
                <a:gs pos="0">
                  <a:srgbClr val="961318"/>
                </a:gs>
              </a:gsLst>
              <a:lin ang="5400000" scaled="0"/>
            </a:gradFill>
            <a:prstDash val="solid"/>
            <a:miter lim="800000"/>
          </a:ln>
        </p:spPr>
        <p:txBody>
          <a:bodyPr wrap="square" anchor="ctr">
            <a:noAutofit/>
          </a:bodyPr>
          <a:lstStyle/>
          <a:p>
            <a:pPr algn="ctr">
              <a:defRPr/>
            </a:pPr>
            <a:endParaRPr lang="en-US" altLang="zh-CN" kern="0">
              <a:solidFill>
                <a:srgbClr val="000000"/>
              </a:solidFill>
              <a:latin typeface="Arial" panose="020B0604020202020204"/>
              <a:ea typeface="微软雅黑" panose="020B0503020204020204" charset="-122"/>
              <a:cs typeface="+mn-ea"/>
              <a:sym typeface="+mn-lt"/>
            </a:endParaRPr>
          </a:p>
          <a:p>
            <a:pPr algn="ctr">
              <a:defRPr/>
            </a:pPr>
            <a:endParaRPr lang="en-US" kern="0" dirty="0">
              <a:solidFill>
                <a:srgbClr val="000000"/>
              </a:solidFill>
              <a:latin typeface="Arial" panose="020B0604020202020204"/>
              <a:ea typeface="微软雅黑" panose="020B0503020204020204" charset="-122"/>
              <a:sym typeface="+mn-lt"/>
            </a:endParaRPr>
          </a:p>
        </p:txBody>
      </p:sp>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sp>
        <p:nvSpPr>
          <p:cNvPr id="15" name="任意多边形: 形状 14"/>
          <p:cNvSpPr/>
          <p:nvPr/>
        </p:nvSpPr>
        <p:spPr>
          <a:xfrm>
            <a:off x="2629956" y="3222824"/>
            <a:ext cx="7022088" cy="3227290"/>
          </a:xfrm>
          <a:custGeom>
            <a:avLst/>
            <a:gdLst>
              <a:gd name="connsiteX0" fmla="*/ 3511044 w 7022088"/>
              <a:gd name="connsiteY0" fmla="*/ 0 h 3227290"/>
              <a:gd name="connsiteX1" fmla="*/ 4522718 w 7022088"/>
              <a:gd name="connsiteY1" fmla="*/ 549829 h 3227290"/>
              <a:gd name="connsiteX2" fmla="*/ 5680998 w 7022088"/>
              <a:gd name="connsiteY2" fmla="*/ 670538 h 3227290"/>
              <a:gd name="connsiteX3" fmla="*/ 6159626 w 7022088"/>
              <a:gd name="connsiteY3" fmla="*/ 1680902 h 3227290"/>
              <a:gd name="connsiteX4" fmla="*/ 7022088 w 7022088"/>
              <a:gd name="connsiteY4" fmla="*/ 2426058 h 3227290"/>
              <a:gd name="connsiteX5" fmla="*/ 6846900 w 7022088"/>
              <a:gd name="connsiteY5" fmla="*/ 3227290 h 3227290"/>
              <a:gd name="connsiteX6" fmla="*/ 175188 w 7022088"/>
              <a:gd name="connsiteY6" fmla="*/ 3227290 h 3227290"/>
              <a:gd name="connsiteX7" fmla="*/ 0 w 7022088"/>
              <a:gd name="connsiteY7" fmla="*/ 2426058 h 3227290"/>
              <a:gd name="connsiteX8" fmla="*/ 862462 w 7022088"/>
              <a:gd name="connsiteY8" fmla="*/ 1680902 h 3227290"/>
              <a:gd name="connsiteX9" fmla="*/ 1341090 w 7022088"/>
              <a:gd name="connsiteY9" fmla="*/ 670538 h 3227290"/>
              <a:gd name="connsiteX10" fmla="*/ 2499371 w 7022088"/>
              <a:gd name="connsiteY10" fmla="*/ 549829 h 32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2088" h="3227290">
                <a:moveTo>
                  <a:pt x="3511044" y="0"/>
                </a:moveTo>
                <a:lnTo>
                  <a:pt x="4522718" y="549829"/>
                </a:lnTo>
                <a:lnTo>
                  <a:pt x="5680998" y="670538"/>
                </a:lnTo>
                <a:lnTo>
                  <a:pt x="6159626" y="1680902"/>
                </a:lnTo>
                <a:lnTo>
                  <a:pt x="7022088" y="2426058"/>
                </a:lnTo>
                <a:lnTo>
                  <a:pt x="6846900" y="3227290"/>
                </a:lnTo>
                <a:lnTo>
                  <a:pt x="175188" y="3227290"/>
                </a:lnTo>
                <a:lnTo>
                  <a:pt x="0" y="2426058"/>
                </a:lnTo>
                <a:lnTo>
                  <a:pt x="862462" y="1680902"/>
                </a:lnTo>
                <a:lnTo>
                  <a:pt x="1341090" y="670538"/>
                </a:lnTo>
                <a:lnTo>
                  <a:pt x="2499371" y="549829"/>
                </a:lnTo>
                <a:close/>
              </a:path>
            </a:pathLst>
          </a:custGeom>
          <a:gradFill>
            <a:gsLst>
              <a:gs pos="56000">
                <a:srgbClr val="961318">
                  <a:alpha val="0"/>
                </a:srgbClr>
              </a:gs>
              <a:gs pos="97279">
                <a:srgbClr val="961318">
                  <a:alpha val="10000"/>
                </a:srgbClr>
              </a:gs>
            </a:gsLst>
            <a:lin ang="16200000" scaled="0"/>
          </a:gradFill>
          <a:ln w="12700" cap="flat">
            <a:gradFill>
              <a:gsLst>
                <a:gs pos="25000">
                  <a:srgbClr val="961318">
                    <a:alpha val="0"/>
                  </a:srgbClr>
                </a:gs>
                <a:gs pos="0">
                  <a:srgbClr val="961318"/>
                </a:gs>
              </a:gsLst>
              <a:lin ang="5400000" scaled="0"/>
            </a:gradFill>
            <a:prstDash val="solid"/>
            <a:miter lim="800000"/>
          </a:ln>
        </p:spPr>
        <p:txBody>
          <a:bodyPr wrap="square" anchor="ctr">
            <a:noAutofit/>
          </a:bodyPr>
          <a:lstStyle/>
          <a:p>
            <a:pPr algn="ctr">
              <a:defRPr/>
            </a:pPr>
            <a:endParaRPr lang="zh-CN" altLang="en-US" kern="0" dirty="0">
              <a:solidFill>
                <a:srgbClr val="000000"/>
              </a:solidFill>
              <a:latin typeface="Arial" panose="020B0604020202020204"/>
              <a:ea typeface="微软雅黑" panose="020B0503020204020204" charset="-122"/>
              <a:cs typeface="+mn-ea"/>
            </a:endParaRPr>
          </a:p>
        </p:txBody>
      </p:sp>
      <p:sp>
        <p:nvSpPr>
          <p:cNvPr id="18" name="î$1iďè"/>
          <p:cNvSpPr/>
          <p:nvPr/>
        </p:nvSpPr>
        <p:spPr bwMode="auto">
          <a:xfrm>
            <a:off x="2088713" y="4984057"/>
            <a:ext cx="664739" cy="66473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19" name="íṥ1ïḍè"/>
          <p:cNvSpPr/>
          <p:nvPr/>
        </p:nvSpPr>
        <p:spPr>
          <a:xfrm>
            <a:off x="2101286" y="5163075"/>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sp>
        <p:nvSpPr>
          <p:cNvPr id="20" name="íṡļíḋé"/>
          <p:cNvSpPr/>
          <p:nvPr/>
        </p:nvSpPr>
        <p:spPr bwMode="auto">
          <a:xfrm>
            <a:off x="3367021" y="3202020"/>
            <a:ext cx="664739" cy="66473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21" name="íṡ1îḍé"/>
          <p:cNvSpPr/>
          <p:nvPr/>
        </p:nvSpPr>
        <p:spPr>
          <a:xfrm>
            <a:off x="3488397" y="3349214"/>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sp>
        <p:nvSpPr>
          <p:cNvPr id="22" name="ïṡ1îḋè"/>
          <p:cNvSpPr/>
          <p:nvPr/>
        </p:nvSpPr>
        <p:spPr bwMode="auto">
          <a:xfrm>
            <a:off x="5763630" y="2451397"/>
            <a:ext cx="664739" cy="66473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23" name="îṧľíḑê"/>
          <p:cNvSpPr/>
          <p:nvPr/>
        </p:nvSpPr>
        <p:spPr>
          <a:xfrm>
            <a:off x="5885006" y="2598591"/>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grpSp>
        <p:nvGrpSpPr>
          <p:cNvPr id="24" name="íṧľîḍé"/>
          <p:cNvGrpSpPr/>
          <p:nvPr/>
        </p:nvGrpSpPr>
        <p:grpSpPr>
          <a:xfrm>
            <a:off x="8291484" y="3202466"/>
            <a:ext cx="664739" cy="664739"/>
            <a:chOff x="1927743" y="4305183"/>
            <a:chExt cx="719999" cy="719999"/>
          </a:xfrm>
        </p:grpSpPr>
        <p:sp>
          <p:nvSpPr>
            <p:cNvPr id="25" name="îś1ïḋè"/>
            <p:cNvSpPr/>
            <p:nvPr/>
          </p:nvSpPr>
          <p:spPr bwMode="auto">
            <a:xfrm>
              <a:off x="1927743" y="4305183"/>
              <a:ext cx="719999" cy="71999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26" name="ïşḷíḋé"/>
            <p:cNvSpPr/>
            <p:nvPr/>
          </p:nvSpPr>
          <p:spPr>
            <a:xfrm>
              <a:off x="2059209" y="4464613"/>
              <a:ext cx="457067" cy="401138"/>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grpSp>
      <p:sp>
        <p:nvSpPr>
          <p:cNvPr id="27" name="îšḷïḓé"/>
          <p:cNvSpPr/>
          <p:nvPr/>
        </p:nvSpPr>
        <p:spPr bwMode="auto">
          <a:xfrm>
            <a:off x="9734743" y="5015881"/>
            <a:ext cx="664739" cy="66473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28" name="ísḻíḍè"/>
          <p:cNvSpPr/>
          <p:nvPr/>
        </p:nvSpPr>
        <p:spPr>
          <a:xfrm>
            <a:off x="9856119" y="5163075"/>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sp>
        <p:nvSpPr>
          <p:cNvPr id="29" name="文本框 28"/>
          <p:cNvSpPr txBox="1"/>
          <p:nvPr/>
        </p:nvSpPr>
        <p:spPr>
          <a:xfrm>
            <a:off x="10348744" y="2966388"/>
            <a:ext cx="1642129" cy="830997"/>
          </a:xfrm>
          <a:prstGeom prst="rect">
            <a:avLst/>
          </a:prstGeom>
          <a:noFill/>
        </p:spPr>
        <p:txBody>
          <a:bodyPr wrap="square" rtlCol="0">
            <a:spAutoFit/>
          </a:bodyPr>
          <a:lstStyle/>
          <a:p>
            <a:r>
              <a:rPr lang="zh-CN" altLang="en-US" sz="2400" b="1" dirty="0">
                <a:solidFill>
                  <a:srgbClr val="961318"/>
                </a:solidFill>
                <a:latin typeface="Arial" panose="020B0604020202020204"/>
                <a:ea typeface="微软雅黑" panose="020B0503020204020204" charset="-122"/>
                <a:cs typeface="+mn-ea"/>
              </a:rPr>
              <a:t>✔ 优化与规划问题</a:t>
            </a:r>
            <a:endParaRPr lang="zh-CN" altLang="en-US" sz="2400" b="1" dirty="0">
              <a:solidFill>
                <a:srgbClr val="961318"/>
              </a:solidFill>
              <a:latin typeface="Arial" panose="020B0604020202020204"/>
              <a:ea typeface="微软雅黑" panose="020B0503020204020204" charset="-122"/>
              <a:cs typeface="+mn-ea"/>
              <a:sym typeface="+mn-lt"/>
            </a:endParaRPr>
          </a:p>
        </p:txBody>
      </p:sp>
      <p:sp>
        <p:nvSpPr>
          <p:cNvPr id="30" name="文本框 29"/>
          <p:cNvSpPr txBox="1"/>
          <p:nvPr/>
        </p:nvSpPr>
        <p:spPr>
          <a:xfrm>
            <a:off x="9483119" y="3669617"/>
            <a:ext cx="2900793" cy="1422954"/>
          </a:xfrm>
          <a:prstGeom prst="rect">
            <a:avLst/>
          </a:prstGeom>
          <a:noFill/>
        </p:spPr>
        <p:txBody>
          <a:bodyPr wrap="square" rtlCol="0">
            <a:spAutoFit/>
          </a:bodyPr>
          <a:lstStyle/>
          <a:p>
            <a:pPr eaLnBrk="0" fontAlgn="base" hangingPunct="0">
              <a:lnSpc>
                <a:spcPct val="150000"/>
              </a:lnSpc>
              <a:spcBef>
                <a:spcPct val="0"/>
              </a:spcBef>
              <a:spcAft>
                <a:spcPct val="0"/>
              </a:spcAft>
              <a:buFontTx/>
              <a:buChar char="•"/>
            </a:pPr>
            <a:r>
              <a:rPr lang="en-US" altLang="zh-CN" sz="2000" b="1" dirty="0">
                <a:latin typeface="微软雅黑" panose="020B0503020204020204" pitchFamily="34" charset="-122"/>
                <a:ea typeface="微软雅黑" panose="020B0503020204020204" pitchFamily="34" charset="-122"/>
                <a:sym typeface="+mn-lt"/>
              </a:rPr>
              <a:t>Scheduling</a:t>
            </a:r>
            <a:r>
              <a:rPr lang="zh-CN" altLang="en-US" sz="2000" b="1" dirty="0">
                <a:latin typeface="微软雅黑" panose="020B0503020204020204" pitchFamily="34" charset="-122"/>
                <a:ea typeface="微软雅黑" panose="020B0503020204020204" pitchFamily="34" charset="-122"/>
                <a:sym typeface="+mn-lt"/>
              </a:rPr>
              <a:t>（调度）</a:t>
            </a:r>
            <a:endParaRPr lang="en-US" altLang="zh-CN" sz="2000" b="1" dirty="0">
              <a:latin typeface="微软雅黑" panose="020B0503020204020204" pitchFamily="34" charset="-122"/>
              <a:ea typeface="微软雅黑" panose="020B0503020204020204" pitchFamily="34" charset="-122"/>
              <a:sym typeface="+mn-lt"/>
            </a:endParaRPr>
          </a:p>
          <a:p>
            <a:pPr eaLnBrk="0" fontAlgn="base" hangingPunct="0">
              <a:lnSpc>
                <a:spcPct val="150000"/>
              </a:lnSpc>
              <a:spcBef>
                <a:spcPct val="0"/>
              </a:spcBef>
              <a:spcAft>
                <a:spcPct val="0"/>
              </a:spcAft>
              <a:buFontTx/>
              <a:buChar char="•"/>
            </a:pPr>
            <a:r>
              <a:rPr lang="en-US" altLang="zh-CN" sz="2000" b="1" dirty="0">
                <a:latin typeface="微软雅黑" panose="020B0503020204020204" pitchFamily="34" charset="-122"/>
                <a:ea typeface="微软雅黑" panose="020B0503020204020204" pitchFamily="34" charset="-122"/>
                <a:sym typeface="+mn-lt"/>
              </a:rPr>
              <a:t>Resource Allocation</a:t>
            </a:r>
            <a:r>
              <a:rPr lang="zh-CN" altLang="en-US" sz="2000" b="1" dirty="0">
                <a:latin typeface="微软雅黑" panose="020B0503020204020204" pitchFamily="34" charset="-122"/>
                <a:ea typeface="微软雅黑" panose="020B0503020204020204" pitchFamily="34" charset="-122"/>
                <a:sym typeface="+mn-lt"/>
              </a:rPr>
              <a:t>（资源规划）</a:t>
            </a:r>
          </a:p>
        </p:txBody>
      </p:sp>
      <p:sp>
        <p:nvSpPr>
          <p:cNvPr id="31" name="文本框 30"/>
          <p:cNvSpPr txBox="1"/>
          <p:nvPr/>
        </p:nvSpPr>
        <p:spPr>
          <a:xfrm>
            <a:off x="8623853" y="1389051"/>
            <a:ext cx="1788580" cy="461665"/>
          </a:xfrm>
          <a:prstGeom prst="rect">
            <a:avLst/>
          </a:prstGeom>
          <a:noFill/>
        </p:spPr>
        <p:txBody>
          <a:bodyPr wrap="square" rtlCol="0">
            <a:spAutoFit/>
          </a:bodyPr>
          <a:lstStyle/>
          <a:p>
            <a:r>
              <a:rPr lang="zh-CN" altLang="en-US" sz="2400" b="1" dirty="0">
                <a:solidFill>
                  <a:srgbClr val="961318"/>
                </a:solidFill>
                <a:latin typeface="Arial" panose="020B0604020202020204"/>
                <a:ea typeface="微软雅黑" panose="020B0503020204020204" charset="-122"/>
                <a:cs typeface="+mn-ea"/>
              </a:rPr>
              <a:t>✔ 安全分析</a:t>
            </a:r>
            <a:endParaRPr lang="zh-CN" altLang="en-US" sz="2400" b="1" dirty="0">
              <a:solidFill>
                <a:srgbClr val="961318"/>
              </a:solidFill>
              <a:latin typeface="Arial" panose="020B0604020202020204"/>
              <a:ea typeface="微软雅黑" panose="020B0503020204020204" charset="-122"/>
              <a:cs typeface="+mn-ea"/>
              <a:sym typeface="+mn-lt"/>
            </a:endParaRPr>
          </a:p>
        </p:txBody>
      </p:sp>
      <p:sp>
        <p:nvSpPr>
          <p:cNvPr id="32" name="文本框 31"/>
          <p:cNvSpPr txBox="1"/>
          <p:nvPr/>
        </p:nvSpPr>
        <p:spPr>
          <a:xfrm>
            <a:off x="8274144" y="1817857"/>
            <a:ext cx="2361068" cy="1422954"/>
          </a:xfrm>
          <a:prstGeom prst="rect">
            <a:avLst/>
          </a:prstGeom>
          <a:noFill/>
        </p:spPr>
        <p:txBody>
          <a:bodyPr wrap="square" rtlCol="0">
            <a:spAutoFit/>
          </a:bodyPr>
          <a:lstStyle/>
          <a:p>
            <a:pPr eaLnBrk="0" fontAlgn="base" hangingPunct="0">
              <a:lnSpc>
                <a:spcPct val="150000"/>
              </a:lnSpc>
              <a:spcBef>
                <a:spcPct val="0"/>
              </a:spcBef>
              <a:spcAft>
                <a:spcPct val="0"/>
              </a:spcAft>
              <a:buFontTx/>
              <a:buChar char="•"/>
            </a:pPr>
            <a:r>
              <a:rPr lang="zh-CN" altLang="en-US" sz="2000" b="1" dirty="0">
                <a:latin typeface="微软雅黑" panose="020B0503020204020204" pitchFamily="34" charset="-122"/>
                <a:ea typeface="微软雅黑" panose="020B0503020204020204" pitchFamily="34" charset="-122"/>
                <a:sym typeface="+mn-lt"/>
              </a:rPr>
              <a:t>密码系统验证</a:t>
            </a:r>
            <a:endParaRPr lang="en-US" altLang="zh-CN" sz="2000" b="1" dirty="0">
              <a:latin typeface="微软雅黑" panose="020B0503020204020204" pitchFamily="34" charset="-122"/>
              <a:ea typeface="微软雅黑" panose="020B0503020204020204" pitchFamily="34" charset="-122"/>
              <a:sym typeface="+mn-lt"/>
            </a:endParaRPr>
          </a:p>
          <a:p>
            <a:pPr eaLnBrk="0" fontAlgn="base" hangingPunct="0">
              <a:lnSpc>
                <a:spcPct val="150000"/>
              </a:lnSpc>
              <a:spcBef>
                <a:spcPct val="0"/>
              </a:spcBef>
              <a:spcAft>
                <a:spcPct val="0"/>
              </a:spcAft>
              <a:buFontTx/>
              <a:buChar char="•"/>
            </a:pPr>
            <a:r>
              <a:rPr lang="zh-CN" altLang="en-US" sz="2000" b="1" dirty="0">
                <a:latin typeface="微软雅黑" panose="020B0503020204020204" pitchFamily="34" charset="-122"/>
                <a:ea typeface="微软雅黑" panose="020B0503020204020204" pitchFamily="34" charset="-122"/>
                <a:sym typeface="+mn-lt"/>
              </a:rPr>
              <a:t>模糊测试符号执行</a:t>
            </a:r>
            <a:endParaRPr lang="en-US" altLang="zh-CN" sz="2000" b="1" dirty="0">
              <a:latin typeface="微软雅黑" panose="020B0503020204020204" pitchFamily="34" charset="-122"/>
              <a:ea typeface="微软雅黑" panose="020B0503020204020204" pitchFamily="34" charset="-122"/>
              <a:sym typeface="+mn-lt"/>
            </a:endParaRPr>
          </a:p>
          <a:p>
            <a:pPr eaLnBrk="0" fontAlgn="base" hangingPunct="0">
              <a:lnSpc>
                <a:spcPct val="150000"/>
              </a:lnSpc>
              <a:spcBef>
                <a:spcPct val="0"/>
              </a:spcBef>
              <a:spcAft>
                <a:spcPct val="0"/>
              </a:spcAft>
              <a:buFontTx/>
              <a:buChar char="•"/>
            </a:pPr>
            <a:r>
              <a:rPr lang="zh-CN" altLang="en-US" sz="2000" b="1" dirty="0">
                <a:latin typeface="微软雅黑" panose="020B0503020204020204" pitchFamily="34" charset="-122"/>
                <a:ea typeface="微软雅黑" panose="020B0503020204020204" pitchFamily="34" charset="-122"/>
                <a:sym typeface="+mn-lt"/>
              </a:rPr>
              <a:t>模型约束判断</a:t>
            </a:r>
          </a:p>
        </p:txBody>
      </p:sp>
      <p:sp>
        <p:nvSpPr>
          <p:cNvPr id="38" name="文本框 37"/>
          <p:cNvSpPr txBox="1"/>
          <p:nvPr/>
        </p:nvSpPr>
        <p:spPr>
          <a:xfrm>
            <a:off x="5135662" y="910479"/>
            <a:ext cx="2361068" cy="461665"/>
          </a:xfrm>
          <a:prstGeom prst="rect">
            <a:avLst/>
          </a:prstGeom>
          <a:noFill/>
        </p:spPr>
        <p:txBody>
          <a:bodyPr wrap="square" rtlCol="0">
            <a:spAutoFit/>
          </a:bodyPr>
          <a:lstStyle/>
          <a:p>
            <a:r>
              <a:rPr lang="zh-CN" altLang="en-US" sz="2400" b="1" dirty="0">
                <a:solidFill>
                  <a:srgbClr val="961318"/>
                </a:solidFill>
                <a:latin typeface="Arial" panose="020B0604020202020204"/>
                <a:ea typeface="微软雅黑" panose="020B0503020204020204" charset="-122"/>
                <a:cs typeface="+mn-ea"/>
              </a:rPr>
              <a:t>✔ 硬件电路验证</a:t>
            </a:r>
            <a:endParaRPr lang="zh-CN" altLang="en-US" sz="2400" b="1" dirty="0">
              <a:solidFill>
                <a:srgbClr val="961318"/>
              </a:solidFill>
              <a:latin typeface="Arial" panose="020B0604020202020204"/>
              <a:ea typeface="微软雅黑" panose="020B0503020204020204" charset="-122"/>
              <a:cs typeface="+mn-ea"/>
              <a:sym typeface="+mn-lt"/>
            </a:endParaRPr>
          </a:p>
        </p:txBody>
      </p:sp>
      <p:sp>
        <p:nvSpPr>
          <p:cNvPr id="39" name="文本框 38"/>
          <p:cNvSpPr txBox="1"/>
          <p:nvPr/>
        </p:nvSpPr>
        <p:spPr>
          <a:xfrm>
            <a:off x="4508177" y="1263762"/>
            <a:ext cx="4249801" cy="1422954"/>
          </a:xfrm>
          <a:prstGeom prst="rect">
            <a:avLst/>
          </a:prstGeom>
          <a:noFill/>
        </p:spPr>
        <p:txBody>
          <a:bodyPr wrap="square" rtlCol="0">
            <a:spAutoFit/>
          </a:bodyPr>
          <a:lstStyle/>
          <a:p>
            <a:pPr eaLnBrk="0" fontAlgn="base" hangingPunct="0">
              <a:lnSpc>
                <a:spcPct val="150000"/>
              </a:lnSpc>
              <a:spcBef>
                <a:spcPct val="0"/>
              </a:spcBef>
              <a:spcAft>
                <a:spcPct val="0"/>
              </a:spcAft>
              <a:buFontTx/>
              <a:buChar char="•"/>
            </a:pPr>
            <a:r>
              <a:rPr lang="en-US" altLang="zh-CN" sz="2000" b="1" dirty="0">
                <a:latin typeface="微软雅黑" panose="020B0503020204020204" pitchFamily="34" charset="-122"/>
                <a:ea typeface="微软雅黑" panose="020B0503020204020204" pitchFamily="34" charset="-122"/>
                <a:sym typeface="+mn-lt"/>
              </a:rPr>
              <a:t>Verilog/VHDL </a:t>
            </a:r>
            <a:r>
              <a:rPr lang="zh-CN" altLang="en-US" sz="2000" b="1" dirty="0">
                <a:latin typeface="微软雅黑" panose="020B0503020204020204" pitchFamily="34" charset="-122"/>
                <a:ea typeface="微软雅黑" panose="020B0503020204020204" pitchFamily="34" charset="-122"/>
                <a:sym typeface="+mn-lt"/>
              </a:rPr>
              <a:t>设计的形式化验</a:t>
            </a:r>
            <a:endParaRPr lang="en-US" altLang="zh-CN" sz="2000" b="1" dirty="0">
              <a:latin typeface="微软雅黑" panose="020B0503020204020204" pitchFamily="34" charset="-122"/>
              <a:ea typeface="微软雅黑" panose="020B0503020204020204" pitchFamily="34" charset="-122"/>
              <a:sym typeface="+mn-lt"/>
            </a:endParaRPr>
          </a:p>
          <a:p>
            <a:pPr eaLnBrk="0" fontAlgn="base" hangingPunct="0">
              <a:lnSpc>
                <a:spcPct val="150000"/>
              </a:lnSpc>
              <a:spcBef>
                <a:spcPct val="0"/>
              </a:spcBef>
              <a:spcAft>
                <a:spcPct val="0"/>
              </a:spcAft>
              <a:buFontTx/>
              <a:buChar char="•"/>
            </a:pPr>
            <a:r>
              <a:rPr lang="zh-CN" altLang="en-US" sz="2000" b="1" dirty="0">
                <a:latin typeface="微软雅黑" panose="020B0503020204020204" pitchFamily="34" charset="-122"/>
                <a:ea typeface="微软雅黑" panose="020B0503020204020204" pitchFamily="34" charset="-122"/>
                <a:sym typeface="+mn-lt"/>
              </a:rPr>
              <a:t>证</a:t>
            </a:r>
            <a:r>
              <a:rPr lang="en-US" altLang="zh-CN" sz="2000" b="1" dirty="0">
                <a:latin typeface="微软雅黑" panose="020B0503020204020204" pitchFamily="34" charset="-122"/>
                <a:ea typeface="微软雅黑" panose="020B0503020204020204" pitchFamily="34" charset="-122"/>
                <a:sym typeface="+mn-lt"/>
              </a:rPr>
              <a:t>Cache </a:t>
            </a:r>
            <a:r>
              <a:rPr lang="zh-CN" altLang="en-US" sz="2000" b="1" dirty="0">
                <a:latin typeface="微软雅黑" panose="020B0503020204020204" pitchFamily="34" charset="-122"/>
                <a:ea typeface="微软雅黑" panose="020B0503020204020204" pitchFamily="34" charset="-122"/>
                <a:sym typeface="+mn-lt"/>
              </a:rPr>
              <a:t>一致性验证</a:t>
            </a:r>
            <a:endParaRPr lang="en-US" altLang="zh-CN" sz="2000" b="1" dirty="0">
              <a:latin typeface="微软雅黑" panose="020B0503020204020204" pitchFamily="34" charset="-122"/>
              <a:ea typeface="微软雅黑" panose="020B0503020204020204" pitchFamily="34" charset="-122"/>
              <a:sym typeface="+mn-lt"/>
            </a:endParaRPr>
          </a:p>
          <a:p>
            <a:pPr eaLnBrk="0" fontAlgn="base" hangingPunct="0">
              <a:lnSpc>
                <a:spcPct val="150000"/>
              </a:lnSpc>
              <a:spcBef>
                <a:spcPct val="0"/>
              </a:spcBef>
              <a:spcAft>
                <a:spcPct val="0"/>
              </a:spcAft>
              <a:buFontTx/>
              <a:buChar char="•"/>
            </a:pPr>
            <a:r>
              <a:rPr lang="zh-CN" altLang="en-US" sz="2000" b="1" dirty="0">
                <a:latin typeface="微软雅黑" panose="020B0503020204020204" pitchFamily="34" charset="-122"/>
                <a:ea typeface="微软雅黑" panose="020B0503020204020204" pitchFamily="34" charset="-122"/>
                <a:sym typeface="+mn-lt"/>
              </a:rPr>
              <a:t>时序验证</a:t>
            </a:r>
          </a:p>
        </p:txBody>
      </p:sp>
      <p:sp>
        <p:nvSpPr>
          <p:cNvPr id="40" name="文本框 39"/>
          <p:cNvSpPr txBox="1"/>
          <p:nvPr/>
        </p:nvSpPr>
        <p:spPr>
          <a:xfrm>
            <a:off x="1476287" y="1636744"/>
            <a:ext cx="3090081" cy="461665"/>
          </a:xfrm>
          <a:prstGeom prst="rect">
            <a:avLst/>
          </a:prstGeom>
          <a:noFill/>
        </p:spPr>
        <p:txBody>
          <a:bodyPr wrap="square" rtlCol="0">
            <a:spAutoFit/>
          </a:bodyPr>
          <a:lstStyle/>
          <a:p>
            <a:r>
              <a:rPr lang="zh-CN" altLang="en-US" sz="2400" b="1" dirty="0">
                <a:solidFill>
                  <a:srgbClr val="961318"/>
                </a:solidFill>
                <a:latin typeface="Arial" panose="020B0604020202020204"/>
                <a:ea typeface="微软雅黑" panose="020B0503020204020204" charset="-122"/>
                <a:cs typeface="+mn-ea"/>
              </a:rPr>
              <a:t>✔ 自动测试生成</a:t>
            </a:r>
            <a:endParaRPr lang="zh-CN" altLang="en-US" sz="2400" b="1" dirty="0">
              <a:solidFill>
                <a:srgbClr val="961318"/>
              </a:solidFill>
              <a:latin typeface="Arial" panose="020B0604020202020204"/>
              <a:ea typeface="微软雅黑" panose="020B0503020204020204" charset="-122"/>
              <a:cs typeface="+mn-ea"/>
              <a:sym typeface="+mn-lt"/>
            </a:endParaRPr>
          </a:p>
        </p:txBody>
      </p:sp>
      <p:sp>
        <p:nvSpPr>
          <p:cNvPr id="41" name="文本框 40"/>
          <p:cNvSpPr txBox="1"/>
          <p:nvPr/>
        </p:nvSpPr>
        <p:spPr>
          <a:xfrm>
            <a:off x="814811" y="2161270"/>
            <a:ext cx="3571990" cy="961289"/>
          </a:xfrm>
          <a:prstGeom prst="rect">
            <a:avLst/>
          </a:prstGeom>
          <a:noFill/>
        </p:spPr>
        <p:txBody>
          <a:bodyPr wrap="square" rtlCol="0">
            <a:spAutoFit/>
          </a:bodyPr>
          <a:lstStyle/>
          <a:p>
            <a:pPr eaLnBrk="0" fontAlgn="base" hangingPunct="0">
              <a:lnSpc>
                <a:spcPct val="150000"/>
              </a:lnSpc>
              <a:spcBef>
                <a:spcPct val="0"/>
              </a:spcBef>
              <a:spcAft>
                <a:spcPct val="0"/>
              </a:spcAft>
              <a:buFontTx/>
              <a:buChar char="•"/>
            </a:pPr>
            <a:r>
              <a:rPr lang="zh-CN" altLang="en-US" sz="2000" b="1" dirty="0">
                <a:latin typeface="微软雅黑" panose="020B0503020204020204" pitchFamily="34" charset="-122"/>
                <a:ea typeface="微软雅黑" panose="020B0503020204020204" pitchFamily="34" charset="-122"/>
              </a:rPr>
              <a:t>如 </a:t>
            </a:r>
            <a:r>
              <a:rPr lang="en-US" altLang="zh-CN" sz="2000" b="1" dirty="0">
                <a:latin typeface="微软雅黑" panose="020B0503020204020204" pitchFamily="34" charset="-122"/>
                <a:ea typeface="微软雅黑" panose="020B0503020204020204" pitchFamily="34" charset="-122"/>
              </a:rPr>
              <a:t>KLEE</a:t>
            </a:r>
            <a:r>
              <a:rPr lang="zh-CN" altLang="en-US"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angr</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使用 </a:t>
            </a:r>
            <a:r>
              <a:rPr lang="en-US" altLang="zh-CN" sz="2000" b="1" dirty="0">
                <a:latin typeface="微软雅黑" panose="020B0503020204020204" pitchFamily="34" charset="-122"/>
                <a:ea typeface="微软雅黑" panose="020B0503020204020204" pitchFamily="34" charset="-122"/>
              </a:rPr>
              <a:t>SMT </a:t>
            </a:r>
            <a:r>
              <a:rPr lang="zh-CN" altLang="en-US" sz="2000" b="1" dirty="0">
                <a:latin typeface="微软雅黑" panose="020B0503020204020204" pitchFamily="34" charset="-122"/>
                <a:ea typeface="微软雅黑" panose="020B0503020204020204" pitchFamily="34" charset="-122"/>
              </a:rPr>
              <a:t>求解器生成测试路径。</a:t>
            </a:r>
            <a:endParaRPr lang="zh-CN" altLang="en-US" sz="2000" b="1" dirty="0">
              <a:latin typeface="微软雅黑" panose="020B0503020204020204" pitchFamily="34" charset="-122"/>
              <a:ea typeface="微软雅黑" panose="020B0503020204020204" pitchFamily="34" charset="-122"/>
              <a:sym typeface="+mn-lt"/>
            </a:endParaRPr>
          </a:p>
        </p:txBody>
      </p:sp>
      <p:sp>
        <p:nvSpPr>
          <p:cNvPr id="42" name="文本框 41"/>
          <p:cNvSpPr txBox="1"/>
          <p:nvPr/>
        </p:nvSpPr>
        <p:spPr>
          <a:xfrm>
            <a:off x="510363" y="3349214"/>
            <a:ext cx="1832522" cy="461665"/>
          </a:xfrm>
          <a:prstGeom prst="rect">
            <a:avLst/>
          </a:prstGeom>
          <a:noFill/>
        </p:spPr>
        <p:txBody>
          <a:bodyPr wrap="square" rtlCol="0">
            <a:spAutoFit/>
          </a:bodyPr>
          <a:lstStyle/>
          <a:p>
            <a:r>
              <a:rPr lang="zh-CN" altLang="en-US" sz="2400" b="1" dirty="0">
                <a:solidFill>
                  <a:srgbClr val="961318"/>
                </a:solidFill>
                <a:latin typeface="Arial" panose="020B0604020202020204"/>
                <a:ea typeface="微软雅黑" panose="020B0503020204020204" charset="-122"/>
                <a:cs typeface="+mn-ea"/>
              </a:rPr>
              <a:t>✔</a:t>
            </a:r>
            <a:r>
              <a:rPr lang="zh-CN" altLang="en-US" sz="2400" b="1" dirty="0">
                <a:solidFill>
                  <a:srgbClr val="961318"/>
                </a:solidFill>
                <a:latin typeface="Arial" panose="020B0604020202020204"/>
                <a:ea typeface="微软雅黑" panose="020B0503020204020204" charset="-122"/>
                <a:cs typeface="+mn-ea"/>
                <a:sym typeface="+mn-lt"/>
              </a:rPr>
              <a:t>软件验证</a:t>
            </a:r>
          </a:p>
        </p:txBody>
      </p:sp>
      <p:sp>
        <p:nvSpPr>
          <p:cNvPr id="7" name="文本占位符 5">
            <a:extLst>
              <a:ext uri="{FF2B5EF4-FFF2-40B4-BE49-F238E27FC236}">
                <a16:creationId xmlns:a16="http://schemas.microsoft.com/office/drawing/2014/main" id="{D7117343-02A6-A07B-9B80-50715E5632DD}"/>
              </a:ext>
            </a:extLst>
          </p:cNvPr>
          <p:cNvSpPr txBox="1"/>
          <p:nvPr/>
        </p:nvSpPr>
        <p:spPr>
          <a:xfrm>
            <a:off x="1062908" y="191015"/>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rgbClr val="961318"/>
                </a:solidFill>
              </a:rPr>
              <a:t>CVC5</a:t>
            </a:r>
            <a:r>
              <a:rPr lang="zh-CN" altLang="en-US" dirty="0">
                <a:solidFill>
                  <a:srgbClr val="961318"/>
                </a:solidFill>
              </a:rPr>
              <a:t>背景介绍</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nvGrpSpPr>
          <p:cNvPr id="10" name="组合 9">
            <a:extLst>
              <a:ext uri="{FF2B5EF4-FFF2-40B4-BE49-F238E27FC236}">
                <a16:creationId xmlns:a16="http://schemas.microsoft.com/office/drawing/2014/main" id="{8AA68409-769E-EFC9-3A73-BBA55C03DBE6}"/>
              </a:ext>
            </a:extLst>
          </p:cNvPr>
          <p:cNvGrpSpPr/>
          <p:nvPr/>
        </p:nvGrpSpPr>
        <p:grpSpPr>
          <a:xfrm>
            <a:off x="4953211" y="3698477"/>
            <a:ext cx="2399481" cy="2158764"/>
            <a:chOff x="304800" y="673100"/>
            <a:chExt cx="4000500" cy="4000500"/>
          </a:xfrm>
          <a:solidFill>
            <a:srgbClr val="961318"/>
          </a:solidFill>
          <a:effectLst/>
        </p:grpSpPr>
        <p:sp>
          <p:nvSpPr>
            <p:cNvPr id="11" name="同心圆 4">
              <a:extLst>
                <a:ext uri="{FF2B5EF4-FFF2-40B4-BE49-F238E27FC236}">
                  <a16:creationId xmlns:a16="http://schemas.microsoft.com/office/drawing/2014/main" id="{A80E7F6D-37FE-D718-A02D-6732608053B0}"/>
                </a:ext>
              </a:extLst>
            </p:cNvPr>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sp>
          <p:nvSpPr>
            <p:cNvPr id="12" name="椭圆 11">
              <a:extLst>
                <a:ext uri="{FF2B5EF4-FFF2-40B4-BE49-F238E27FC236}">
                  <a16:creationId xmlns:a16="http://schemas.microsoft.com/office/drawing/2014/main" id="{4C3ADCE4-BB00-6184-3E67-1B0CBCAD75F0}"/>
                </a:ext>
              </a:extLst>
            </p:cNvPr>
            <p:cNvSpPr/>
            <p:nvPr/>
          </p:nvSpPr>
          <p:spPr>
            <a:xfrm>
              <a:off x="392112" y="760412"/>
              <a:ext cx="3825874" cy="3825874"/>
            </a:xfrm>
            <a:prstGeom prst="ellipse">
              <a:avLst/>
            </a:prstGeom>
            <a:grpFill/>
            <a:ln w="25400" cap="flat" cmpd="sng" algn="ctr">
              <a:solidFill>
                <a:srgbClr val="961318"/>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CVC5</a:t>
              </a:r>
              <a:r>
                <a:rPr lang="zh-CN" altLang="en-US" sz="3200" b="1" kern="0" dirty="0">
                  <a:solidFill>
                    <a:schemeClr val="bg1"/>
                  </a:solidFill>
                  <a:latin typeface="微软雅黑" panose="020B0503020204020204" charset="-122"/>
                  <a:ea typeface="微软雅黑" panose="020B0503020204020204" charset="-122"/>
                </a:rPr>
                <a:t>的应用场景</a:t>
              </a:r>
              <a:endParaRPr kumimoji="0" lang="zh-CN" altLang="en-US" sz="32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14" name="Rectangle 2">
            <a:extLst>
              <a:ext uri="{FF2B5EF4-FFF2-40B4-BE49-F238E27FC236}">
                <a16:creationId xmlns:a16="http://schemas.microsoft.com/office/drawing/2014/main" id="{5055FC43-33EC-9D29-0BA1-EF7DE719833D}"/>
              </a:ext>
            </a:extLst>
          </p:cNvPr>
          <p:cNvSpPr>
            <a:spLocks noChangeArrowheads="1"/>
          </p:cNvSpPr>
          <p:nvPr/>
        </p:nvSpPr>
        <p:spPr bwMode="auto">
          <a:xfrm>
            <a:off x="367840" y="3860550"/>
            <a:ext cx="2732342" cy="188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程序是否有 bug？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是否会空指针？</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是否会除 0？</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是否会死锁？</a:t>
            </a:r>
          </a:p>
        </p:txBody>
      </p:sp>
    </p:spTree>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4913F8-E0A3-DC58-D458-6A4117BB2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14836"/>
            <a:ext cx="12192000" cy="3097910"/>
          </a:xfrm>
          <a:prstGeom prst="rect">
            <a:avLst/>
          </a:prstGeom>
        </p:spPr>
      </p:pic>
      <p:sp>
        <p:nvSpPr>
          <p:cNvPr id="5" name="矩形 4"/>
          <p:cNvSpPr/>
          <p:nvPr/>
        </p:nvSpPr>
        <p:spPr>
          <a:xfrm>
            <a:off x="0" y="-14836"/>
            <a:ext cx="12216765" cy="3083074"/>
          </a:xfrm>
          <a:prstGeom prst="rect">
            <a:avLst/>
          </a:prstGeom>
          <a:solidFill>
            <a:srgbClr val="961318">
              <a:alpha val="82000"/>
            </a:srgbClr>
          </a:solidFill>
          <a:ln w="12700" cap="flat" cmpd="sng" algn="ctr">
            <a:noFill/>
            <a:prstDash val="solid"/>
            <a:miter lim="800000"/>
          </a:ln>
          <a:effectLst/>
        </p:spPr>
        <p:txBody>
          <a:bodyPr rtlCol="0" anchor="ctr"/>
          <a:lstStyle/>
          <a:p>
            <a:pPr algn="ctr">
              <a:defRPr/>
            </a:pPr>
            <a:endParaRPr lang="zh-CN" altLang="en-US" kern="0" dirty="0">
              <a:solidFill>
                <a:srgbClr val="FFFFFF"/>
              </a:solidFill>
              <a:latin typeface="Arial" panose="020B0604020202020204"/>
              <a:ea typeface="微软雅黑" panose="020B0503020204020204" charset="-122"/>
              <a:cs typeface="+mn-ea"/>
              <a:sym typeface="+mn-lt"/>
            </a:endParaRPr>
          </a:p>
        </p:txBody>
      </p:sp>
      <p:sp>
        <p:nvSpPr>
          <p:cNvPr id="6" name="文本占位符 8"/>
          <p:cNvSpPr txBox="1"/>
          <p:nvPr/>
        </p:nvSpPr>
        <p:spPr>
          <a:xfrm>
            <a:off x="4815507" y="184482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rgbClr val="961318"/>
          </a:solidFill>
          <a:ln w="193675">
            <a:solidFill>
              <a:srgbClr val="FFFFFF"/>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chemeClr val="bg1"/>
                </a:solidFill>
                <a:effectLst>
                  <a:innerShdw dist="63500" dir="16200000">
                    <a:schemeClr val="accent3"/>
                  </a:innerShdw>
                </a:effectLst>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zh-CN" altLang="en-US" dirty="0">
              <a:solidFill>
                <a:srgbClr val="FFFFFF"/>
              </a:solidFill>
              <a:effectLst>
                <a:innerShdw dist="63500" dir="16200000">
                  <a:srgbClr val="3889F5"/>
                </a:innerShdw>
              </a:effectLst>
              <a:latin typeface="Arial" panose="020B0604020202020204"/>
              <a:ea typeface="微软雅黑" panose="020B0503020204020204" charset="-122"/>
              <a:cs typeface="+mn-ea"/>
              <a:sym typeface="+mn-lt"/>
            </a:endParaRPr>
          </a:p>
        </p:txBody>
      </p:sp>
      <p:sp>
        <p:nvSpPr>
          <p:cNvPr id="8" name="标题 4"/>
          <p:cNvSpPr txBox="1"/>
          <p:nvPr/>
        </p:nvSpPr>
        <p:spPr>
          <a:xfrm>
            <a:off x="3514830" y="4436237"/>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5400" b="1" dirty="0">
                <a:solidFill>
                  <a:srgbClr val="961318"/>
                </a:solidFill>
                <a:latin typeface="微软雅黑" panose="020B0503020204020204" charset="-122"/>
                <a:ea typeface="微软雅黑" panose="020B0503020204020204" charset="-122"/>
              </a:rPr>
              <a:t>CVC5</a:t>
            </a:r>
            <a:r>
              <a:rPr lang="zh-CN" altLang="en-US" sz="5400" b="1" dirty="0">
                <a:solidFill>
                  <a:srgbClr val="961318"/>
                </a:solidFill>
                <a:latin typeface="微软雅黑" panose="020B0503020204020204" charset="-122"/>
                <a:ea typeface="微软雅黑" panose="020B0503020204020204" charset="-122"/>
              </a:rPr>
              <a:t>核心原理</a:t>
            </a:r>
          </a:p>
        </p:txBody>
      </p:sp>
      <p:cxnSp>
        <p:nvCxnSpPr>
          <p:cNvPr id="9" name="直接连接符 8"/>
          <p:cNvCxnSpPr/>
          <p:nvPr/>
        </p:nvCxnSpPr>
        <p:spPr>
          <a:xfrm>
            <a:off x="3575720" y="5244190"/>
            <a:ext cx="4752528" cy="0"/>
          </a:xfrm>
          <a:prstGeom prst="line">
            <a:avLst/>
          </a:prstGeom>
          <a:noFill/>
          <a:ln w="28575" cap="flat" cmpd="sng" algn="ctr">
            <a:solidFill>
              <a:srgbClr val="961318"/>
            </a:solidFill>
            <a:prstDash val="solid"/>
            <a:headEnd type="oval" w="med" len="med"/>
            <a:tailEnd type="oval" w="med" len="med"/>
          </a:ln>
          <a:effectLst/>
        </p:spPr>
      </p:cxnSp>
      <p:sp>
        <p:nvSpPr>
          <p:cNvPr id="12" name="文本框 11"/>
          <p:cNvSpPr txBox="1"/>
          <p:nvPr/>
        </p:nvSpPr>
        <p:spPr>
          <a:xfrm>
            <a:off x="5250253" y="2386575"/>
            <a:ext cx="1691489" cy="1446550"/>
          </a:xfrm>
          <a:prstGeom prst="rect">
            <a:avLst/>
          </a:prstGeom>
          <a:noFill/>
        </p:spPr>
        <p:txBody>
          <a:bodyPr wrap="none" rtlCol="0">
            <a:spAutoFit/>
          </a:bodyPr>
          <a:lstStyle/>
          <a:p>
            <a:r>
              <a:rPr lang="en-US" altLang="zh-CN" sz="8800" b="1" dirty="0">
                <a:solidFill>
                  <a:prstClr val="white"/>
                </a:solidFill>
                <a:latin typeface="Arial Black" panose="020B0A04020102020204" pitchFamily="34" charset="0"/>
                <a:ea typeface="宋体" panose="02010600030101010101" pitchFamily="2" charset="-122"/>
              </a:rPr>
              <a:t>02</a:t>
            </a:r>
            <a:endParaRPr lang="zh-CN" altLang="en-US" sz="8800" b="1" dirty="0">
              <a:solidFill>
                <a:prstClr val="white"/>
              </a:solidFill>
              <a:latin typeface="Arial Black" panose="020B0A04020102020204" pitchFamily="34" charset="0"/>
              <a:ea typeface="宋体" panose="02010600030101010101" pitchFamily="2" charset="-122"/>
            </a:endParaRPr>
          </a:p>
        </p:txBody>
      </p:sp>
    </p:spTree>
    <p:extLst>
      <p:ext uri="{BB962C8B-B14F-4D97-AF65-F5344CB8AC3E}">
        <p14:creationId xmlns:p14="http://schemas.microsoft.com/office/powerpoint/2010/main" val="577860076"/>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1" y="116633"/>
            <a:ext cx="11521279" cy="1117239"/>
            <a:chOff x="335361" y="116633"/>
            <a:chExt cx="11521279" cy="1117239"/>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751930" cy="103991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rgbClr val="961318"/>
                  </a:solidFill>
                </a:rPr>
                <a:t>CVC5</a:t>
              </a: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依赖</a:t>
              </a:r>
              <a:r>
                <a:rPr lang="zh-CN" altLang="en-US" dirty="0">
                  <a:solidFill>
                    <a:srgbClr val="961318"/>
                  </a:solidFill>
                </a:rPr>
                <a:t>的</a:t>
              </a: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核心技术</a:t>
              </a:r>
            </a:p>
          </p:txBody>
        </p:sp>
      </p:grpSp>
      <p:sp>
        <p:nvSpPr>
          <p:cNvPr id="72" name="任意多边形 7"/>
          <p:cNvSpPr/>
          <p:nvPr/>
        </p:nvSpPr>
        <p:spPr bwMode="auto">
          <a:xfrm flipH="1">
            <a:off x="5121876" y="3228014"/>
            <a:ext cx="1937389" cy="3206465"/>
          </a:xfrm>
          <a:custGeom>
            <a:avLst/>
            <a:gdLst>
              <a:gd name="connsiteX0" fmla="*/ 479425 w 958850"/>
              <a:gd name="connsiteY0" fmla="*/ 0 h 1593850"/>
              <a:gd name="connsiteX1" fmla="*/ 0 w 958850"/>
              <a:gd name="connsiteY1" fmla="*/ 472112 h 1593850"/>
              <a:gd name="connsiteX2" fmla="*/ 65202 w 958850"/>
              <a:gd name="connsiteY2" fmla="*/ 706280 h 1593850"/>
              <a:gd name="connsiteX3" fmla="*/ 134239 w 958850"/>
              <a:gd name="connsiteY3" fmla="*/ 846025 h 1593850"/>
              <a:gd name="connsiteX4" fmla="*/ 210947 w 958850"/>
              <a:gd name="connsiteY4" fmla="*/ 1019762 h 1593850"/>
              <a:gd name="connsiteX5" fmla="*/ 222453 w 958850"/>
              <a:gd name="connsiteY5" fmla="*/ 1099077 h 1593850"/>
              <a:gd name="connsiteX6" fmla="*/ 268478 w 958850"/>
              <a:gd name="connsiteY6" fmla="*/ 1182169 h 1593850"/>
              <a:gd name="connsiteX7" fmla="*/ 268478 w 958850"/>
              <a:gd name="connsiteY7" fmla="*/ 1242599 h 1593850"/>
              <a:gd name="connsiteX8" fmla="*/ 287655 w 958850"/>
              <a:gd name="connsiteY8" fmla="*/ 1261483 h 1593850"/>
              <a:gd name="connsiteX9" fmla="*/ 283820 w 958850"/>
              <a:gd name="connsiteY9" fmla="*/ 1272814 h 1593850"/>
              <a:gd name="connsiteX10" fmla="*/ 268478 w 958850"/>
              <a:gd name="connsiteY10" fmla="*/ 1276591 h 1593850"/>
              <a:gd name="connsiteX11" fmla="*/ 264643 w 958850"/>
              <a:gd name="connsiteY11" fmla="*/ 1291699 h 1593850"/>
              <a:gd name="connsiteX12" fmla="*/ 268478 w 958850"/>
              <a:gd name="connsiteY12" fmla="*/ 1303029 h 1593850"/>
              <a:gd name="connsiteX13" fmla="*/ 283820 w 958850"/>
              <a:gd name="connsiteY13" fmla="*/ 1306806 h 1593850"/>
              <a:gd name="connsiteX14" fmla="*/ 287655 w 958850"/>
              <a:gd name="connsiteY14" fmla="*/ 1318137 h 1593850"/>
              <a:gd name="connsiteX15" fmla="*/ 283820 w 958850"/>
              <a:gd name="connsiteY15" fmla="*/ 1333244 h 1593850"/>
              <a:gd name="connsiteX16" fmla="*/ 264643 w 958850"/>
              <a:gd name="connsiteY16" fmla="*/ 1348352 h 1593850"/>
              <a:gd name="connsiteX17" fmla="*/ 268478 w 958850"/>
              <a:gd name="connsiteY17" fmla="*/ 1359683 h 1593850"/>
              <a:gd name="connsiteX18" fmla="*/ 283820 w 958850"/>
              <a:gd name="connsiteY18" fmla="*/ 1367236 h 1593850"/>
              <a:gd name="connsiteX19" fmla="*/ 287655 w 958850"/>
              <a:gd name="connsiteY19" fmla="*/ 1378567 h 1593850"/>
              <a:gd name="connsiteX20" fmla="*/ 283820 w 958850"/>
              <a:gd name="connsiteY20" fmla="*/ 1389898 h 1593850"/>
              <a:gd name="connsiteX21" fmla="*/ 264643 w 958850"/>
              <a:gd name="connsiteY21" fmla="*/ 1408782 h 1593850"/>
              <a:gd name="connsiteX22" fmla="*/ 283820 w 958850"/>
              <a:gd name="connsiteY22" fmla="*/ 1423890 h 1593850"/>
              <a:gd name="connsiteX23" fmla="*/ 287655 w 958850"/>
              <a:gd name="connsiteY23" fmla="*/ 1435221 h 1593850"/>
              <a:gd name="connsiteX24" fmla="*/ 268478 w 958850"/>
              <a:gd name="connsiteY24" fmla="*/ 1454105 h 1593850"/>
              <a:gd name="connsiteX25" fmla="*/ 268478 w 958850"/>
              <a:gd name="connsiteY25" fmla="*/ 1457882 h 1593850"/>
              <a:gd name="connsiteX26" fmla="*/ 402717 w 958850"/>
              <a:gd name="connsiteY26" fmla="*/ 1574966 h 1593850"/>
              <a:gd name="connsiteX27" fmla="*/ 479425 w 958850"/>
              <a:gd name="connsiteY27" fmla="*/ 1593850 h 1593850"/>
              <a:gd name="connsiteX28" fmla="*/ 556133 w 958850"/>
              <a:gd name="connsiteY28" fmla="*/ 1574966 h 1593850"/>
              <a:gd name="connsiteX29" fmla="*/ 690372 w 958850"/>
              <a:gd name="connsiteY29" fmla="*/ 1457882 h 1593850"/>
              <a:gd name="connsiteX30" fmla="*/ 690372 w 958850"/>
              <a:gd name="connsiteY30" fmla="*/ 1454105 h 1593850"/>
              <a:gd name="connsiteX31" fmla="*/ 671195 w 958850"/>
              <a:gd name="connsiteY31" fmla="*/ 1435221 h 1593850"/>
              <a:gd name="connsiteX32" fmla="*/ 675031 w 958850"/>
              <a:gd name="connsiteY32" fmla="*/ 1423890 h 1593850"/>
              <a:gd name="connsiteX33" fmla="*/ 694208 w 958850"/>
              <a:gd name="connsiteY33" fmla="*/ 1408782 h 1593850"/>
              <a:gd name="connsiteX34" fmla="*/ 675031 w 958850"/>
              <a:gd name="connsiteY34" fmla="*/ 1389898 h 1593850"/>
              <a:gd name="connsiteX35" fmla="*/ 671195 w 958850"/>
              <a:gd name="connsiteY35" fmla="*/ 1378567 h 1593850"/>
              <a:gd name="connsiteX36" fmla="*/ 675031 w 958850"/>
              <a:gd name="connsiteY36" fmla="*/ 1367236 h 1593850"/>
              <a:gd name="connsiteX37" fmla="*/ 690372 w 958850"/>
              <a:gd name="connsiteY37" fmla="*/ 1359683 h 1593850"/>
              <a:gd name="connsiteX38" fmla="*/ 694208 w 958850"/>
              <a:gd name="connsiteY38" fmla="*/ 1348352 h 1593850"/>
              <a:gd name="connsiteX39" fmla="*/ 675031 w 958850"/>
              <a:gd name="connsiteY39" fmla="*/ 1333244 h 1593850"/>
              <a:gd name="connsiteX40" fmla="*/ 671195 w 958850"/>
              <a:gd name="connsiteY40" fmla="*/ 1318137 h 1593850"/>
              <a:gd name="connsiteX41" fmla="*/ 675031 w 958850"/>
              <a:gd name="connsiteY41" fmla="*/ 1306806 h 1593850"/>
              <a:gd name="connsiteX42" fmla="*/ 690372 w 958850"/>
              <a:gd name="connsiteY42" fmla="*/ 1303029 h 1593850"/>
              <a:gd name="connsiteX43" fmla="*/ 694208 w 958850"/>
              <a:gd name="connsiteY43" fmla="*/ 1291699 h 1593850"/>
              <a:gd name="connsiteX44" fmla="*/ 690372 w 958850"/>
              <a:gd name="connsiteY44" fmla="*/ 1276591 h 1593850"/>
              <a:gd name="connsiteX45" fmla="*/ 675031 w 958850"/>
              <a:gd name="connsiteY45" fmla="*/ 1272814 h 1593850"/>
              <a:gd name="connsiteX46" fmla="*/ 671195 w 958850"/>
              <a:gd name="connsiteY46" fmla="*/ 1261483 h 1593850"/>
              <a:gd name="connsiteX47" fmla="*/ 690372 w 958850"/>
              <a:gd name="connsiteY47" fmla="*/ 1242599 h 1593850"/>
              <a:gd name="connsiteX48" fmla="*/ 690372 w 958850"/>
              <a:gd name="connsiteY48" fmla="*/ 1182169 h 1593850"/>
              <a:gd name="connsiteX49" fmla="*/ 736397 w 958850"/>
              <a:gd name="connsiteY49" fmla="*/ 1099077 h 1593850"/>
              <a:gd name="connsiteX50" fmla="*/ 747903 w 958850"/>
              <a:gd name="connsiteY50" fmla="*/ 1019762 h 1593850"/>
              <a:gd name="connsiteX51" fmla="*/ 824611 w 958850"/>
              <a:gd name="connsiteY51" fmla="*/ 846025 h 1593850"/>
              <a:gd name="connsiteX52" fmla="*/ 893648 w 958850"/>
              <a:gd name="connsiteY52" fmla="*/ 706280 h 1593850"/>
              <a:gd name="connsiteX53" fmla="*/ 958850 w 958850"/>
              <a:gd name="connsiteY53" fmla="*/ 472112 h 1593850"/>
              <a:gd name="connsiteX54" fmla="*/ 479425 w 958850"/>
              <a:gd name="connsiteY54" fmla="*/ 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58850" h="1593850">
                <a:moveTo>
                  <a:pt x="479425" y="0"/>
                </a:moveTo>
                <a:cubicBezTo>
                  <a:pt x="214783" y="0"/>
                  <a:pt x="0" y="211506"/>
                  <a:pt x="0" y="472112"/>
                </a:cubicBezTo>
                <a:cubicBezTo>
                  <a:pt x="0" y="555204"/>
                  <a:pt x="23013" y="638296"/>
                  <a:pt x="65202" y="706280"/>
                </a:cubicBezTo>
                <a:cubicBezTo>
                  <a:pt x="88214" y="751602"/>
                  <a:pt x="122733" y="823363"/>
                  <a:pt x="134239" y="846025"/>
                </a:cubicBezTo>
                <a:cubicBezTo>
                  <a:pt x="153416" y="872463"/>
                  <a:pt x="214783" y="974439"/>
                  <a:pt x="210947" y="1019762"/>
                </a:cubicBezTo>
                <a:cubicBezTo>
                  <a:pt x="214783" y="1065085"/>
                  <a:pt x="222453" y="1099077"/>
                  <a:pt x="222453" y="1099077"/>
                </a:cubicBezTo>
                <a:cubicBezTo>
                  <a:pt x="222453" y="1099077"/>
                  <a:pt x="237795" y="1159507"/>
                  <a:pt x="268478" y="1182169"/>
                </a:cubicBezTo>
                <a:cubicBezTo>
                  <a:pt x="268478" y="1242599"/>
                  <a:pt x="268478" y="1242599"/>
                  <a:pt x="268478" y="1242599"/>
                </a:cubicBezTo>
                <a:cubicBezTo>
                  <a:pt x="279984" y="1242599"/>
                  <a:pt x="287655" y="1250153"/>
                  <a:pt x="287655" y="1261483"/>
                </a:cubicBezTo>
                <a:cubicBezTo>
                  <a:pt x="287655" y="1265260"/>
                  <a:pt x="283820" y="1269037"/>
                  <a:pt x="283820" y="1272814"/>
                </a:cubicBezTo>
                <a:cubicBezTo>
                  <a:pt x="276149" y="1272814"/>
                  <a:pt x="272314" y="1276591"/>
                  <a:pt x="268478" y="1276591"/>
                </a:cubicBezTo>
                <a:cubicBezTo>
                  <a:pt x="264643" y="1280368"/>
                  <a:pt x="264643" y="1284145"/>
                  <a:pt x="264643" y="1291699"/>
                </a:cubicBezTo>
                <a:cubicBezTo>
                  <a:pt x="264643" y="1295475"/>
                  <a:pt x="264643" y="1299252"/>
                  <a:pt x="268478" y="1303029"/>
                </a:cubicBezTo>
                <a:cubicBezTo>
                  <a:pt x="272314" y="1306806"/>
                  <a:pt x="276149" y="1306806"/>
                  <a:pt x="283820" y="1306806"/>
                </a:cubicBezTo>
                <a:cubicBezTo>
                  <a:pt x="283820" y="1310583"/>
                  <a:pt x="287655" y="1314360"/>
                  <a:pt x="287655" y="1318137"/>
                </a:cubicBezTo>
                <a:cubicBezTo>
                  <a:pt x="287655" y="1325691"/>
                  <a:pt x="283820" y="1329467"/>
                  <a:pt x="283820" y="1333244"/>
                </a:cubicBezTo>
                <a:cubicBezTo>
                  <a:pt x="272314" y="1333244"/>
                  <a:pt x="264643" y="1340798"/>
                  <a:pt x="264643" y="1348352"/>
                </a:cubicBezTo>
                <a:cubicBezTo>
                  <a:pt x="264643" y="1352129"/>
                  <a:pt x="264643" y="1359683"/>
                  <a:pt x="268478" y="1359683"/>
                </a:cubicBezTo>
                <a:cubicBezTo>
                  <a:pt x="272314" y="1363460"/>
                  <a:pt x="276149" y="1367236"/>
                  <a:pt x="283820" y="1367236"/>
                </a:cubicBezTo>
                <a:cubicBezTo>
                  <a:pt x="283820" y="1367236"/>
                  <a:pt x="287655" y="1374790"/>
                  <a:pt x="287655" y="1378567"/>
                </a:cubicBezTo>
                <a:cubicBezTo>
                  <a:pt x="287655" y="1382344"/>
                  <a:pt x="283820" y="1386121"/>
                  <a:pt x="283820" y="1389898"/>
                </a:cubicBezTo>
                <a:cubicBezTo>
                  <a:pt x="272314" y="1389898"/>
                  <a:pt x="264643" y="1397452"/>
                  <a:pt x="264643" y="1408782"/>
                </a:cubicBezTo>
                <a:cubicBezTo>
                  <a:pt x="264643" y="1416336"/>
                  <a:pt x="272314" y="1423890"/>
                  <a:pt x="283820" y="1423890"/>
                </a:cubicBezTo>
                <a:cubicBezTo>
                  <a:pt x="283820" y="1427667"/>
                  <a:pt x="287655" y="1431444"/>
                  <a:pt x="287655" y="1435221"/>
                </a:cubicBezTo>
                <a:cubicBezTo>
                  <a:pt x="287655" y="1446551"/>
                  <a:pt x="279984" y="1454105"/>
                  <a:pt x="268478" y="1454105"/>
                </a:cubicBezTo>
                <a:cubicBezTo>
                  <a:pt x="268478" y="1457882"/>
                  <a:pt x="268478" y="1457882"/>
                  <a:pt x="268478" y="1457882"/>
                </a:cubicBezTo>
                <a:cubicBezTo>
                  <a:pt x="402717" y="1574966"/>
                  <a:pt x="402717" y="1574966"/>
                  <a:pt x="402717" y="1574966"/>
                </a:cubicBezTo>
                <a:cubicBezTo>
                  <a:pt x="406553" y="1586296"/>
                  <a:pt x="441071" y="1593850"/>
                  <a:pt x="479425" y="1593850"/>
                </a:cubicBezTo>
                <a:cubicBezTo>
                  <a:pt x="517779" y="1593850"/>
                  <a:pt x="552298" y="1586296"/>
                  <a:pt x="556133" y="1574966"/>
                </a:cubicBezTo>
                <a:cubicBezTo>
                  <a:pt x="556133" y="1574966"/>
                  <a:pt x="556133" y="1574966"/>
                  <a:pt x="690372" y="1457882"/>
                </a:cubicBezTo>
                <a:cubicBezTo>
                  <a:pt x="690372" y="1457882"/>
                  <a:pt x="690372" y="1457882"/>
                  <a:pt x="690372" y="1454105"/>
                </a:cubicBezTo>
                <a:cubicBezTo>
                  <a:pt x="678866" y="1454105"/>
                  <a:pt x="671195" y="1446551"/>
                  <a:pt x="671195" y="1435221"/>
                </a:cubicBezTo>
                <a:cubicBezTo>
                  <a:pt x="671195" y="1431444"/>
                  <a:pt x="675031" y="1427667"/>
                  <a:pt x="675031" y="1423890"/>
                </a:cubicBezTo>
                <a:cubicBezTo>
                  <a:pt x="686537" y="1423890"/>
                  <a:pt x="694208" y="1416336"/>
                  <a:pt x="694208" y="1408782"/>
                </a:cubicBezTo>
                <a:cubicBezTo>
                  <a:pt x="694208" y="1397452"/>
                  <a:pt x="686537" y="1389898"/>
                  <a:pt x="675031" y="1389898"/>
                </a:cubicBezTo>
                <a:cubicBezTo>
                  <a:pt x="675031" y="1386121"/>
                  <a:pt x="671195" y="1382344"/>
                  <a:pt x="671195" y="1378567"/>
                </a:cubicBezTo>
                <a:cubicBezTo>
                  <a:pt x="671195" y="1374790"/>
                  <a:pt x="675031" y="1367236"/>
                  <a:pt x="675031" y="1367236"/>
                </a:cubicBezTo>
                <a:cubicBezTo>
                  <a:pt x="682701" y="1367236"/>
                  <a:pt x="686537" y="1363460"/>
                  <a:pt x="690372" y="1359683"/>
                </a:cubicBezTo>
                <a:cubicBezTo>
                  <a:pt x="694208" y="1359683"/>
                  <a:pt x="694208" y="1352129"/>
                  <a:pt x="694208" y="1348352"/>
                </a:cubicBezTo>
                <a:cubicBezTo>
                  <a:pt x="694208" y="1340798"/>
                  <a:pt x="686537" y="1333244"/>
                  <a:pt x="675031" y="1333244"/>
                </a:cubicBezTo>
                <a:cubicBezTo>
                  <a:pt x="675031" y="1329467"/>
                  <a:pt x="671195" y="1325691"/>
                  <a:pt x="671195" y="1318137"/>
                </a:cubicBezTo>
                <a:cubicBezTo>
                  <a:pt x="671195" y="1314360"/>
                  <a:pt x="675031" y="1310583"/>
                  <a:pt x="675031" y="1306806"/>
                </a:cubicBezTo>
                <a:cubicBezTo>
                  <a:pt x="682701" y="1306806"/>
                  <a:pt x="686537" y="1306806"/>
                  <a:pt x="690372" y="1303029"/>
                </a:cubicBezTo>
                <a:cubicBezTo>
                  <a:pt x="694208" y="1299252"/>
                  <a:pt x="694208" y="1295475"/>
                  <a:pt x="694208" y="1291699"/>
                </a:cubicBezTo>
                <a:cubicBezTo>
                  <a:pt x="694208" y="1284145"/>
                  <a:pt x="694208" y="1280368"/>
                  <a:pt x="690372" y="1276591"/>
                </a:cubicBezTo>
                <a:cubicBezTo>
                  <a:pt x="686537" y="1276591"/>
                  <a:pt x="682701" y="1272814"/>
                  <a:pt x="675031" y="1272814"/>
                </a:cubicBezTo>
                <a:cubicBezTo>
                  <a:pt x="675031" y="1269037"/>
                  <a:pt x="671195" y="1265260"/>
                  <a:pt x="671195" y="1261483"/>
                </a:cubicBezTo>
                <a:cubicBezTo>
                  <a:pt x="671195" y="1250153"/>
                  <a:pt x="678866" y="1242599"/>
                  <a:pt x="690372" y="1242599"/>
                </a:cubicBezTo>
                <a:cubicBezTo>
                  <a:pt x="690372" y="1242599"/>
                  <a:pt x="690372" y="1242599"/>
                  <a:pt x="690372" y="1182169"/>
                </a:cubicBezTo>
                <a:cubicBezTo>
                  <a:pt x="721055" y="1159507"/>
                  <a:pt x="736397" y="1099077"/>
                  <a:pt x="736397" y="1099077"/>
                </a:cubicBezTo>
                <a:cubicBezTo>
                  <a:pt x="736397" y="1099077"/>
                  <a:pt x="744068" y="1065085"/>
                  <a:pt x="747903" y="1019762"/>
                </a:cubicBezTo>
                <a:cubicBezTo>
                  <a:pt x="744068" y="974439"/>
                  <a:pt x="805434" y="872463"/>
                  <a:pt x="824611" y="846025"/>
                </a:cubicBezTo>
                <a:cubicBezTo>
                  <a:pt x="836117" y="823363"/>
                  <a:pt x="870636" y="751602"/>
                  <a:pt x="893648" y="706280"/>
                </a:cubicBezTo>
                <a:cubicBezTo>
                  <a:pt x="935838" y="638296"/>
                  <a:pt x="958850" y="555204"/>
                  <a:pt x="958850" y="472112"/>
                </a:cubicBezTo>
                <a:cubicBezTo>
                  <a:pt x="958850" y="211506"/>
                  <a:pt x="744068" y="0"/>
                  <a:pt x="479425" y="0"/>
                </a:cubicBezTo>
                <a:close/>
              </a:path>
            </a:pathLst>
          </a:custGeom>
          <a:solidFill>
            <a:sysClr val="window" lastClr="FFFFFF"/>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grpSp>
        <p:nvGrpSpPr>
          <p:cNvPr id="73" name="组合 72"/>
          <p:cNvGrpSpPr/>
          <p:nvPr/>
        </p:nvGrpSpPr>
        <p:grpSpPr>
          <a:xfrm>
            <a:off x="5295392" y="3218261"/>
            <a:ext cx="1657408" cy="1650221"/>
            <a:chOff x="5543301" y="2533934"/>
            <a:chExt cx="1803536" cy="1803536"/>
          </a:xfrm>
        </p:grpSpPr>
        <p:sp>
          <p:nvSpPr>
            <p:cNvPr id="74" name="椭圆 73"/>
            <p:cNvSpPr/>
            <p:nvPr/>
          </p:nvSpPr>
          <p:spPr>
            <a:xfrm>
              <a:off x="5543301" y="2533934"/>
              <a:ext cx="1803536" cy="1803536"/>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dirty="0">
                <a:solidFill>
                  <a:prstClr val="white"/>
                </a:solidFill>
                <a:latin typeface="Calibri" panose="020F0502020204030204"/>
                <a:ea typeface="宋体" panose="02010600030101010101" pitchFamily="2" charset="-122"/>
              </a:endParaRPr>
            </a:p>
          </p:txBody>
        </p:sp>
        <p:grpSp>
          <p:nvGrpSpPr>
            <p:cNvPr id="75" name="Group 8"/>
            <p:cNvGrpSpPr>
              <a:grpSpLocks noChangeAspect="1"/>
            </p:cNvGrpSpPr>
            <p:nvPr/>
          </p:nvGrpSpPr>
          <p:grpSpPr bwMode="auto">
            <a:xfrm>
              <a:off x="5629372" y="2605936"/>
              <a:ext cx="1663346" cy="1602306"/>
              <a:chOff x="3436" y="1468"/>
              <a:chExt cx="872" cy="840"/>
            </a:xfrm>
            <a:solidFill>
              <a:sysClr val="window" lastClr="FFFFFF"/>
            </a:solidFill>
          </p:grpSpPr>
          <p:sp>
            <p:nvSpPr>
              <p:cNvPr id="76" name="Freeform 9"/>
              <p:cNvSpPr/>
              <p:nvPr/>
            </p:nvSpPr>
            <p:spPr bwMode="auto">
              <a:xfrm>
                <a:off x="3978" y="1498"/>
                <a:ext cx="18" cy="14"/>
              </a:xfrm>
              <a:custGeom>
                <a:avLst/>
                <a:gdLst>
                  <a:gd name="T0" fmla="*/ 1 w 4"/>
                  <a:gd name="T1" fmla="*/ 3 h 3"/>
                  <a:gd name="T2" fmla="*/ 0 w 4"/>
                  <a:gd name="T3" fmla="*/ 2 h 3"/>
                  <a:gd name="T4" fmla="*/ 0 w 4"/>
                  <a:gd name="T5" fmla="*/ 2 h 3"/>
                  <a:gd name="T6" fmla="*/ 0 w 4"/>
                  <a:gd name="T7" fmla="*/ 2 h 3"/>
                  <a:gd name="T8" fmla="*/ 0 w 4"/>
                  <a:gd name="T9" fmla="*/ 0 h 3"/>
                  <a:gd name="T10" fmla="*/ 3 w 4"/>
                  <a:gd name="T11" fmla="*/ 0 h 3"/>
                  <a:gd name="T12" fmla="*/ 3 w 4"/>
                  <a:gd name="T13" fmla="*/ 0 h 3"/>
                  <a:gd name="T14" fmla="*/ 3 w 4"/>
                  <a:gd name="T15" fmla="*/ 1 h 3"/>
                  <a:gd name="T16" fmla="*/ 3 w 4"/>
                  <a:gd name="T17" fmla="*/ 1 h 3"/>
                  <a:gd name="T18" fmla="*/ 4 w 4"/>
                  <a:gd name="T19" fmla="*/ 2 h 3"/>
                  <a:gd name="T20" fmla="*/ 4 w 4"/>
                  <a:gd name="T21" fmla="*/ 2 h 3"/>
                  <a:gd name="T22" fmla="*/ 4 w 4"/>
                  <a:gd name="T23" fmla="*/ 3 h 3"/>
                  <a:gd name="T24" fmla="*/ 3 w 4"/>
                  <a:gd name="T25" fmla="*/ 3 h 3"/>
                  <a:gd name="T26" fmla="*/ 1 w 4"/>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
                    <a:moveTo>
                      <a:pt x="1" y="3"/>
                    </a:moveTo>
                    <a:cubicBezTo>
                      <a:pt x="1" y="3"/>
                      <a:pt x="0" y="3"/>
                      <a:pt x="0" y="2"/>
                    </a:cubicBezTo>
                    <a:cubicBezTo>
                      <a:pt x="0" y="2"/>
                      <a:pt x="0" y="2"/>
                      <a:pt x="0" y="2"/>
                    </a:cubicBezTo>
                    <a:cubicBezTo>
                      <a:pt x="0" y="2"/>
                      <a:pt x="0" y="2"/>
                      <a:pt x="0" y="2"/>
                    </a:cubicBezTo>
                    <a:cubicBezTo>
                      <a:pt x="0" y="0"/>
                      <a:pt x="0" y="0"/>
                      <a:pt x="0" y="0"/>
                    </a:cubicBezTo>
                    <a:cubicBezTo>
                      <a:pt x="3" y="0"/>
                      <a:pt x="3" y="0"/>
                      <a:pt x="3" y="0"/>
                    </a:cubicBezTo>
                    <a:cubicBezTo>
                      <a:pt x="3" y="0"/>
                      <a:pt x="3" y="0"/>
                      <a:pt x="3" y="0"/>
                    </a:cubicBezTo>
                    <a:cubicBezTo>
                      <a:pt x="3" y="0"/>
                      <a:pt x="3" y="0"/>
                      <a:pt x="3" y="1"/>
                    </a:cubicBezTo>
                    <a:cubicBezTo>
                      <a:pt x="3" y="1"/>
                      <a:pt x="3" y="1"/>
                      <a:pt x="3" y="1"/>
                    </a:cubicBezTo>
                    <a:cubicBezTo>
                      <a:pt x="4" y="1"/>
                      <a:pt x="4" y="1"/>
                      <a:pt x="4" y="2"/>
                    </a:cubicBezTo>
                    <a:cubicBezTo>
                      <a:pt x="4" y="2"/>
                      <a:pt x="4" y="2"/>
                      <a:pt x="4" y="2"/>
                    </a:cubicBezTo>
                    <a:cubicBezTo>
                      <a:pt x="4" y="3"/>
                      <a:pt x="4" y="3"/>
                      <a:pt x="4" y="3"/>
                    </a:cubicBezTo>
                    <a:cubicBezTo>
                      <a:pt x="3" y="3"/>
                      <a:pt x="3" y="3"/>
                      <a:pt x="3"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77" name="Freeform 10"/>
              <p:cNvSpPr/>
              <p:nvPr/>
            </p:nvSpPr>
            <p:spPr bwMode="auto">
              <a:xfrm>
                <a:off x="3978" y="1503"/>
                <a:ext cx="40" cy="40"/>
              </a:xfrm>
              <a:custGeom>
                <a:avLst/>
                <a:gdLst>
                  <a:gd name="T0" fmla="*/ 5 w 9"/>
                  <a:gd name="T1" fmla="*/ 9 h 9"/>
                  <a:gd name="T2" fmla="*/ 4 w 9"/>
                  <a:gd name="T3" fmla="*/ 9 h 9"/>
                  <a:gd name="T4" fmla="*/ 3 w 9"/>
                  <a:gd name="T5" fmla="*/ 9 h 9"/>
                  <a:gd name="T6" fmla="*/ 2 w 9"/>
                  <a:gd name="T7" fmla="*/ 8 h 9"/>
                  <a:gd name="T8" fmla="*/ 2 w 9"/>
                  <a:gd name="T9" fmla="*/ 7 h 9"/>
                  <a:gd name="T10" fmla="*/ 2 w 9"/>
                  <a:gd name="T11" fmla="*/ 7 h 9"/>
                  <a:gd name="T12" fmla="*/ 2 w 9"/>
                  <a:gd name="T13" fmla="*/ 7 h 9"/>
                  <a:gd name="T14" fmla="*/ 1 w 9"/>
                  <a:gd name="T15" fmla="*/ 7 h 9"/>
                  <a:gd name="T16" fmla="*/ 1 w 9"/>
                  <a:gd name="T17" fmla="*/ 7 h 9"/>
                  <a:gd name="T18" fmla="*/ 1 w 9"/>
                  <a:gd name="T19" fmla="*/ 6 h 9"/>
                  <a:gd name="T20" fmla="*/ 1 w 9"/>
                  <a:gd name="T21" fmla="*/ 6 h 9"/>
                  <a:gd name="T22" fmla="*/ 1 w 9"/>
                  <a:gd name="T23" fmla="*/ 6 h 9"/>
                  <a:gd name="T24" fmla="*/ 1 w 9"/>
                  <a:gd name="T25" fmla="*/ 6 h 9"/>
                  <a:gd name="T26" fmla="*/ 0 w 9"/>
                  <a:gd name="T27" fmla="*/ 6 h 9"/>
                  <a:gd name="T28" fmla="*/ 0 w 9"/>
                  <a:gd name="T29" fmla="*/ 4 h 9"/>
                  <a:gd name="T30" fmla="*/ 0 w 9"/>
                  <a:gd name="T31" fmla="*/ 4 h 9"/>
                  <a:gd name="T32" fmla="*/ 0 w 9"/>
                  <a:gd name="T33" fmla="*/ 3 h 9"/>
                  <a:gd name="T34" fmla="*/ 1 w 9"/>
                  <a:gd name="T35" fmla="*/ 3 h 9"/>
                  <a:gd name="T36" fmla="*/ 2 w 9"/>
                  <a:gd name="T37" fmla="*/ 3 h 9"/>
                  <a:gd name="T38" fmla="*/ 2 w 9"/>
                  <a:gd name="T39" fmla="*/ 3 h 9"/>
                  <a:gd name="T40" fmla="*/ 2 w 9"/>
                  <a:gd name="T41" fmla="*/ 3 h 9"/>
                  <a:gd name="T42" fmla="*/ 2 w 9"/>
                  <a:gd name="T43" fmla="*/ 3 h 9"/>
                  <a:gd name="T44" fmla="*/ 2 w 9"/>
                  <a:gd name="T45" fmla="*/ 3 h 9"/>
                  <a:gd name="T46" fmla="*/ 2 w 9"/>
                  <a:gd name="T47" fmla="*/ 2 h 9"/>
                  <a:gd name="T48" fmla="*/ 2 w 9"/>
                  <a:gd name="T49" fmla="*/ 2 h 9"/>
                  <a:gd name="T50" fmla="*/ 3 w 9"/>
                  <a:gd name="T51" fmla="*/ 2 h 9"/>
                  <a:gd name="T52" fmla="*/ 3 w 9"/>
                  <a:gd name="T53" fmla="*/ 2 h 9"/>
                  <a:gd name="T54" fmla="*/ 3 w 9"/>
                  <a:gd name="T55" fmla="*/ 2 h 9"/>
                  <a:gd name="T56" fmla="*/ 4 w 9"/>
                  <a:gd name="T57" fmla="*/ 2 h 9"/>
                  <a:gd name="T58" fmla="*/ 4 w 9"/>
                  <a:gd name="T59" fmla="*/ 1 h 9"/>
                  <a:gd name="T60" fmla="*/ 4 w 9"/>
                  <a:gd name="T61" fmla="*/ 1 h 9"/>
                  <a:gd name="T62" fmla="*/ 4 w 9"/>
                  <a:gd name="T63" fmla="*/ 0 h 9"/>
                  <a:gd name="T64" fmla="*/ 5 w 9"/>
                  <a:gd name="T65" fmla="*/ 0 h 9"/>
                  <a:gd name="T66" fmla="*/ 5 w 9"/>
                  <a:gd name="T67" fmla="*/ 0 h 9"/>
                  <a:gd name="T68" fmla="*/ 5 w 9"/>
                  <a:gd name="T69" fmla="*/ 0 h 9"/>
                  <a:gd name="T70" fmla="*/ 5 w 9"/>
                  <a:gd name="T71" fmla="*/ 0 h 9"/>
                  <a:gd name="T72" fmla="*/ 7 w 9"/>
                  <a:gd name="T73" fmla="*/ 1 h 9"/>
                  <a:gd name="T74" fmla="*/ 8 w 9"/>
                  <a:gd name="T75" fmla="*/ 1 h 9"/>
                  <a:gd name="T76" fmla="*/ 8 w 9"/>
                  <a:gd name="T77" fmla="*/ 1 h 9"/>
                  <a:gd name="T78" fmla="*/ 9 w 9"/>
                  <a:gd name="T79" fmla="*/ 1 h 9"/>
                  <a:gd name="T80" fmla="*/ 9 w 9"/>
                  <a:gd name="T81" fmla="*/ 2 h 9"/>
                  <a:gd name="T82" fmla="*/ 9 w 9"/>
                  <a:gd name="T83" fmla="*/ 3 h 9"/>
                  <a:gd name="T84" fmla="*/ 8 w 9"/>
                  <a:gd name="T85" fmla="*/ 4 h 9"/>
                  <a:gd name="T86" fmla="*/ 8 w 9"/>
                  <a:gd name="T87" fmla="*/ 4 h 9"/>
                  <a:gd name="T88" fmla="*/ 8 w 9"/>
                  <a:gd name="T89" fmla="*/ 4 h 9"/>
                  <a:gd name="T90" fmla="*/ 8 w 9"/>
                  <a:gd name="T91" fmla="*/ 5 h 9"/>
                  <a:gd name="T92" fmla="*/ 8 w 9"/>
                  <a:gd name="T93" fmla="*/ 5 h 9"/>
                  <a:gd name="T94" fmla="*/ 8 w 9"/>
                  <a:gd name="T95" fmla="*/ 8 h 9"/>
                  <a:gd name="T96" fmla="*/ 7 w 9"/>
                  <a:gd name="T97" fmla="*/ 8 h 9"/>
                  <a:gd name="T98" fmla="*/ 7 w 9"/>
                  <a:gd name="T99" fmla="*/ 8 h 9"/>
                  <a:gd name="T100" fmla="*/ 6 w 9"/>
                  <a:gd name="T101" fmla="*/ 8 h 9"/>
                  <a:gd name="T102" fmla="*/ 6 w 9"/>
                  <a:gd name="T103" fmla="*/ 9 h 9"/>
                  <a:gd name="T104" fmla="*/ 5 w 9"/>
                  <a:gd name="T10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 h="9">
                    <a:moveTo>
                      <a:pt x="5" y="9"/>
                    </a:moveTo>
                    <a:cubicBezTo>
                      <a:pt x="4" y="9"/>
                      <a:pt x="4" y="9"/>
                      <a:pt x="4" y="9"/>
                    </a:cubicBezTo>
                    <a:cubicBezTo>
                      <a:pt x="4" y="9"/>
                      <a:pt x="4" y="9"/>
                      <a:pt x="3" y="9"/>
                    </a:cubicBezTo>
                    <a:cubicBezTo>
                      <a:pt x="3" y="9"/>
                      <a:pt x="2" y="9"/>
                      <a:pt x="2" y="8"/>
                    </a:cubicBezTo>
                    <a:cubicBezTo>
                      <a:pt x="2" y="8"/>
                      <a:pt x="2" y="8"/>
                      <a:pt x="2" y="7"/>
                    </a:cubicBezTo>
                    <a:cubicBezTo>
                      <a:pt x="2" y="7"/>
                      <a:pt x="2" y="7"/>
                      <a:pt x="2" y="7"/>
                    </a:cubicBezTo>
                    <a:cubicBezTo>
                      <a:pt x="2" y="7"/>
                      <a:pt x="2" y="7"/>
                      <a:pt x="2" y="7"/>
                    </a:cubicBezTo>
                    <a:cubicBezTo>
                      <a:pt x="2" y="7"/>
                      <a:pt x="2" y="7"/>
                      <a:pt x="1" y="7"/>
                    </a:cubicBezTo>
                    <a:cubicBezTo>
                      <a:pt x="1" y="7"/>
                      <a:pt x="1" y="7"/>
                      <a:pt x="1" y="7"/>
                    </a:cubicBezTo>
                    <a:cubicBezTo>
                      <a:pt x="1" y="6"/>
                      <a:pt x="1" y="6"/>
                      <a:pt x="1" y="6"/>
                    </a:cubicBezTo>
                    <a:cubicBezTo>
                      <a:pt x="1" y="6"/>
                      <a:pt x="1" y="6"/>
                      <a:pt x="1" y="6"/>
                    </a:cubicBezTo>
                    <a:cubicBezTo>
                      <a:pt x="1" y="6"/>
                      <a:pt x="1" y="6"/>
                      <a:pt x="1" y="6"/>
                    </a:cubicBezTo>
                    <a:cubicBezTo>
                      <a:pt x="1" y="6"/>
                      <a:pt x="1" y="6"/>
                      <a:pt x="1" y="6"/>
                    </a:cubicBezTo>
                    <a:cubicBezTo>
                      <a:pt x="0" y="6"/>
                      <a:pt x="0" y="6"/>
                      <a:pt x="0" y="6"/>
                    </a:cubicBezTo>
                    <a:cubicBezTo>
                      <a:pt x="0" y="4"/>
                      <a:pt x="0" y="4"/>
                      <a:pt x="0" y="4"/>
                    </a:cubicBezTo>
                    <a:cubicBezTo>
                      <a:pt x="0" y="4"/>
                      <a:pt x="0" y="4"/>
                      <a:pt x="0" y="4"/>
                    </a:cubicBezTo>
                    <a:cubicBezTo>
                      <a:pt x="0" y="4"/>
                      <a:pt x="0" y="4"/>
                      <a:pt x="0" y="3"/>
                    </a:cubicBezTo>
                    <a:cubicBezTo>
                      <a:pt x="0" y="3"/>
                      <a:pt x="1" y="3"/>
                      <a:pt x="1"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2"/>
                      <a:pt x="2" y="2"/>
                      <a:pt x="2" y="2"/>
                    </a:cubicBezTo>
                    <a:cubicBezTo>
                      <a:pt x="2" y="2"/>
                      <a:pt x="2" y="2"/>
                      <a:pt x="2" y="2"/>
                    </a:cubicBezTo>
                    <a:cubicBezTo>
                      <a:pt x="3" y="2"/>
                      <a:pt x="3" y="2"/>
                      <a:pt x="3" y="2"/>
                    </a:cubicBezTo>
                    <a:cubicBezTo>
                      <a:pt x="3" y="2"/>
                      <a:pt x="3" y="2"/>
                      <a:pt x="3" y="2"/>
                    </a:cubicBezTo>
                    <a:cubicBezTo>
                      <a:pt x="3" y="2"/>
                      <a:pt x="3" y="2"/>
                      <a:pt x="3" y="2"/>
                    </a:cubicBezTo>
                    <a:cubicBezTo>
                      <a:pt x="4" y="2"/>
                      <a:pt x="4" y="2"/>
                      <a:pt x="4" y="2"/>
                    </a:cubicBezTo>
                    <a:cubicBezTo>
                      <a:pt x="4" y="1"/>
                      <a:pt x="4" y="1"/>
                      <a:pt x="4" y="1"/>
                    </a:cubicBezTo>
                    <a:cubicBezTo>
                      <a:pt x="4" y="1"/>
                      <a:pt x="4" y="1"/>
                      <a:pt x="4" y="1"/>
                    </a:cubicBezTo>
                    <a:cubicBezTo>
                      <a:pt x="4" y="1"/>
                      <a:pt x="4" y="0"/>
                      <a:pt x="4" y="0"/>
                    </a:cubicBezTo>
                    <a:cubicBezTo>
                      <a:pt x="5" y="0"/>
                      <a:pt x="5" y="0"/>
                      <a:pt x="5" y="0"/>
                    </a:cubicBezTo>
                    <a:cubicBezTo>
                      <a:pt x="5" y="0"/>
                      <a:pt x="5" y="0"/>
                      <a:pt x="5" y="0"/>
                    </a:cubicBezTo>
                    <a:cubicBezTo>
                      <a:pt x="5" y="0"/>
                      <a:pt x="5" y="0"/>
                      <a:pt x="5" y="0"/>
                    </a:cubicBezTo>
                    <a:cubicBezTo>
                      <a:pt x="5" y="0"/>
                      <a:pt x="5" y="0"/>
                      <a:pt x="5" y="0"/>
                    </a:cubicBezTo>
                    <a:cubicBezTo>
                      <a:pt x="6" y="0"/>
                      <a:pt x="7" y="0"/>
                      <a:pt x="7" y="1"/>
                    </a:cubicBezTo>
                    <a:cubicBezTo>
                      <a:pt x="7" y="1"/>
                      <a:pt x="8" y="1"/>
                      <a:pt x="8" y="1"/>
                    </a:cubicBezTo>
                    <a:cubicBezTo>
                      <a:pt x="8" y="1"/>
                      <a:pt x="8" y="1"/>
                      <a:pt x="8" y="1"/>
                    </a:cubicBezTo>
                    <a:cubicBezTo>
                      <a:pt x="9" y="1"/>
                      <a:pt x="9" y="1"/>
                      <a:pt x="9" y="1"/>
                    </a:cubicBezTo>
                    <a:cubicBezTo>
                      <a:pt x="9" y="2"/>
                      <a:pt x="9" y="2"/>
                      <a:pt x="9" y="2"/>
                    </a:cubicBezTo>
                    <a:cubicBezTo>
                      <a:pt x="9" y="3"/>
                      <a:pt x="9" y="3"/>
                      <a:pt x="9" y="3"/>
                    </a:cubicBezTo>
                    <a:cubicBezTo>
                      <a:pt x="9" y="3"/>
                      <a:pt x="8" y="3"/>
                      <a:pt x="8" y="4"/>
                    </a:cubicBezTo>
                    <a:cubicBezTo>
                      <a:pt x="8" y="4"/>
                      <a:pt x="8" y="4"/>
                      <a:pt x="8" y="4"/>
                    </a:cubicBezTo>
                    <a:cubicBezTo>
                      <a:pt x="8" y="4"/>
                      <a:pt x="8" y="4"/>
                      <a:pt x="8" y="4"/>
                    </a:cubicBezTo>
                    <a:cubicBezTo>
                      <a:pt x="8" y="4"/>
                      <a:pt x="8" y="4"/>
                      <a:pt x="8" y="5"/>
                    </a:cubicBezTo>
                    <a:cubicBezTo>
                      <a:pt x="8" y="5"/>
                      <a:pt x="8" y="5"/>
                      <a:pt x="8" y="5"/>
                    </a:cubicBezTo>
                    <a:cubicBezTo>
                      <a:pt x="9" y="6"/>
                      <a:pt x="9" y="7"/>
                      <a:pt x="8" y="8"/>
                    </a:cubicBezTo>
                    <a:cubicBezTo>
                      <a:pt x="7" y="8"/>
                      <a:pt x="7" y="8"/>
                      <a:pt x="7" y="8"/>
                    </a:cubicBezTo>
                    <a:cubicBezTo>
                      <a:pt x="7" y="8"/>
                      <a:pt x="7" y="8"/>
                      <a:pt x="7" y="8"/>
                    </a:cubicBezTo>
                    <a:cubicBezTo>
                      <a:pt x="7" y="8"/>
                      <a:pt x="6" y="8"/>
                      <a:pt x="6" y="8"/>
                    </a:cubicBezTo>
                    <a:cubicBezTo>
                      <a:pt x="6" y="9"/>
                      <a:pt x="6" y="9"/>
                      <a:pt x="6" y="9"/>
                    </a:cubicBezTo>
                    <a:cubicBezTo>
                      <a:pt x="6" y="9"/>
                      <a:pt x="5"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78" name="Freeform 11"/>
              <p:cNvSpPr/>
              <p:nvPr/>
            </p:nvSpPr>
            <p:spPr bwMode="auto">
              <a:xfrm>
                <a:off x="4013" y="1512"/>
                <a:ext cx="27" cy="22"/>
              </a:xfrm>
              <a:custGeom>
                <a:avLst/>
                <a:gdLst>
                  <a:gd name="T0" fmla="*/ 3 w 6"/>
                  <a:gd name="T1" fmla="*/ 5 h 5"/>
                  <a:gd name="T2" fmla="*/ 3 w 6"/>
                  <a:gd name="T3" fmla="*/ 5 h 5"/>
                  <a:gd name="T4" fmla="*/ 3 w 6"/>
                  <a:gd name="T5" fmla="*/ 4 h 5"/>
                  <a:gd name="T6" fmla="*/ 3 w 6"/>
                  <a:gd name="T7" fmla="*/ 4 h 5"/>
                  <a:gd name="T8" fmla="*/ 2 w 6"/>
                  <a:gd name="T9" fmla="*/ 4 h 5"/>
                  <a:gd name="T10" fmla="*/ 2 w 6"/>
                  <a:gd name="T11" fmla="*/ 4 h 5"/>
                  <a:gd name="T12" fmla="*/ 1 w 6"/>
                  <a:gd name="T13" fmla="*/ 3 h 5"/>
                  <a:gd name="T14" fmla="*/ 1 w 6"/>
                  <a:gd name="T15" fmla="*/ 2 h 5"/>
                  <a:gd name="T16" fmla="*/ 0 w 6"/>
                  <a:gd name="T17" fmla="*/ 2 h 5"/>
                  <a:gd name="T18" fmla="*/ 1 w 6"/>
                  <a:gd name="T19" fmla="*/ 1 h 5"/>
                  <a:gd name="T20" fmla="*/ 3 w 6"/>
                  <a:gd name="T21" fmla="*/ 0 h 5"/>
                  <a:gd name="T22" fmla="*/ 4 w 6"/>
                  <a:gd name="T23" fmla="*/ 0 h 5"/>
                  <a:gd name="T24" fmla="*/ 5 w 6"/>
                  <a:gd name="T25" fmla="*/ 0 h 5"/>
                  <a:gd name="T26" fmla="*/ 5 w 6"/>
                  <a:gd name="T27" fmla="*/ 0 h 5"/>
                  <a:gd name="T28" fmla="*/ 5 w 6"/>
                  <a:gd name="T29" fmla="*/ 1 h 5"/>
                  <a:gd name="T30" fmla="*/ 5 w 6"/>
                  <a:gd name="T31" fmla="*/ 1 h 5"/>
                  <a:gd name="T32" fmla="*/ 5 w 6"/>
                  <a:gd name="T33" fmla="*/ 1 h 5"/>
                  <a:gd name="T34" fmla="*/ 6 w 6"/>
                  <a:gd name="T35" fmla="*/ 1 h 5"/>
                  <a:gd name="T36" fmla="*/ 6 w 6"/>
                  <a:gd name="T37" fmla="*/ 1 h 5"/>
                  <a:gd name="T38" fmla="*/ 6 w 6"/>
                  <a:gd name="T39" fmla="*/ 2 h 5"/>
                  <a:gd name="T40" fmla="*/ 6 w 6"/>
                  <a:gd name="T41" fmla="*/ 2 h 5"/>
                  <a:gd name="T42" fmla="*/ 6 w 6"/>
                  <a:gd name="T43" fmla="*/ 4 h 5"/>
                  <a:gd name="T44" fmla="*/ 4 w 6"/>
                  <a:gd name="T45" fmla="*/ 5 h 5"/>
                  <a:gd name="T46" fmla="*/ 3 w 6"/>
                  <a:gd name="T4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 h="5">
                    <a:moveTo>
                      <a:pt x="3" y="5"/>
                    </a:moveTo>
                    <a:cubicBezTo>
                      <a:pt x="3" y="5"/>
                      <a:pt x="3" y="5"/>
                      <a:pt x="3" y="5"/>
                    </a:cubicBezTo>
                    <a:cubicBezTo>
                      <a:pt x="3" y="4"/>
                      <a:pt x="3" y="4"/>
                      <a:pt x="3" y="4"/>
                    </a:cubicBezTo>
                    <a:cubicBezTo>
                      <a:pt x="3" y="4"/>
                      <a:pt x="3" y="4"/>
                      <a:pt x="3" y="4"/>
                    </a:cubicBezTo>
                    <a:cubicBezTo>
                      <a:pt x="2" y="4"/>
                      <a:pt x="2" y="4"/>
                      <a:pt x="2" y="4"/>
                    </a:cubicBezTo>
                    <a:cubicBezTo>
                      <a:pt x="2" y="4"/>
                      <a:pt x="2" y="4"/>
                      <a:pt x="2" y="4"/>
                    </a:cubicBezTo>
                    <a:cubicBezTo>
                      <a:pt x="2" y="3"/>
                      <a:pt x="2" y="3"/>
                      <a:pt x="1" y="3"/>
                    </a:cubicBezTo>
                    <a:cubicBezTo>
                      <a:pt x="1" y="3"/>
                      <a:pt x="1" y="3"/>
                      <a:pt x="1" y="2"/>
                    </a:cubicBezTo>
                    <a:cubicBezTo>
                      <a:pt x="1" y="2"/>
                      <a:pt x="0" y="2"/>
                      <a:pt x="0" y="2"/>
                    </a:cubicBezTo>
                    <a:cubicBezTo>
                      <a:pt x="0" y="2"/>
                      <a:pt x="0" y="1"/>
                      <a:pt x="1" y="1"/>
                    </a:cubicBezTo>
                    <a:cubicBezTo>
                      <a:pt x="1" y="0"/>
                      <a:pt x="2" y="0"/>
                      <a:pt x="3" y="0"/>
                    </a:cubicBezTo>
                    <a:cubicBezTo>
                      <a:pt x="3" y="0"/>
                      <a:pt x="4" y="0"/>
                      <a:pt x="4" y="0"/>
                    </a:cubicBezTo>
                    <a:cubicBezTo>
                      <a:pt x="4" y="0"/>
                      <a:pt x="4" y="0"/>
                      <a:pt x="5" y="0"/>
                    </a:cubicBezTo>
                    <a:cubicBezTo>
                      <a:pt x="5" y="0"/>
                      <a:pt x="5" y="0"/>
                      <a:pt x="5" y="0"/>
                    </a:cubicBezTo>
                    <a:cubicBezTo>
                      <a:pt x="5" y="1"/>
                      <a:pt x="5" y="1"/>
                      <a:pt x="5" y="1"/>
                    </a:cubicBezTo>
                    <a:cubicBezTo>
                      <a:pt x="5" y="1"/>
                      <a:pt x="5" y="1"/>
                      <a:pt x="5" y="1"/>
                    </a:cubicBezTo>
                    <a:cubicBezTo>
                      <a:pt x="5" y="1"/>
                      <a:pt x="5" y="1"/>
                      <a:pt x="5" y="1"/>
                    </a:cubicBezTo>
                    <a:cubicBezTo>
                      <a:pt x="5" y="1"/>
                      <a:pt x="5" y="1"/>
                      <a:pt x="6" y="1"/>
                    </a:cubicBezTo>
                    <a:cubicBezTo>
                      <a:pt x="6" y="1"/>
                      <a:pt x="6" y="1"/>
                      <a:pt x="6" y="1"/>
                    </a:cubicBezTo>
                    <a:cubicBezTo>
                      <a:pt x="6" y="2"/>
                      <a:pt x="6" y="2"/>
                      <a:pt x="6" y="2"/>
                    </a:cubicBezTo>
                    <a:cubicBezTo>
                      <a:pt x="6" y="2"/>
                      <a:pt x="6" y="2"/>
                      <a:pt x="6" y="2"/>
                    </a:cubicBezTo>
                    <a:cubicBezTo>
                      <a:pt x="6" y="3"/>
                      <a:pt x="6" y="4"/>
                      <a:pt x="6" y="4"/>
                    </a:cubicBezTo>
                    <a:cubicBezTo>
                      <a:pt x="6" y="5"/>
                      <a:pt x="5" y="5"/>
                      <a:pt x="4" y="5"/>
                    </a:cubicBezTo>
                    <a:lnTo>
                      <a:pt x="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79" name="Freeform 12"/>
              <p:cNvSpPr/>
              <p:nvPr/>
            </p:nvSpPr>
            <p:spPr bwMode="auto">
              <a:xfrm>
                <a:off x="4013" y="1534"/>
                <a:ext cx="27" cy="17"/>
              </a:xfrm>
              <a:custGeom>
                <a:avLst/>
                <a:gdLst>
                  <a:gd name="T0" fmla="*/ 6 w 6"/>
                  <a:gd name="T1" fmla="*/ 4 h 4"/>
                  <a:gd name="T2" fmla="*/ 5 w 6"/>
                  <a:gd name="T3" fmla="*/ 4 h 4"/>
                  <a:gd name="T4" fmla="*/ 2 w 6"/>
                  <a:gd name="T5" fmla="*/ 4 h 4"/>
                  <a:gd name="T6" fmla="*/ 2 w 6"/>
                  <a:gd name="T7" fmla="*/ 3 h 4"/>
                  <a:gd name="T8" fmla="*/ 0 w 6"/>
                  <a:gd name="T9" fmla="*/ 3 h 4"/>
                  <a:gd name="T10" fmla="*/ 0 w 6"/>
                  <a:gd name="T11" fmla="*/ 1 h 4"/>
                  <a:gd name="T12" fmla="*/ 0 w 6"/>
                  <a:gd name="T13" fmla="*/ 1 h 4"/>
                  <a:gd name="T14" fmla="*/ 1 w 6"/>
                  <a:gd name="T15" fmla="*/ 0 h 4"/>
                  <a:gd name="T16" fmla="*/ 1 w 6"/>
                  <a:gd name="T17" fmla="*/ 0 h 4"/>
                  <a:gd name="T18" fmla="*/ 4 w 6"/>
                  <a:gd name="T19" fmla="*/ 0 h 4"/>
                  <a:gd name="T20" fmla="*/ 4 w 6"/>
                  <a:gd name="T21" fmla="*/ 0 h 4"/>
                  <a:gd name="T22" fmla="*/ 4 w 6"/>
                  <a:gd name="T23" fmla="*/ 1 h 4"/>
                  <a:gd name="T24" fmla="*/ 5 w 6"/>
                  <a:gd name="T25" fmla="*/ 1 h 4"/>
                  <a:gd name="T26" fmla="*/ 5 w 6"/>
                  <a:gd name="T27" fmla="*/ 1 h 4"/>
                  <a:gd name="T28" fmla="*/ 5 w 6"/>
                  <a:gd name="T29" fmla="*/ 1 h 4"/>
                  <a:gd name="T30" fmla="*/ 6 w 6"/>
                  <a:gd name="T31" fmla="*/ 2 h 4"/>
                  <a:gd name="T32" fmla="*/ 6 w 6"/>
                  <a:gd name="T33" fmla="*/ 3 h 4"/>
                  <a:gd name="T34" fmla="*/ 6 w 6"/>
                  <a:gd name="T35" fmla="*/ 3 h 4"/>
                  <a:gd name="T36" fmla="*/ 6 w 6"/>
                  <a:gd name="T37" fmla="*/ 4 h 4"/>
                  <a:gd name="T38" fmla="*/ 6 w 6"/>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6" y="4"/>
                    </a:moveTo>
                    <a:cubicBezTo>
                      <a:pt x="5" y="4"/>
                      <a:pt x="5" y="4"/>
                      <a:pt x="5" y="4"/>
                    </a:cubicBezTo>
                    <a:cubicBezTo>
                      <a:pt x="2" y="4"/>
                      <a:pt x="2" y="4"/>
                      <a:pt x="2" y="4"/>
                    </a:cubicBezTo>
                    <a:cubicBezTo>
                      <a:pt x="2" y="3"/>
                      <a:pt x="2" y="3"/>
                      <a:pt x="2" y="3"/>
                    </a:cubicBezTo>
                    <a:cubicBezTo>
                      <a:pt x="0" y="3"/>
                      <a:pt x="0" y="3"/>
                      <a:pt x="0" y="3"/>
                    </a:cubicBezTo>
                    <a:cubicBezTo>
                      <a:pt x="0" y="1"/>
                      <a:pt x="0" y="1"/>
                      <a:pt x="0" y="1"/>
                    </a:cubicBezTo>
                    <a:cubicBezTo>
                      <a:pt x="0" y="1"/>
                      <a:pt x="0" y="1"/>
                      <a:pt x="0" y="1"/>
                    </a:cubicBezTo>
                    <a:cubicBezTo>
                      <a:pt x="0" y="1"/>
                      <a:pt x="0" y="0"/>
                      <a:pt x="1" y="0"/>
                    </a:cubicBezTo>
                    <a:cubicBezTo>
                      <a:pt x="1" y="0"/>
                      <a:pt x="1" y="0"/>
                      <a:pt x="1" y="0"/>
                    </a:cubicBezTo>
                    <a:cubicBezTo>
                      <a:pt x="4" y="0"/>
                      <a:pt x="4" y="0"/>
                      <a:pt x="4" y="0"/>
                    </a:cubicBezTo>
                    <a:cubicBezTo>
                      <a:pt x="4" y="0"/>
                      <a:pt x="4" y="0"/>
                      <a:pt x="4" y="0"/>
                    </a:cubicBezTo>
                    <a:cubicBezTo>
                      <a:pt x="4" y="1"/>
                      <a:pt x="4" y="1"/>
                      <a:pt x="4" y="1"/>
                    </a:cubicBezTo>
                    <a:cubicBezTo>
                      <a:pt x="5" y="1"/>
                      <a:pt x="5" y="1"/>
                      <a:pt x="5" y="1"/>
                    </a:cubicBezTo>
                    <a:cubicBezTo>
                      <a:pt x="5" y="1"/>
                      <a:pt x="5" y="1"/>
                      <a:pt x="5" y="1"/>
                    </a:cubicBezTo>
                    <a:cubicBezTo>
                      <a:pt x="5" y="1"/>
                      <a:pt x="5" y="1"/>
                      <a:pt x="5" y="1"/>
                    </a:cubicBezTo>
                    <a:cubicBezTo>
                      <a:pt x="6" y="1"/>
                      <a:pt x="6" y="1"/>
                      <a:pt x="6" y="2"/>
                    </a:cubicBezTo>
                    <a:cubicBezTo>
                      <a:pt x="6" y="2"/>
                      <a:pt x="6" y="3"/>
                      <a:pt x="6" y="3"/>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0" name="Freeform 13"/>
              <p:cNvSpPr/>
              <p:nvPr/>
            </p:nvSpPr>
            <p:spPr bwMode="auto">
              <a:xfrm>
                <a:off x="3780" y="1468"/>
                <a:ext cx="97" cy="66"/>
              </a:xfrm>
              <a:custGeom>
                <a:avLst/>
                <a:gdLst>
                  <a:gd name="T0" fmla="*/ 7 w 22"/>
                  <a:gd name="T1" fmla="*/ 15 h 15"/>
                  <a:gd name="T2" fmla="*/ 3 w 22"/>
                  <a:gd name="T3" fmla="*/ 15 h 15"/>
                  <a:gd name="T4" fmla="*/ 1 w 22"/>
                  <a:gd name="T5" fmla="*/ 13 h 15"/>
                  <a:gd name="T6" fmla="*/ 0 w 22"/>
                  <a:gd name="T7" fmla="*/ 11 h 15"/>
                  <a:gd name="T8" fmla="*/ 0 w 22"/>
                  <a:gd name="T9" fmla="*/ 9 h 15"/>
                  <a:gd name="T10" fmla="*/ 2 w 22"/>
                  <a:gd name="T11" fmla="*/ 8 h 15"/>
                  <a:gd name="T12" fmla="*/ 3 w 22"/>
                  <a:gd name="T13" fmla="*/ 7 h 15"/>
                  <a:gd name="T14" fmla="*/ 3 w 22"/>
                  <a:gd name="T15" fmla="*/ 6 h 15"/>
                  <a:gd name="T16" fmla="*/ 3 w 22"/>
                  <a:gd name="T17" fmla="*/ 4 h 15"/>
                  <a:gd name="T18" fmla="*/ 2 w 22"/>
                  <a:gd name="T19" fmla="*/ 3 h 15"/>
                  <a:gd name="T20" fmla="*/ 1 w 22"/>
                  <a:gd name="T21" fmla="*/ 1 h 15"/>
                  <a:gd name="T22" fmla="*/ 9 w 22"/>
                  <a:gd name="T23" fmla="*/ 0 h 15"/>
                  <a:gd name="T24" fmla="*/ 20 w 22"/>
                  <a:gd name="T25" fmla="*/ 0 h 15"/>
                  <a:gd name="T26" fmla="*/ 22 w 22"/>
                  <a:gd name="T27" fmla="*/ 0 h 15"/>
                  <a:gd name="T28" fmla="*/ 22 w 22"/>
                  <a:gd name="T29" fmla="*/ 1 h 15"/>
                  <a:gd name="T30" fmla="*/ 22 w 22"/>
                  <a:gd name="T31" fmla="*/ 2 h 15"/>
                  <a:gd name="T32" fmla="*/ 21 w 22"/>
                  <a:gd name="T33" fmla="*/ 3 h 15"/>
                  <a:gd name="T34" fmla="*/ 20 w 22"/>
                  <a:gd name="T35" fmla="*/ 6 h 15"/>
                  <a:gd name="T36" fmla="*/ 21 w 22"/>
                  <a:gd name="T37" fmla="*/ 6 h 15"/>
                  <a:gd name="T38" fmla="*/ 19 w 22"/>
                  <a:gd name="T39" fmla="*/ 8 h 15"/>
                  <a:gd name="T40" fmla="*/ 19 w 22"/>
                  <a:gd name="T41" fmla="*/ 8 h 15"/>
                  <a:gd name="T42" fmla="*/ 18 w 22"/>
                  <a:gd name="T43" fmla="*/ 9 h 15"/>
                  <a:gd name="T44" fmla="*/ 17 w 22"/>
                  <a:gd name="T45" fmla="*/ 9 h 15"/>
                  <a:gd name="T46" fmla="*/ 16 w 22"/>
                  <a:gd name="T47" fmla="*/ 10 h 15"/>
                  <a:gd name="T48" fmla="*/ 14 w 22"/>
                  <a:gd name="T49" fmla="*/ 11 h 15"/>
                  <a:gd name="T50" fmla="*/ 14 w 22"/>
                  <a:gd name="T51" fmla="*/ 10 h 15"/>
                  <a:gd name="T52" fmla="*/ 13 w 22"/>
                  <a:gd name="T53" fmla="*/ 11 h 15"/>
                  <a:gd name="T54" fmla="*/ 11 w 22"/>
                  <a:gd name="T55" fmla="*/ 11 h 15"/>
                  <a:gd name="T56" fmla="*/ 10 w 22"/>
                  <a:gd name="T57" fmla="*/ 11 h 15"/>
                  <a:gd name="T58" fmla="*/ 9 w 22"/>
                  <a:gd name="T59" fmla="*/ 12 h 15"/>
                  <a:gd name="T60" fmla="*/ 9 w 22"/>
                  <a:gd name="T61" fmla="*/ 13 h 15"/>
                  <a:gd name="T62" fmla="*/ 8 w 22"/>
                  <a:gd name="T6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15">
                    <a:moveTo>
                      <a:pt x="8" y="15"/>
                    </a:moveTo>
                    <a:cubicBezTo>
                      <a:pt x="7" y="15"/>
                      <a:pt x="7" y="15"/>
                      <a:pt x="7" y="15"/>
                    </a:cubicBezTo>
                    <a:cubicBezTo>
                      <a:pt x="7" y="15"/>
                      <a:pt x="7" y="15"/>
                      <a:pt x="7" y="15"/>
                    </a:cubicBezTo>
                    <a:cubicBezTo>
                      <a:pt x="3" y="15"/>
                      <a:pt x="3" y="15"/>
                      <a:pt x="3" y="15"/>
                    </a:cubicBezTo>
                    <a:cubicBezTo>
                      <a:pt x="3" y="15"/>
                      <a:pt x="3" y="15"/>
                      <a:pt x="3" y="15"/>
                    </a:cubicBezTo>
                    <a:cubicBezTo>
                      <a:pt x="3" y="14"/>
                      <a:pt x="2" y="14"/>
                      <a:pt x="1" y="13"/>
                    </a:cubicBezTo>
                    <a:cubicBezTo>
                      <a:pt x="1" y="13"/>
                      <a:pt x="1" y="13"/>
                      <a:pt x="1" y="12"/>
                    </a:cubicBezTo>
                    <a:cubicBezTo>
                      <a:pt x="0" y="12"/>
                      <a:pt x="0" y="12"/>
                      <a:pt x="0" y="11"/>
                    </a:cubicBezTo>
                    <a:cubicBezTo>
                      <a:pt x="0" y="11"/>
                      <a:pt x="0" y="11"/>
                      <a:pt x="0" y="11"/>
                    </a:cubicBezTo>
                    <a:cubicBezTo>
                      <a:pt x="0" y="9"/>
                      <a:pt x="0" y="9"/>
                      <a:pt x="0" y="9"/>
                    </a:cubicBezTo>
                    <a:cubicBezTo>
                      <a:pt x="1" y="9"/>
                      <a:pt x="1" y="9"/>
                      <a:pt x="1" y="9"/>
                    </a:cubicBezTo>
                    <a:cubicBezTo>
                      <a:pt x="1" y="9"/>
                      <a:pt x="2" y="9"/>
                      <a:pt x="2" y="8"/>
                    </a:cubicBezTo>
                    <a:cubicBezTo>
                      <a:pt x="2" y="8"/>
                      <a:pt x="2" y="8"/>
                      <a:pt x="2" y="8"/>
                    </a:cubicBezTo>
                    <a:cubicBezTo>
                      <a:pt x="2" y="8"/>
                      <a:pt x="3" y="7"/>
                      <a:pt x="3" y="7"/>
                    </a:cubicBezTo>
                    <a:cubicBezTo>
                      <a:pt x="3" y="7"/>
                      <a:pt x="3" y="7"/>
                      <a:pt x="3" y="7"/>
                    </a:cubicBezTo>
                    <a:cubicBezTo>
                      <a:pt x="3" y="7"/>
                      <a:pt x="3" y="6"/>
                      <a:pt x="3" y="6"/>
                    </a:cubicBezTo>
                    <a:cubicBezTo>
                      <a:pt x="3" y="6"/>
                      <a:pt x="3" y="5"/>
                      <a:pt x="3" y="5"/>
                    </a:cubicBezTo>
                    <a:cubicBezTo>
                      <a:pt x="3" y="4"/>
                      <a:pt x="3" y="4"/>
                      <a:pt x="3" y="4"/>
                    </a:cubicBezTo>
                    <a:cubicBezTo>
                      <a:pt x="2" y="3"/>
                      <a:pt x="2" y="3"/>
                      <a:pt x="2" y="3"/>
                    </a:cubicBezTo>
                    <a:cubicBezTo>
                      <a:pt x="2" y="3"/>
                      <a:pt x="2" y="3"/>
                      <a:pt x="2" y="3"/>
                    </a:cubicBezTo>
                    <a:cubicBezTo>
                      <a:pt x="1" y="3"/>
                      <a:pt x="1" y="3"/>
                      <a:pt x="1" y="2"/>
                    </a:cubicBezTo>
                    <a:cubicBezTo>
                      <a:pt x="1" y="1"/>
                      <a:pt x="1" y="1"/>
                      <a:pt x="1" y="1"/>
                    </a:cubicBezTo>
                    <a:cubicBezTo>
                      <a:pt x="2" y="1"/>
                      <a:pt x="2" y="1"/>
                      <a:pt x="2" y="1"/>
                    </a:cubicBezTo>
                    <a:cubicBezTo>
                      <a:pt x="4" y="1"/>
                      <a:pt x="7" y="1"/>
                      <a:pt x="9" y="0"/>
                    </a:cubicBezTo>
                    <a:cubicBezTo>
                      <a:pt x="12" y="0"/>
                      <a:pt x="15" y="0"/>
                      <a:pt x="18" y="0"/>
                    </a:cubicBezTo>
                    <a:cubicBezTo>
                      <a:pt x="19" y="0"/>
                      <a:pt x="19" y="0"/>
                      <a:pt x="20" y="0"/>
                    </a:cubicBezTo>
                    <a:cubicBezTo>
                      <a:pt x="20" y="0"/>
                      <a:pt x="21" y="0"/>
                      <a:pt x="21" y="0"/>
                    </a:cubicBezTo>
                    <a:cubicBezTo>
                      <a:pt x="21" y="0"/>
                      <a:pt x="22" y="0"/>
                      <a:pt x="22" y="0"/>
                    </a:cubicBezTo>
                    <a:cubicBezTo>
                      <a:pt x="22" y="1"/>
                      <a:pt x="22" y="1"/>
                      <a:pt x="22" y="1"/>
                    </a:cubicBezTo>
                    <a:cubicBezTo>
                      <a:pt x="22" y="1"/>
                      <a:pt x="22" y="1"/>
                      <a:pt x="22" y="1"/>
                    </a:cubicBezTo>
                    <a:cubicBezTo>
                      <a:pt x="22" y="2"/>
                      <a:pt x="22" y="2"/>
                      <a:pt x="22" y="2"/>
                    </a:cubicBezTo>
                    <a:cubicBezTo>
                      <a:pt x="22" y="2"/>
                      <a:pt x="22" y="2"/>
                      <a:pt x="22" y="2"/>
                    </a:cubicBezTo>
                    <a:cubicBezTo>
                      <a:pt x="22" y="2"/>
                      <a:pt x="22" y="3"/>
                      <a:pt x="21" y="3"/>
                    </a:cubicBezTo>
                    <a:cubicBezTo>
                      <a:pt x="21" y="3"/>
                      <a:pt x="21" y="3"/>
                      <a:pt x="21" y="3"/>
                    </a:cubicBezTo>
                    <a:cubicBezTo>
                      <a:pt x="21" y="4"/>
                      <a:pt x="20" y="4"/>
                      <a:pt x="20" y="4"/>
                    </a:cubicBezTo>
                    <a:cubicBezTo>
                      <a:pt x="20" y="5"/>
                      <a:pt x="20" y="5"/>
                      <a:pt x="20" y="6"/>
                    </a:cubicBezTo>
                    <a:cubicBezTo>
                      <a:pt x="20" y="6"/>
                      <a:pt x="20" y="6"/>
                      <a:pt x="20" y="6"/>
                    </a:cubicBezTo>
                    <a:cubicBezTo>
                      <a:pt x="20" y="6"/>
                      <a:pt x="21" y="6"/>
                      <a:pt x="21" y="6"/>
                    </a:cubicBezTo>
                    <a:cubicBezTo>
                      <a:pt x="21" y="7"/>
                      <a:pt x="21" y="7"/>
                      <a:pt x="21" y="7"/>
                    </a:cubicBezTo>
                    <a:cubicBezTo>
                      <a:pt x="20" y="8"/>
                      <a:pt x="20" y="8"/>
                      <a:pt x="19" y="8"/>
                    </a:cubicBezTo>
                    <a:cubicBezTo>
                      <a:pt x="19" y="8"/>
                      <a:pt x="19" y="8"/>
                      <a:pt x="19" y="8"/>
                    </a:cubicBezTo>
                    <a:cubicBezTo>
                      <a:pt x="19" y="8"/>
                      <a:pt x="19" y="8"/>
                      <a:pt x="19" y="8"/>
                    </a:cubicBezTo>
                    <a:cubicBezTo>
                      <a:pt x="19" y="8"/>
                      <a:pt x="19" y="8"/>
                      <a:pt x="19" y="8"/>
                    </a:cubicBezTo>
                    <a:cubicBezTo>
                      <a:pt x="19" y="9"/>
                      <a:pt x="19" y="9"/>
                      <a:pt x="18" y="9"/>
                    </a:cubicBezTo>
                    <a:cubicBezTo>
                      <a:pt x="18" y="9"/>
                      <a:pt x="18" y="9"/>
                      <a:pt x="18" y="9"/>
                    </a:cubicBezTo>
                    <a:cubicBezTo>
                      <a:pt x="17" y="9"/>
                      <a:pt x="17" y="9"/>
                      <a:pt x="17" y="9"/>
                    </a:cubicBezTo>
                    <a:cubicBezTo>
                      <a:pt x="17" y="9"/>
                      <a:pt x="17" y="9"/>
                      <a:pt x="17" y="9"/>
                    </a:cubicBezTo>
                    <a:cubicBezTo>
                      <a:pt x="16" y="9"/>
                      <a:pt x="16" y="9"/>
                      <a:pt x="16" y="10"/>
                    </a:cubicBezTo>
                    <a:cubicBezTo>
                      <a:pt x="15" y="10"/>
                      <a:pt x="15" y="11"/>
                      <a:pt x="15" y="11"/>
                    </a:cubicBezTo>
                    <a:cubicBezTo>
                      <a:pt x="14" y="11"/>
                      <a:pt x="14" y="11"/>
                      <a:pt x="14" y="11"/>
                    </a:cubicBezTo>
                    <a:cubicBezTo>
                      <a:pt x="14" y="11"/>
                      <a:pt x="14" y="11"/>
                      <a:pt x="14" y="10"/>
                    </a:cubicBezTo>
                    <a:cubicBezTo>
                      <a:pt x="14" y="10"/>
                      <a:pt x="14" y="10"/>
                      <a:pt x="14" y="10"/>
                    </a:cubicBezTo>
                    <a:cubicBezTo>
                      <a:pt x="14" y="10"/>
                      <a:pt x="14" y="11"/>
                      <a:pt x="14" y="11"/>
                    </a:cubicBezTo>
                    <a:cubicBezTo>
                      <a:pt x="14" y="11"/>
                      <a:pt x="13" y="11"/>
                      <a:pt x="13" y="11"/>
                    </a:cubicBezTo>
                    <a:cubicBezTo>
                      <a:pt x="11" y="11"/>
                      <a:pt x="11" y="11"/>
                      <a:pt x="11" y="11"/>
                    </a:cubicBezTo>
                    <a:cubicBezTo>
                      <a:pt x="11" y="11"/>
                      <a:pt x="11" y="11"/>
                      <a:pt x="11" y="11"/>
                    </a:cubicBezTo>
                    <a:cubicBezTo>
                      <a:pt x="11" y="11"/>
                      <a:pt x="11" y="11"/>
                      <a:pt x="10" y="11"/>
                    </a:cubicBezTo>
                    <a:cubicBezTo>
                      <a:pt x="10" y="11"/>
                      <a:pt x="10" y="11"/>
                      <a:pt x="10" y="11"/>
                    </a:cubicBezTo>
                    <a:cubicBezTo>
                      <a:pt x="10" y="12"/>
                      <a:pt x="10" y="12"/>
                      <a:pt x="10" y="12"/>
                    </a:cubicBezTo>
                    <a:cubicBezTo>
                      <a:pt x="10" y="12"/>
                      <a:pt x="10" y="12"/>
                      <a:pt x="9" y="12"/>
                    </a:cubicBezTo>
                    <a:cubicBezTo>
                      <a:pt x="9" y="12"/>
                      <a:pt x="9" y="12"/>
                      <a:pt x="9" y="13"/>
                    </a:cubicBezTo>
                    <a:cubicBezTo>
                      <a:pt x="9" y="13"/>
                      <a:pt x="9" y="13"/>
                      <a:pt x="9" y="13"/>
                    </a:cubicBezTo>
                    <a:cubicBezTo>
                      <a:pt x="9" y="14"/>
                      <a:pt x="9" y="14"/>
                      <a:pt x="9" y="14"/>
                    </a:cubicBezTo>
                    <a:cubicBezTo>
                      <a:pt x="9" y="15"/>
                      <a:pt x="8" y="15"/>
                      <a:pt x="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1" name="Freeform 14"/>
              <p:cNvSpPr>
                <a:spLocks noEditPoints="1"/>
              </p:cNvSpPr>
              <p:nvPr/>
            </p:nvSpPr>
            <p:spPr bwMode="auto">
              <a:xfrm>
                <a:off x="3947" y="1503"/>
                <a:ext cx="361" cy="700"/>
              </a:xfrm>
              <a:custGeom>
                <a:avLst/>
                <a:gdLst>
                  <a:gd name="T0" fmla="*/ 45 w 82"/>
                  <a:gd name="T1" fmla="*/ 141 h 159"/>
                  <a:gd name="T2" fmla="*/ 45 w 82"/>
                  <a:gd name="T3" fmla="*/ 137 h 159"/>
                  <a:gd name="T4" fmla="*/ 47 w 82"/>
                  <a:gd name="T5" fmla="*/ 125 h 159"/>
                  <a:gd name="T6" fmla="*/ 49 w 82"/>
                  <a:gd name="T7" fmla="*/ 114 h 159"/>
                  <a:gd name="T8" fmla="*/ 49 w 82"/>
                  <a:gd name="T9" fmla="*/ 107 h 159"/>
                  <a:gd name="T10" fmla="*/ 44 w 82"/>
                  <a:gd name="T11" fmla="*/ 98 h 159"/>
                  <a:gd name="T12" fmla="*/ 41 w 82"/>
                  <a:gd name="T13" fmla="*/ 89 h 159"/>
                  <a:gd name="T14" fmla="*/ 33 w 82"/>
                  <a:gd name="T15" fmla="*/ 86 h 159"/>
                  <a:gd name="T16" fmla="*/ 27 w 82"/>
                  <a:gd name="T17" fmla="*/ 90 h 159"/>
                  <a:gd name="T18" fmla="*/ 19 w 82"/>
                  <a:gd name="T19" fmla="*/ 89 h 159"/>
                  <a:gd name="T20" fmla="*/ 13 w 82"/>
                  <a:gd name="T21" fmla="*/ 85 h 159"/>
                  <a:gd name="T22" fmla="*/ 5 w 82"/>
                  <a:gd name="T23" fmla="*/ 77 h 159"/>
                  <a:gd name="T24" fmla="*/ 1 w 82"/>
                  <a:gd name="T25" fmla="*/ 69 h 159"/>
                  <a:gd name="T26" fmla="*/ 0 w 82"/>
                  <a:gd name="T27" fmla="*/ 62 h 159"/>
                  <a:gd name="T28" fmla="*/ 4 w 82"/>
                  <a:gd name="T29" fmla="*/ 51 h 159"/>
                  <a:gd name="T30" fmla="*/ 9 w 82"/>
                  <a:gd name="T31" fmla="*/ 46 h 159"/>
                  <a:gd name="T32" fmla="*/ 15 w 82"/>
                  <a:gd name="T33" fmla="*/ 37 h 159"/>
                  <a:gd name="T34" fmla="*/ 22 w 82"/>
                  <a:gd name="T35" fmla="*/ 35 h 159"/>
                  <a:gd name="T36" fmla="*/ 33 w 82"/>
                  <a:gd name="T37" fmla="*/ 33 h 159"/>
                  <a:gd name="T38" fmla="*/ 36 w 82"/>
                  <a:gd name="T39" fmla="*/ 38 h 159"/>
                  <a:gd name="T40" fmla="*/ 42 w 82"/>
                  <a:gd name="T41" fmla="*/ 40 h 159"/>
                  <a:gd name="T42" fmla="*/ 46 w 82"/>
                  <a:gd name="T43" fmla="*/ 42 h 159"/>
                  <a:gd name="T44" fmla="*/ 52 w 82"/>
                  <a:gd name="T45" fmla="*/ 42 h 159"/>
                  <a:gd name="T46" fmla="*/ 58 w 82"/>
                  <a:gd name="T47" fmla="*/ 41 h 159"/>
                  <a:gd name="T48" fmla="*/ 55 w 82"/>
                  <a:gd name="T49" fmla="*/ 35 h 159"/>
                  <a:gd name="T50" fmla="*/ 51 w 82"/>
                  <a:gd name="T51" fmla="*/ 35 h 159"/>
                  <a:gd name="T52" fmla="*/ 48 w 82"/>
                  <a:gd name="T53" fmla="*/ 28 h 159"/>
                  <a:gd name="T54" fmla="*/ 44 w 82"/>
                  <a:gd name="T55" fmla="*/ 22 h 159"/>
                  <a:gd name="T56" fmla="*/ 42 w 82"/>
                  <a:gd name="T57" fmla="*/ 32 h 159"/>
                  <a:gd name="T58" fmla="*/ 38 w 82"/>
                  <a:gd name="T59" fmla="*/ 28 h 159"/>
                  <a:gd name="T60" fmla="*/ 38 w 82"/>
                  <a:gd name="T61" fmla="*/ 34 h 159"/>
                  <a:gd name="T62" fmla="*/ 31 w 82"/>
                  <a:gd name="T63" fmla="*/ 29 h 159"/>
                  <a:gd name="T64" fmla="*/ 25 w 82"/>
                  <a:gd name="T65" fmla="*/ 27 h 159"/>
                  <a:gd name="T66" fmla="*/ 14 w 82"/>
                  <a:gd name="T67" fmla="*/ 16 h 159"/>
                  <a:gd name="T68" fmla="*/ 22 w 82"/>
                  <a:gd name="T69" fmla="*/ 12 h 159"/>
                  <a:gd name="T70" fmla="*/ 23 w 82"/>
                  <a:gd name="T71" fmla="*/ 6 h 159"/>
                  <a:gd name="T72" fmla="*/ 22 w 82"/>
                  <a:gd name="T73" fmla="*/ 2 h 159"/>
                  <a:gd name="T74" fmla="*/ 41 w 82"/>
                  <a:gd name="T75" fmla="*/ 12 h 159"/>
                  <a:gd name="T76" fmla="*/ 55 w 82"/>
                  <a:gd name="T77" fmla="*/ 24 h 159"/>
                  <a:gd name="T78" fmla="*/ 64 w 82"/>
                  <a:gd name="T79" fmla="*/ 34 h 159"/>
                  <a:gd name="T80" fmla="*/ 69 w 82"/>
                  <a:gd name="T81" fmla="*/ 41 h 159"/>
                  <a:gd name="T82" fmla="*/ 72 w 82"/>
                  <a:gd name="T83" fmla="*/ 47 h 159"/>
                  <a:gd name="T84" fmla="*/ 75 w 82"/>
                  <a:gd name="T85" fmla="*/ 51 h 159"/>
                  <a:gd name="T86" fmla="*/ 77 w 82"/>
                  <a:gd name="T87" fmla="*/ 55 h 159"/>
                  <a:gd name="T88" fmla="*/ 75 w 82"/>
                  <a:gd name="T89" fmla="*/ 66 h 159"/>
                  <a:gd name="T90" fmla="*/ 71 w 82"/>
                  <a:gd name="T91" fmla="*/ 59 h 159"/>
                  <a:gd name="T92" fmla="*/ 66 w 82"/>
                  <a:gd name="T93" fmla="*/ 53 h 159"/>
                  <a:gd name="T94" fmla="*/ 63 w 82"/>
                  <a:gd name="T95" fmla="*/ 48 h 159"/>
                  <a:gd name="T96" fmla="*/ 69 w 82"/>
                  <a:gd name="T97" fmla="*/ 59 h 159"/>
                  <a:gd name="T98" fmla="*/ 75 w 82"/>
                  <a:gd name="T99" fmla="*/ 70 h 159"/>
                  <a:gd name="T100" fmla="*/ 81 w 82"/>
                  <a:gd name="T101" fmla="*/ 80 h 159"/>
                  <a:gd name="T102" fmla="*/ 80 w 82"/>
                  <a:gd name="T103" fmla="*/ 95 h 159"/>
                  <a:gd name="T104" fmla="*/ 79 w 82"/>
                  <a:gd name="T105" fmla="*/ 103 h 159"/>
                  <a:gd name="T106" fmla="*/ 76 w 82"/>
                  <a:gd name="T107" fmla="*/ 119 h 159"/>
                  <a:gd name="T108" fmla="*/ 69 w 82"/>
                  <a:gd name="T109" fmla="*/ 135 h 159"/>
                  <a:gd name="T110" fmla="*/ 64 w 82"/>
                  <a:gd name="T111" fmla="*/ 143 h 159"/>
                  <a:gd name="T112" fmla="*/ 61 w 82"/>
                  <a:gd name="T113" fmla="*/ 150 h 159"/>
                  <a:gd name="T114" fmla="*/ 48 w 82"/>
                  <a:gd name="T115" fmla="*/ 158 h 159"/>
                  <a:gd name="T116" fmla="*/ 30 w 82"/>
                  <a:gd name="T117" fmla="*/ 22 h 159"/>
                  <a:gd name="T118" fmla="*/ 33 w 82"/>
                  <a:gd name="T119" fmla="*/ 2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 h="159">
                    <a:moveTo>
                      <a:pt x="45" y="159"/>
                    </a:moveTo>
                    <a:cubicBezTo>
                      <a:pt x="44" y="159"/>
                      <a:pt x="44" y="159"/>
                      <a:pt x="44" y="158"/>
                    </a:cubicBezTo>
                    <a:cubicBezTo>
                      <a:pt x="43" y="158"/>
                      <a:pt x="43" y="157"/>
                      <a:pt x="43" y="157"/>
                    </a:cubicBezTo>
                    <a:cubicBezTo>
                      <a:pt x="43" y="157"/>
                      <a:pt x="43" y="157"/>
                      <a:pt x="43" y="157"/>
                    </a:cubicBezTo>
                    <a:cubicBezTo>
                      <a:pt x="43" y="156"/>
                      <a:pt x="43" y="155"/>
                      <a:pt x="44" y="155"/>
                    </a:cubicBezTo>
                    <a:cubicBezTo>
                      <a:pt x="44" y="155"/>
                      <a:pt x="44" y="154"/>
                      <a:pt x="44" y="154"/>
                    </a:cubicBezTo>
                    <a:cubicBezTo>
                      <a:pt x="45" y="154"/>
                      <a:pt x="45" y="154"/>
                      <a:pt x="45" y="154"/>
                    </a:cubicBezTo>
                    <a:cubicBezTo>
                      <a:pt x="45" y="154"/>
                      <a:pt x="46" y="154"/>
                      <a:pt x="46" y="154"/>
                    </a:cubicBezTo>
                    <a:cubicBezTo>
                      <a:pt x="46" y="153"/>
                      <a:pt x="47" y="153"/>
                      <a:pt x="47" y="153"/>
                    </a:cubicBezTo>
                    <a:cubicBezTo>
                      <a:pt x="47" y="152"/>
                      <a:pt x="47" y="152"/>
                      <a:pt x="47" y="151"/>
                    </a:cubicBezTo>
                    <a:cubicBezTo>
                      <a:pt x="47" y="151"/>
                      <a:pt x="46" y="150"/>
                      <a:pt x="46" y="150"/>
                    </a:cubicBezTo>
                    <a:cubicBezTo>
                      <a:pt x="46" y="150"/>
                      <a:pt x="46" y="150"/>
                      <a:pt x="45" y="149"/>
                    </a:cubicBezTo>
                    <a:cubicBezTo>
                      <a:pt x="45" y="149"/>
                      <a:pt x="45" y="149"/>
                      <a:pt x="45" y="149"/>
                    </a:cubicBezTo>
                    <a:cubicBezTo>
                      <a:pt x="45" y="141"/>
                      <a:pt x="45" y="141"/>
                      <a:pt x="45" y="141"/>
                    </a:cubicBezTo>
                    <a:cubicBezTo>
                      <a:pt x="46" y="141"/>
                      <a:pt x="46" y="141"/>
                      <a:pt x="46" y="141"/>
                    </a:cubicBezTo>
                    <a:cubicBezTo>
                      <a:pt x="46" y="141"/>
                      <a:pt x="46" y="141"/>
                      <a:pt x="46" y="141"/>
                    </a:cubicBezTo>
                    <a:cubicBezTo>
                      <a:pt x="46" y="141"/>
                      <a:pt x="46" y="140"/>
                      <a:pt x="46" y="139"/>
                    </a:cubicBezTo>
                    <a:cubicBezTo>
                      <a:pt x="46" y="139"/>
                      <a:pt x="46" y="139"/>
                      <a:pt x="46" y="139"/>
                    </a:cubicBezTo>
                    <a:cubicBezTo>
                      <a:pt x="46" y="139"/>
                      <a:pt x="46" y="139"/>
                      <a:pt x="46" y="139"/>
                    </a:cubicBezTo>
                    <a:cubicBezTo>
                      <a:pt x="46" y="138"/>
                      <a:pt x="46" y="138"/>
                      <a:pt x="46" y="138"/>
                    </a:cubicBezTo>
                    <a:cubicBezTo>
                      <a:pt x="46" y="138"/>
                      <a:pt x="46" y="138"/>
                      <a:pt x="46" y="138"/>
                    </a:cubicBezTo>
                    <a:cubicBezTo>
                      <a:pt x="46" y="138"/>
                      <a:pt x="46" y="138"/>
                      <a:pt x="46" y="138"/>
                    </a:cubicBezTo>
                    <a:cubicBezTo>
                      <a:pt x="46" y="138"/>
                      <a:pt x="46" y="138"/>
                      <a:pt x="46" y="138"/>
                    </a:cubicBezTo>
                    <a:cubicBezTo>
                      <a:pt x="46" y="138"/>
                      <a:pt x="46" y="138"/>
                      <a:pt x="46" y="138"/>
                    </a:cubicBezTo>
                    <a:cubicBezTo>
                      <a:pt x="45" y="138"/>
                      <a:pt x="45" y="138"/>
                      <a:pt x="45" y="137"/>
                    </a:cubicBezTo>
                    <a:cubicBezTo>
                      <a:pt x="45" y="137"/>
                      <a:pt x="45" y="137"/>
                      <a:pt x="45" y="137"/>
                    </a:cubicBezTo>
                    <a:cubicBezTo>
                      <a:pt x="45" y="137"/>
                      <a:pt x="45" y="137"/>
                      <a:pt x="45" y="137"/>
                    </a:cubicBezTo>
                    <a:cubicBezTo>
                      <a:pt x="45" y="137"/>
                      <a:pt x="45" y="137"/>
                      <a:pt x="45" y="137"/>
                    </a:cubicBezTo>
                    <a:cubicBezTo>
                      <a:pt x="45" y="137"/>
                      <a:pt x="45" y="136"/>
                      <a:pt x="45" y="136"/>
                    </a:cubicBezTo>
                    <a:cubicBezTo>
                      <a:pt x="45" y="136"/>
                      <a:pt x="45" y="136"/>
                      <a:pt x="45" y="136"/>
                    </a:cubicBezTo>
                    <a:cubicBezTo>
                      <a:pt x="44" y="136"/>
                      <a:pt x="44" y="136"/>
                      <a:pt x="44" y="136"/>
                    </a:cubicBezTo>
                    <a:cubicBezTo>
                      <a:pt x="44" y="128"/>
                      <a:pt x="44" y="128"/>
                      <a:pt x="44" y="128"/>
                    </a:cubicBezTo>
                    <a:cubicBezTo>
                      <a:pt x="45" y="128"/>
                      <a:pt x="45" y="128"/>
                      <a:pt x="45" y="128"/>
                    </a:cubicBezTo>
                    <a:cubicBezTo>
                      <a:pt x="45" y="128"/>
                      <a:pt x="45" y="128"/>
                      <a:pt x="45" y="128"/>
                    </a:cubicBezTo>
                    <a:cubicBezTo>
                      <a:pt x="45" y="128"/>
                      <a:pt x="45" y="128"/>
                      <a:pt x="45" y="128"/>
                    </a:cubicBezTo>
                    <a:cubicBezTo>
                      <a:pt x="45" y="127"/>
                      <a:pt x="45" y="127"/>
                      <a:pt x="45" y="127"/>
                    </a:cubicBezTo>
                    <a:cubicBezTo>
                      <a:pt x="45" y="127"/>
                      <a:pt x="46" y="126"/>
                      <a:pt x="46" y="126"/>
                    </a:cubicBezTo>
                    <a:cubicBezTo>
                      <a:pt x="46" y="126"/>
                      <a:pt x="46" y="126"/>
                      <a:pt x="46" y="126"/>
                    </a:cubicBezTo>
                    <a:cubicBezTo>
                      <a:pt x="46" y="125"/>
                      <a:pt x="46" y="125"/>
                      <a:pt x="46" y="125"/>
                    </a:cubicBezTo>
                    <a:cubicBezTo>
                      <a:pt x="47" y="125"/>
                      <a:pt x="47" y="125"/>
                      <a:pt x="47" y="125"/>
                    </a:cubicBezTo>
                    <a:cubicBezTo>
                      <a:pt x="47" y="125"/>
                      <a:pt x="47" y="125"/>
                      <a:pt x="47" y="125"/>
                    </a:cubicBezTo>
                    <a:cubicBezTo>
                      <a:pt x="47" y="125"/>
                      <a:pt x="47" y="125"/>
                      <a:pt x="47" y="125"/>
                    </a:cubicBezTo>
                    <a:cubicBezTo>
                      <a:pt x="47" y="125"/>
                      <a:pt x="47" y="125"/>
                      <a:pt x="47" y="125"/>
                    </a:cubicBezTo>
                    <a:cubicBezTo>
                      <a:pt x="47" y="121"/>
                      <a:pt x="47" y="121"/>
                      <a:pt x="47" y="121"/>
                    </a:cubicBezTo>
                    <a:cubicBezTo>
                      <a:pt x="48" y="121"/>
                      <a:pt x="48" y="121"/>
                      <a:pt x="48" y="121"/>
                    </a:cubicBezTo>
                    <a:cubicBezTo>
                      <a:pt x="48" y="121"/>
                      <a:pt x="48" y="121"/>
                      <a:pt x="48" y="121"/>
                    </a:cubicBezTo>
                    <a:cubicBezTo>
                      <a:pt x="48" y="121"/>
                      <a:pt x="48" y="121"/>
                      <a:pt x="48" y="121"/>
                    </a:cubicBezTo>
                    <a:cubicBezTo>
                      <a:pt x="48" y="121"/>
                      <a:pt x="48" y="120"/>
                      <a:pt x="48" y="120"/>
                    </a:cubicBezTo>
                    <a:cubicBezTo>
                      <a:pt x="49" y="120"/>
                      <a:pt x="49" y="119"/>
                      <a:pt x="49" y="119"/>
                    </a:cubicBezTo>
                    <a:cubicBezTo>
                      <a:pt x="49" y="119"/>
                      <a:pt x="50" y="119"/>
                      <a:pt x="50" y="118"/>
                    </a:cubicBezTo>
                    <a:cubicBezTo>
                      <a:pt x="50" y="118"/>
                      <a:pt x="50" y="118"/>
                      <a:pt x="50" y="118"/>
                    </a:cubicBezTo>
                    <a:cubicBezTo>
                      <a:pt x="50" y="118"/>
                      <a:pt x="50" y="118"/>
                      <a:pt x="50" y="118"/>
                    </a:cubicBezTo>
                    <a:cubicBezTo>
                      <a:pt x="50" y="117"/>
                      <a:pt x="50" y="117"/>
                      <a:pt x="50" y="117"/>
                    </a:cubicBezTo>
                    <a:cubicBezTo>
                      <a:pt x="50" y="117"/>
                      <a:pt x="50" y="117"/>
                      <a:pt x="49" y="117"/>
                    </a:cubicBezTo>
                    <a:cubicBezTo>
                      <a:pt x="49" y="117"/>
                      <a:pt x="49" y="117"/>
                      <a:pt x="49" y="117"/>
                    </a:cubicBezTo>
                    <a:cubicBezTo>
                      <a:pt x="49" y="114"/>
                      <a:pt x="49" y="114"/>
                      <a:pt x="49" y="114"/>
                    </a:cubicBezTo>
                    <a:cubicBezTo>
                      <a:pt x="50" y="114"/>
                      <a:pt x="50" y="114"/>
                      <a:pt x="50" y="114"/>
                    </a:cubicBezTo>
                    <a:cubicBezTo>
                      <a:pt x="50" y="114"/>
                      <a:pt x="50" y="114"/>
                      <a:pt x="50" y="114"/>
                    </a:cubicBezTo>
                    <a:cubicBezTo>
                      <a:pt x="50" y="114"/>
                      <a:pt x="50" y="113"/>
                      <a:pt x="50" y="112"/>
                    </a:cubicBezTo>
                    <a:cubicBezTo>
                      <a:pt x="50" y="112"/>
                      <a:pt x="50" y="112"/>
                      <a:pt x="50" y="112"/>
                    </a:cubicBezTo>
                    <a:cubicBezTo>
                      <a:pt x="50" y="110"/>
                      <a:pt x="50" y="110"/>
                      <a:pt x="50" y="110"/>
                    </a:cubicBezTo>
                    <a:cubicBezTo>
                      <a:pt x="50" y="110"/>
                      <a:pt x="50" y="110"/>
                      <a:pt x="50" y="110"/>
                    </a:cubicBezTo>
                    <a:cubicBezTo>
                      <a:pt x="50" y="110"/>
                      <a:pt x="50" y="110"/>
                      <a:pt x="50" y="110"/>
                    </a:cubicBezTo>
                    <a:cubicBezTo>
                      <a:pt x="50" y="110"/>
                      <a:pt x="50" y="110"/>
                      <a:pt x="50" y="110"/>
                    </a:cubicBezTo>
                    <a:cubicBezTo>
                      <a:pt x="50" y="109"/>
                      <a:pt x="49" y="109"/>
                      <a:pt x="49" y="109"/>
                    </a:cubicBezTo>
                    <a:cubicBezTo>
                      <a:pt x="49" y="109"/>
                      <a:pt x="49" y="109"/>
                      <a:pt x="49" y="109"/>
                    </a:cubicBezTo>
                    <a:cubicBezTo>
                      <a:pt x="49" y="108"/>
                      <a:pt x="49" y="108"/>
                      <a:pt x="49" y="108"/>
                    </a:cubicBezTo>
                    <a:cubicBezTo>
                      <a:pt x="49" y="108"/>
                      <a:pt x="49" y="108"/>
                      <a:pt x="49" y="108"/>
                    </a:cubicBezTo>
                    <a:cubicBezTo>
                      <a:pt x="49" y="107"/>
                      <a:pt x="49" y="107"/>
                      <a:pt x="49" y="107"/>
                    </a:cubicBezTo>
                    <a:cubicBezTo>
                      <a:pt x="49" y="107"/>
                      <a:pt x="49" y="107"/>
                      <a:pt x="49" y="107"/>
                    </a:cubicBezTo>
                    <a:cubicBezTo>
                      <a:pt x="49" y="107"/>
                      <a:pt x="48" y="106"/>
                      <a:pt x="48" y="106"/>
                    </a:cubicBezTo>
                    <a:cubicBezTo>
                      <a:pt x="48" y="106"/>
                      <a:pt x="48" y="106"/>
                      <a:pt x="48" y="106"/>
                    </a:cubicBezTo>
                    <a:cubicBezTo>
                      <a:pt x="47" y="106"/>
                      <a:pt x="47" y="105"/>
                      <a:pt x="47" y="105"/>
                    </a:cubicBezTo>
                    <a:cubicBezTo>
                      <a:pt x="47" y="105"/>
                      <a:pt x="47" y="104"/>
                      <a:pt x="47" y="104"/>
                    </a:cubicBezTo>
                    <a:cubicBezTo>
                      <a:pt x="47" y="104"/>
                      <a:pt x="47" y="104"/>
                      <a:pt x="47" y="104"/>
                    </a:cubicBezTo>
                    <a:cubicBezTo>
                      <a:pt x="47" y="103"/>
                      <a:pt x="46" y="103"/>
                      <a:pt x="46" y="102"/>
                    </a:cubicBezTo>
                    <a:cubicBezTo>
                      <a:pt x="46" y="102"/>
                      <a:pt x="46" y="101"/>
                      <a:pt x="46" y="101"/>
                    </a:cubicBezTo>
                    <a:cubicBezTo>
                      <a:pt x="46" y="101"/>
                      <a:pt x="46" y="101"/>
                      <a:pt x="45" y="100"/>
                    </a:cubicBezTo>
                    <a:cubicBezTo>
                      <a:pt x="45" y="100"/>
                      <a:pt x="45" y="100"/>
                      <a:pt x="45" y="100"/>
                    </a:cubicBezTo>
                    <a:cubicBezTo>
                      <a:pt x="44" y="100"/>
                      <a:pt x="44" y="100"/>
                      <a:pt x="44" y="99"/>
                    </a:cubicBezTo>
                    <a:cubicBezTo>
                      <a:pt x="44" y="99"/>
                      <a:pt x="44" y="99"/>
                      <a:pt x="44" y="99"/>
                    </a:cubicBezTo>
                    <a:cubicBezTo>
                      <a:pt x="44" y="99"/>
                      <a:pt x="44" y="99"/>
                      <a:pt x="44" y="99"/>
                    </a:cubicBezTo>
                    <a:cubicBezTo>
                      <a:pt x="44" y="99"/>
                      <a:pt x="44" y="98"/>
                      <a:pt x="44" y="98"/>
                    </a:cubicBezTo>
                    <a:cubicBezTo>
                      <a:pt x="44" y="98"/>
                      <a:pt x="44" y="98"/>
                      <a:pt x="44" y="98"/>
                    </a:cubicBezTo>
                    <a:cubicBezTo>
                      <a:pt x="43" y="98"/>
                      <a:pt x="43" y="98"/>
                      <a:pt x="43" y="98"/>
                    </a:cubicBezTo>
                    <a:cubicBezTo>
                      <a:pt x="43" y="98"/>
                      <a:pt x="43" y="98"/>
                      <a:pt x="43" y="98"/>
                    </a:cubicBezTo>
                    <a:cubicBezTo>
                      <a:pt x="43" y="96"/>
                      <a:pt x="43" y="96"/>
                      <a:pt x="43" y="96"/>
                    </a:cubicBezTo>
                    <a:cubicBezTo>
                      <a:pt x="44" y="96"/>
                      <a:pt x="44" y="96"/>
                      <a:pt x="44" y="96"/>
                    </a:cubicBezTo>
                    <a:cubicBezTo>
                      <a:pt x="44" y="96"/>
                      <a:pt x="44" y="96"/>
                      <a:pt x="44" y="96"/>
                    </a:cubicBezTo>
                    <a:cubicBezTo>
                      <a:pt x="44" y="96"/>
                      <a:pt x="44" y="96"/>
                      <a:pt x="44" y="96"/>
                    </a:cubicBezTo>
                    <a:cubicBezTo>
                      <a:pt x="44" y="95"/>
                      <a:pt x="44" y="95"/>
                      <a:pt x="44" y="95"/>
                    </a:cubicBezTo>
                    <a:cubicBezTo>
                      <a:pt x="45" y="95"/>
                      <a:pt x="45" y="95"/>
                      <a:pt x="45" y="94"/>
                    </a:cubicBezTo>
                    <a:cubicBezTo>
                      <a:pt x="45" y="94"/>
                      <a:pt x="45" y="94"/>
                      <a:pt x="45" y="93"/>
                    </a:cubicBezTo>
                    <a:cubicBezTo>
                      <a:pt x="45" y="92"/>
                      <a:pt x="45" y="91"/>
                      <a:pt x="44" y="91"/>
                    </a:cubicBezTo>
                    <a:cubicBezTo>
                      <a:pt x="44" y="91"/>
                      <a:pt x="44" y="90"/>
                      <a:pt x="43" y="90"/>
                    </a:cubicBezTo>
                    <a:cubicBezTo>
                      <a:pt x="43" y="90"/>
                      <a:pt x="43" y="90"/>
                      <a:pt x="42" y="90"/>
                    </a:cubicBezTo>
                    <a:cubicBezTo>
                      <a:pt x="41" y="90"/>
                      <a:pt x="41" y="90"/>
                      <a:pt x="41" y="90"/>
                    </a:cubicBezTo>
                    <a:cubicBezTo>
                      <a:pt x="41" y="89"/>
                      <a:pt x="41" y="89"/>
                      <a:pt x="41" y="89"/>
                    </a:cubicBezTo>
                    <a:cubicBezTo>
                      <a:pt x="41" y="89"/>
                      <a:pt x="41" y="89"/>
                      <a:pt x="41" y="89"/>
                    </a:cubicBezTo>
                    <a:cubicBezTo>
                      <a:pt x="41" y="89"/>
                      <a:pt x="41" y="89"/>
                      <a:pt x="41" y="89"/>
                    </a:cubicBezTo>
                    <a:cubicBezTo>
                      <a:pt x="41" y="89"/>
                      <a:pt x="41" y="89"/>
                      <a:pt x="41" y="89"/>
                    </a:cubicBezTo>
                    <a:cubicBezTo>
                      <a:pt x="40" y="89"/>
                      <a:pt x="40" y="89"/>
                      <a:pt x="40" y="89"/>
                    </a:cubicBezTo>
                    <a:cubicBezTo>
                      <a:pt x="40" y="89"/>
                      <a:pt x="39" y="89"/>
                      <a:pt x="39" y="89"/>
                    </a:cubicBezTo>
                    <a:cubicBezTo>
                      <a:pt x="38" y="89"/>
                      <a:pt x="38" y="89"/>
                      <a:pt x="38" y="89"/>
                    </a:cubicBezTo>
                    <a:cubicBezTo>
                      <a:pt x="39" y="88"/>
                      <a:pt x="39" y="88"/>
                      <a:pt x="39" y="88"/>
                    </a:cubicBezTo>
                    <a:cubicBezTo>
                      <a:pt x="39" y="88"/>
                      <a:pt x="39" y="88"/>
                      <a:pt x="39" y="88"/>
                    </a:cubicBezTo>
                    <a:cubicBezTo>
                      <a:pt x="39" y="88"/>
                      <a:pt x="39" y="88"/>
                      <a:pt x="39" y="88"/>
                    </a:cubicBezTo>
                    <a:cubicBezTo>
                      <a:pt x="38" y="88"/>
                      <a:pt x="38" y="88"/>
                      <a:pt x="38" y="88"/>
                    </a:cubicBezTo>
                    <a:cubicBezTo>
                      <a:pt x="38" y="88"/>
                      <a:pt x="38" y="88"/>
                      <a:pt x="38" y="88"/>
                    </a:cubicBezTo>
                    <a:cubicBezTo>
                      <a:pt x="37" y="88"/>
                      <a:pt x="37" y="88"/>
                      <a:pt x="37" y="87"/>
                    </a:cubicBezTo>
                    <a:cubicBezTo>
                      <a:pt x="36" y="87"/>
                      <a:pt x="36" y="86"/>
                      <a:pt x="35" y="86"/>
                    </a:cubicBezTo>
                    <a:cubicBezTo>
                      <a:pt x="33" y="86"/>
                      <a:pt x="33" y="86"/>
                      <a:pt x="33" y="86"/>
                    </a:cubicBezTo>
                    <a:cubicBezTo>
                      <a:pt x="33" y="86"/>
                      <a:pt x="33" y="86"/>
                      <a:pt x="33" y="86"/>
                    </a:cubicBezTo>
                    <a:cubicBezTo>
                      <a:pt x="32" y="86"/>
                      <a:pt x="32" y="86"/>
                      <a:pt x="32" y="86"/>
                    </a:cubicBezTo>
                    <a:cubicBezTo>
                      <a:pt x="32" y="86"/>
                      <a:pt x="32" y="86"/>
                      <a:pt x="31" y="86"/>
                    </a:cubicBezTo>
                    <a:cubicBezTo>
                      <a:pt x="31" y="87"/>
                      <a:pt x="31" y="87"/>
                      <a:pt x="31" y="87"/>
                    </a:cubicBezTo>
                    <a:cubicBezTo>
                      <a:pt x="31" y="88"/>
                      <a:pt x="31" y="88"/>
                      <a:pt x="31" y="88"/>
                    </a:cubicBezTo>
                    <a:cubicBezTo>
                      <a:pt x="31" y="89"/>
                      <a:pt x="31" y="89"/>
                      <a:pt x="31" y="89"/>
                    </a:cubicBezTo>
                    <a:cubicBezTo>
                      <a:pt x="30" y="89"/>
                      <a:pt x="30" y="89"/>
                      <a:pt x="30" y="89"/>
                    </a:cubicBezTo>
                    <a:cubicBezTo>
                      <a:pt x="30" y="89"/>
                      <a:pt x="30" y="89"/>
                      <a:pt x="30" y="89"/>
                    </a:cubicBezTo>
                    <a:cubicBezTo>
                      <a:pt x="30" y="89"/>
                      <a:pt x="30" y="89"/>
                      <a:pt x="30" y="89"/>
                    </a:cubicBezTo>
                    <a:cubicBezTo>
                      <a:pt x="30" y="89"/>
                      <a:pt x="30" y="89"/>
                      <a:pt x="30" y="89"/>
                    </a:cubicBezTo>
                    <a:cubicBezTo>
                      <a:pt x="30" y="90"/>
                      <a:pt x="29" y="90"/>
                      <a:pt x="29" y="90"/>
                    </a:cubicBezTo>
                    <a:cubicBezTo>
                      <a:pt x="28" y="90"/>
                      <a:pt x="28" y="90"/>
                      <a:pt x="28" y="90"/>
                    </a:cubicBezTo>
                    <a:cubicBezTo>
                      <a:pt x="28" y="90"/>
                      <a:pt x="28" y="90"/>
                      <a:pt x="28" y="90"/>
                    </a:cubicBezTo>
                    <a:cubicBezTo>
                      <a:pt x="28" y="90"/>
                      <a:pt x="27" y="90"/>
                      <a:pt x="27" y="90"/>
                    </a:cubicBezTo>
                    <a:cubicBezTo>
                      <a:pt x="27" y="90"/>
                      <a:pt x="27" y="90"/>
                      <a:pt x="27" y="90"/>
                    </a:cubicBezTo>
                    <a:cubicBezTo>
                      <a:pt x="27" y="90"/>
                      <a:pt x="26" y="90"/>
                      <a:pt x="25" y="90"/>
                    </a:cubicBezTo>
                    <a:cubicBezTo>
                      <a:pt x="25" y="89"/>
                      <a:pt x="25" y="89"/>
                      <a:pt x="25" y="89"/>
                    </a:cubicBezTo>
                    <a:cubicBezTo>
                      <a:pt x="25" y="89"/>
                      <a:pt x="25" y="89"/>
                      <a:pt x="25" y="89"/>
                    </a:cubicBezTo>
                    <a:cubicBezTo>
                      <a:pt x="24" y="89"/>
                      <a:pt x="24" y="89"/>
                      <a:pt x="24" y="89"/>
                    </a:cubicBezTo>
                    <a:cubicBezTo>
                      <a:pt x="24" y="89"/>
                      <a:pt x="24" y="89"/>
                      <a:pt x="24" y="89"/>
                    </a:cubicBezTo>
                    <a:cubicBezTo>
                      <a:pt x="23" y="89"/>
                      <a:pt x="23" y="89"/>
                      <a:pt x="23" y="88"/>
                    </a:cubicBezTo>
                    <a:cubicBezTo>
                      <a:pt x="23" y="88"/>
                      <a:pt x="23" y="88"/>
                      <a:pt x="23" y="88"/>
                    </a:cubicBezTo>
                    <a:cubicBezTo>
                      <a:pt x="22" y="88"/>
                      <a:pt x="22" y="88"/>
                      <a:pt x="22" y="88"/>
                    </a:cubicBezTo>
                    <a:cubicBezTo>
                      <a:pt x="22" y="88"/>
                      <a:pt x="21" y="88"/>
                      <a:pt x="21" y="88"/>
                    </a:cubicBezTo>
                    <a:cubicBezTo>
                      <a:pt x="21" y="88"/>
                      <a:pt x="21" y="88"/>
                      <a:pt x="21" y="88"/>
                    </a:cubicBezTo>
                    <a:cubicBezTo>
                      <a:pt x="21" y="89"/>
                      <a:pt x="21" y="89"/>
                      <a:pt x="21" y="89"/>
                    </a:cubicBezTo>
                    <a:cubicBezTo>
                      <a:pt x="20" y="89"/>
                      <a:pt x="20" y="89"/>
                      <a:pt x="20" y="89"/>
                    </a:cubicBezTo>
                    <a:cubicBezTo>
                      <a:pt x="20" y="89"/>
                      <a:pt x="20" y="89"/>
                      <a:pt x="19" y="89"/>
                    </a:cubicBezTo>
                    <a:cubicBezTo>
                      <a:pt x="19" y="89"/>
                      <a:pt x="19" y="89"/>
                      <a:pt x="19" y="89"/>
                    </a:cubicBezTo>
                    <a:cubicBezTo>
                      <a:pt x="19" y="89"/>
                      <a:pt x="19" y="89"/>
                      <a:pt x="19" y="89"/>
                    </a:cubicBezTo>
                    <a:cubicBezTo>
                      <a:pt x="19" y="90"/>
                      <a:pt x="19" y="90"/>
                      <a:pt x="19" y="90"/>
                    </a:cubicBezTo>
                    <a:cubicBezTo>
                      <a:pt x="18" y="90"/>
                      <a:pt x="18" y="90"/>
                      <a:pt x="18" y="90"/>
                    </a:cubicBezTo>
                    <a:cubicBezTo>
                      <a:pt x="18" y="90"/>
                      <a:pt x="17" y="90"/>
                      <a:pt x="17" y="89"/>
                    </a:cubicBezTo>
                    <a:cubicBezTo>
                      <a:pt x="17" y="89"/>
                      <a:pt x="17" y="89"/>
                      <a:pt x="17" y="89"/>
                    </a:cubicBezTo>
                    <a:cubicBezTo>
                      <a:pt x="17" y="89"/>
                      <a:pt x="17" y="89"/>
                      <a:pt x="17" y="89"/>
                    </a:cubicBezTo>
                    <a:cubicBezTo>
                      <a:pt x="17" y="88"/>
                      <a:pt x="16" y="88"/>
                      <a:pt x="16" y="88"/>
                    </a:cubicBezTo>
                    <a:cubicBezTo>
                      <a:pt x="15" y="88"/>
                      <a:pt x="14" y="87"/>
                      <a:pt x="14" y="87"/>
                    </a:cubicBezTo>
                    <a:cubicBezTo>
                      <a:pt x="14" y="87"/>
                      <a:pt x="14" y="87"/>
                      <a:pt x="14" y="87"/>
                    </a:cubicBezTo>
                    <a:cubicBezTo>
                      <a:pt x="14" y="86"/>
                      <a:pt x="13" y="86"/>
                      <a:pt x="14" y="85"/>
                    </a:cubicBezTo>
                    <a:cubicBezTo>
                      <a:pt x="14" y="85"/>
                      <a:pt x="14" y="85"/>
                      <a:pt x="14" y="85"/>
                    </a:cubicBezTo>
                    <a:cubicBezTo>
                      <a:pt x="13" y="85"/>
                      <a:pt x="13" y="85"/>
                      <a:pt x="13" y="85"/>
                    </a:cubicBezTo>
                    <a:cubicBezTo>
                      <a:pt x="13" y="85"/>
                      <a:pt x="13" y="85"/>
                      <a:pt x="13" y="85"/>
                    </a:cubicBezTo>
                    <a:cubicBezTo>
                      <a:pt x="13" y="85"/>
                      <a:pt x="13" y="85"/>
                      <a:pt x="13" y="85"/>
                    </a:cubicBezTo>
                    <a:cubicBezTo>
                      <a:pt x="13" y="85"/>
                      <a:pt x="13" y="85"/>
                      <a:pt x="13" y="85"/>
                    </a:cubicBezTo>
                    <a:cubicBezTo>
                      <a:pt x="12" y="85"/>
                      <a:pt x="12" y="85"/>
                      <a:pt x="12" y="85"/>
                    </a:cubicBezTo>
                    <a:cubicBezTo>
                      <a:pt x="12" y="85"/>
                      <a:pt x="11" y="84"/>
                      <a:pt x="10" y="84"/>
                    </a:cubicBezTo>
                    <a:cubicBezTo>
                      <a:pt x="9" y="84"/>
                      <a:pt x="9" y="84"/>
                      <a:pt x="9" y="84"/>
                    </a:cubicBezTo>
                    <a:cubicBezTo>
                      <a:pt x="9" y="84"/>
                      <a:pt x="9" y="84"/>
                      <a:pt x="9" y="84"/>
                    </a:cubicBezTo>
                    <a:cubicBezTo>
                      <a:pt x="9" y="84"/>
                      <a:pt x="9" y="84"/>
                      <a:pt x="9" y="84"/>
                    </a:cubicBezTo>
                    <a:cubicBezTo>
                      <a:pt x="9" y="84"/>
                      <a:pt x="9" y="84"/>
                      <a:pt x="9" y="84"/>
                    </a:cubicBezTo>
                    <a:cubicBezTo>
                      <a:pt x="9" y="83"/>
                      <a:pt x="9" y="83"/>
                      <a:pt x="8" y="83"/>
                    </a:cubicBezTo>
                    <a:cubicBezTo>
                      <a:pt x="8" y="83"/>
                      <a:pt x="8" y="83"/>
                      <a:pt x="8" y="83"/>
                    </a:cubicBezTo>
                    <a:cubicBezTo>
                      <a:pt x="7" y="83"/>
                      <a:pt x="7" y="82"/>
                      <a:pt x="7" y="81"/>
                    </a:cubicBezTo>
                    <a:cubicBezTo>
                      <a:pt x="7" y="81"/>
                      <a:pt x="7" y="81"/>
                      <a:pt x="7" y="81"/>
                    </a:cubicBezTo>
                    <a:cubicBezTo>
                      <a:pt x="7" y="79"/>
                      <a:pt x="7" y="78"/>
                      <a:pt x="6" y="78"/>
                    </a:cubicBezTo>
                    <a:cubicBezTo>
                      <a:pt x="5" y="77"/>
                      <a:pt x="5" y="77"/>
                      <a:pt x="5" y="77"/>
                    </a:cubicBezTo>
                    <a:cubicBezTo>
                      <a:pt x="4" y="76"/>
                      <a:pt x="4" y="76"/>
                      <a:pt x="4" y="76"/>
                    </a:cubicBezTo>
                    <a:cubicBezTo>
                      <a:pt x="4" y="76"/>
                      <a:pt x="4" y="76"/>
                      <a:pt x="4" y="76"/>
                    </a:cubicBezTo>
                    <a:cubicBezTo>
                      <a:pt x="3" y="76"/>
                      <a:pt x="3" y="75"/>
                      <a:pt x="3" y="75"/>
                    </a:cubicBezTo>
                    <a:cubicBezTo>
                      <a:pt x="3" y="75"/>
                      <a:pt x="3" y="75"/>
                      <a:pt x="3" y="75"/>
                    </a:cubicBezTo>
                    <a:cubicBezTo>
                      <a:pt x="3" y="74"/>
                      <a:pt x="2" y="74"/>
                      <a:pt x="2" y="74"/>
                    </a:cubicBezTo>
                    <a:cubicBezTo>
                      <a:pt x="2" y="73"/>
                      <a:pt x="2" y="73"/>
                      <a:pt x="2" y="73"/>
                    </a:cubicBezTo>
                    <a:cubicBezTo>
                      <a:pt x="1" y="73"/>
                      <a:pt x="1" y="72"/>
                      <a:pt x="1" y="72"/>
                    </a:cubicBezTo>
                    <a:cubicBezTo>
                      <a:pt x="1" y="72"/>
                      <a:pt x="1" y="72"/>
                      <a:pt x="1" y="72"/>
                    </a:cubicBezTo>
                    <a:cubicBezTo>
                      <a:pt x="1" y="72"/>
                      <a:pt x="1" y="72"/>
                      <a:pt x="1" y="72"/>
                    </a:cubicBezTo>
                    <a:cubicBezTo>
                      <a:pt x="1" y="72"/>
                      <a:pt x="1" y="71"/>
                      <a:pt x="1" y="71"/>
                    </a:cubicBezTo>
                    <a:cubicBezTo>
                      <a:pt x="1" y="71"/>
                      <a:pt x="1" y="71"/>
                      <a:pt x="1" y="71"/>
                    </a:cubicBezTo>
                    <a:cubicBezTo>
                      <a:pt x="0" y="71"/>
                      <a:pt x="0" y="71"/>
                      <a:pt x="0" y="71"/>
                    </a:cubicBezTo>
                    <a:cubicBezTo>
                      <a:pt x="1" y="70"/>
                      <a:pt x="1" y="70"/>
                      <a:pt x="1" y="70"/>
                    </a:cubicBezTo>
                    <a:cubicBezTo>
                      <a:pt x="1" y="70"/>
                      <a:pt x="1" y="70"/>
                      <a:pt x="1" y="69"/>
                    </a:cubicBezTo>
                    <a:cubicBezTo>
                      <a:pt x="2" y="69"/>
                      <a:pt x="2" y="69"/>
                      <a:pt x="2" y="68"/>
                    </a:cubicBezTo>
                    <a:cubicBezTo>
                      <a:pt x="2" y="68"/>
                      <a:pt x="3" y="67"/>
                      <a:pt x="2" y="66"/>
                    </a:cubicBezTo>
                    <a:cubicBezTo>
                      <a:pt x="2" y="66"/>
                      <a:pt x="2" y="66"/>
                      <a:pt x="2" y="66"/>
                    </a:cubicBezTo>
                    <a:cubicBezTo>
                      <a:pt x="2" y="66"/>
                      <a:pt x="2" y="65"/>
                      <a:pt x="2" y="65"/>
                    </a:cubicBezTo>
                    <a:cubicBezTo>
                      <a:pt x="2" y="65"/>
                      <a:pt x="2" y="65"/>
                      <a:pt x="2" y="65"/>
                    </a:cubicBezTo>
                    <a:cubicBezTo>
                      <a:pt x="2" y="65"/>
                      <a:pt x="2" y="65"/>
                      <a:pt x="2" y="65"/>
                    </a:cubicBezTo>
                    <a:cubicBezTo>
                      <a:pt x="2" y="65"/>
                      <a:pt x="1" y="64"/>
                      <a:pt x="1" y="64"/>
                    </a:cubicBezTo>
                    <a:cubicBezTo>
                      <a:pt x="1" y="64"/>
                      <a:pt x="1" y="64"/>
                      <a:pt x="1" y="64"/>
                    </a:cubicBezTo>
                    <a:cubicBezTo>
                      <a:pt x="1" y="63"/>
                      <a:pt x="1" y="63"/>
                      <a:pt x="1" y="63"/>
                    </a:cubicBezTo>
                    <a:cubicBezTo>
                      <a:pt x="1" y="63"/>
                      <a:pt x="1" y="63"/>
                      <a:pt x="1" y="63"/>
                    </a:cubicBezTo>
                    <a:cubicBezTo>
                      <a:pt x="1" y="63"/>
                      <a:pt x="1" y="63"/>
                      <a:pt x="1" y="63"/>
                    </a:cubicBezTo>
                    <a:cubicBezTo>
                      <a:pt x="1" y="63"/>
                      <a:pt x="1" y="63"/>
                      <a:pt x="0" y="62"/>
                    </a:cubicBezTo>
                    <a:cubicBezTo>
                      <a:pt x="0" y="62"/>
                      <a:pt x="0" y="62"/>
                      <a:pt x="0" y="62"/>
                    </a:cubicBezTo>
                    <a:cubicBezTo>
                      <a:pt x="0" y="62"/>
                      <a:pt x="0" y="62"/>
                      <a:pt x="0" y="62"/>
                    </a:cubicBezTo>
                    <a:cubicBezTo>
                      <a:pt x="0" y="61"/>
                      <a:pt x="0" y="61"/>
                      <a:pt x="0" y="60"/>
                    </a:cubicBezTo>
                    <a:cubicBezTo>
                      <a:pt x="0" y="58"/>
                      <a:pt x="0" y="58"/>
                      <a:pt x="0" y="58"/>
                    </a:cubicBezTo>
                    <a:cubicBezTo>
                      <a:pt x="0" y="58"/>
                      <a:pt x="0" y="58"/>
                      <a:pt x="0" y="58"/>
                    </a:cubicBezTo>
                    <a:cubicBezTo>
                      <a:pt x="0" y="58"/>
                      <a:pt x="0" y="58"/>
                      <a:pt x="1" y="58"/>
                    </a:cubicBezTo>
                    <a:cubicBezTo>
                      <a:pt x="1" y="58"/>
                      <a:pt x="1" y="57"/>
                      <a:pt x="1" y="57"/>
                    </a:cubicBezTo>
                    <a:cubicBezTo>
                      <a:pt x="1" y="57"/>
                      <a:pt x="1" y="56"/>
                      <a:pt x="1" y="56"/>
                    </a:cubicBezTo>
                    <a:cubicBezTo>
                      <a:pt x="1" y="55"/>
                      <a:pt x="1" y="55"/>
                      <a:pt x="1" y="55"/>
                    </a:cubicBezTo>
                    <a:cubicBezTo>
                      <a:pt x="2" y="55"/>
                      <a:pt x="2" y="55"/>
                      <a:pt x="2" y="55"/>
                    </a:cubicBezTo>
                    <a:cubicBezTo>
                      <a:pt x="2" y="55"/>
                      <a:pt x="2" y="55"/>
                      <a:pt x="3" y="55"/>
                    </a:cubicBezTo>
                    <a:cubicBezTo>
                      <a:pt x="3" y="55"/>
                      <a:pt x="3" y="54"/>
                      <a:pt x="3" y="54"/>
                    </a:cubicBezTo>
                    <a:cubicBezTo>
                      <a:pt x="3" y="52"/>
                      <a:pt x="3" y="52"/>
                      <a:pt x="3" y="52"/>
                    </a:cubicBezTo>
                    <a:cubicBezTo>
                      <a:pt x="4" y="52"/>
                      <a:pt x="4" y="52"/>
                      <a:pt x="4" y="52"/>
                    </a:cubicBezTo>
                    <a:cubicBezTo>
                      <a:pt x="4" y="52"/>
                      <a:pt x="4" y="52"/>
                      <a:pt x="4" y="51"/>
                    </a:cubicBezTo>
                    <a:cubicBezTo>
                      <a:pt x="4" y="51"/>
                      <a:pt x="4" y="51"/>
                      <a:pt x="4" y="51"/>
                    </a:cubicBezTo>
                    <a:cubicBezTo>
                      <a:pt x="4" y="51"/>
                      <a:pt x="4" y="50"/>
                      <a:pt x="4" y="50"/>
                    </a:cubicBezTo>
                    <a:cubicBezTo>
                      <a:pt x="4" y="49"/>
                      <a:pt x="4" y="48"/>
                      <a:pt x="5" y="48"/>
                    </a:cubicBezTo>
                    <a:cubicBezTo>
                      <a:pt x="5" y="48"/>
                      <a:pt x="5" y="47"/>
                      <a:pt x="5" y="47"/>
                    </a:cubicBezTo>
                    <a:cubicBezTo>
                      <a:pt x="5" y="47"/>
                      <a:pt x="6" y="47"/>
                      <a:pt x="6" y="47"/>
                    </a:cubicBezTo>
                    <a:cubicBezTo>
                      <a:pt x="6" y="47"/>
                      <a:pt x="6" y="47"/>
                      <a:pt x="6" y="47"/>
                    </a:cubicBezTo>
                    <a:cubicBezTo>
                      <a:pt x="6" y="47"/>
                      <a:pt x="6" y="47"/>
                      <a:pt x="6" y="47"/>
                    </a:cubicBezTo>
                    <a:cubicBezTo>
                      <a:pt x="6" y="47"/>
                      <a:pt x="6" y="47"/>
                      <a:pt x="6" y="47"/>
                    </a:cubicBezTo>
                    <a:cubicBezTo>
                      <a:pt x="6" y="47"/>
                      <a:pt x="7" y="47"/>
                      <a:pt x="7" y="47"/>
                    </a:cubicBezTo>
                    <a:cubicBezTo>
                      <a:pt x="7" y="47"/>
                      <a:pt x="7" y="47"/>
                      <a:pt x="7" y="46"/>
                    </a:cubicBezTo>
                    <a:cubicBezTo>
                      <a:pt x="7" y="46"/>
                      <a:pt x="7" y="46"/>
                      <a:pt x="8" y="46"/>
                    </a:cubicBezTo>
                    <a:cubicBezTo>
                      <a:pt x="8" y="46"/>
                      <a:pt x="8" y="46"/>
                      <a:pt x="8" y="46"/>
                    </a:cubicBezTo>
                    <a:cubicBezTo>
                      <a:pt x="8" y="46"/>
                      <a:pt x="8" y="46"/>
                      <a:pt x="8" y="46"/>
                    </a:cubicBezTo>
                    <a:cubicBezTo>
                      <a:pt x="9" y="46"/>
                      <a:pt x="9" y="46"/>
                      <a:pt x="9" y="46"/>
                    </a:cubicBezTo>
                    <a:cubicBezTo>
                      <a:pt x="9" y="46"/>
                      <a:pt x="9" y="46"/>
                      <a:pt x="9" y="46"/>
                    </a:cubicBezTo>
                    <a:cubicBezTo>
                      <a:pt x="10" y="46"/>
                      <a:pt x="10" y="45"/>
                      <a:pt x="10" y="44"/>
                    </a:cubicBezTo>
                    <a:cubicBezTo>
                      <a:pt x="10" y="43"/>
                      <a:pt x="10" y="43"/>
                      <a:pt x="10" y="43"/>
                    </a:cubicBezTo>
                    <a:cubicBezTo>
                      <a:pt x="10" y="43"/>
                      <a:pt x="10" y="43"/>
                      <a:pt x="10" y="43"/>
                    </a:cubicBezTo>
                    <a:cubicBezTo>
                      <a:pt x="11" y="43"/>
                      <a:pt x="11" y="43"/>
                      <a:pt x="11" y="42"/>
                    </a:cubicBezTo>
                    <a:cubicBezTo>
                      <a:pt x="11" y="42"/>
                      <a:pt x="11" y="42"/>
                      <a:pt x="11" y="42"/>
                    </a:cubicBezTo>
                    <a:cubicBezTo>
                      <a:pt x="11" y="41"/>
                      <a:pt x="11" y="40"/>
                      <a:pt x="12" y="39"/>
                    </a:cubicBezTo>
                    <a:cubicBezTo>
                      <a:pt x="12" y="39"/>
                      <a:pt x="12" y="39"/>
                      <a:pt x="12" y="39"/>
                    </a:cubicBezTo>
                    <a:cubicBezTo>
                      <a:pt x="12" y="39"/>
                      <a:pt x="12" y="39"/>
                      <a:pt x="12" y="39"/>
                    </a:cubicBezTo>
                    <a:cubicBezTo>
                      <a:pt x="12" y="39"/>
                      <a:pt x="12" y="39"/>
                      <a:pt x="12" y="39"/>
                    </a:cubicBezTo>
                    <a:cubicBezTo>
                      <a:pt x="12" y="39"/>
                      <a:pt x="13" y="39"/>
                      <a:pt x="13" y="39"/>
                    </a:cubicBezTo>
                    <a:cubicBezTo>
                      <a:pt x="13" y="39"/>
                      <a:pt x="13" y="39"/>
                      <a:pt x="13" y="39"/>
                    </a:cubicBezTo>
                    <a:cubicBezTo>
                      <a:pt x="13" y="39"/>
                      <a:pt x="13" y="39"/>
                      <a:pt x="13" y="39"/>
                    </a:cubicBezTo>
                    <a:cubicBezTo>
                      <a:pt x="14" y="39"/>
                      <a:pt x="15" y="38"/>
                      <a:pt x="15" y="38"/>
                    </a:cubicBezTo>
                    <a:cubicBezTo>
                      <a:pt x="15" y="37"/>
                      <a:pt x="15" y="37"/>
                      <a:pt x="15" y="37"/>
                    </a:cubicBezTo>
                    <a:cubicBezTo>
                      <a:pt x="15" y="37"/>
                      <a:pt x="15" y="37"/>
                      <a:pt x="15" y="37"/>
                    </a:cubicBezTo>
                    <a:cubicBezTo>
                      <a:pt x="15" y="37"/>
                      <a:pt x="15" y="37"/>
                      <a:pt x="16" y="36"/>
                    </a:cubicBezTo>
                    <a:cubicBezTo>
                      <a:pt x="16" y="36"/>
                      <a:pt x="16" y="36"/>
                      <a:pt x="17" y="36"/>
                    </a:cubicBezTo>
                    <a:cubicBezTo>
                      <a:pt x="17" y="36"/>
                      <a:pt x="17" y="36"/>
                      <a:pt x="17" y="36"/>
                    </a:cubicBezTo>
                    <a:cubicBezTo>
                      <a:pt x="17" y="36"/>
                      <a:pt x="17" y="36"/>
                      <a:pt x="17" y="36"/>
                    </a:cubicBezTo>
                    <a:cubicBezTo>
                      <a:pt x="17" y="36"/>
                      <a:pt x="17" y="36"/>
                      <a:pt x="17" y="36"/>
                    </a:cubicBezTo>
                    <a:cubicBezTo>
                      <a:pt x="17" y="36"/>
                      <a:pt x="17" y="36"/>
                      <a:pt x="18" y="36"/>
                    </a:cubicBezTo>
                    <a:cubicBezTo>
                      <a:pt x="18" y="36"/>
                      <a:pt x="18" y="36"/>
                      <a:pt x="19" y="36"/>
                    </a:cubicBezTo>
                    <a:cubicBezTo>
                      <a:pt x="19" y="36"/>
                      <a:pt x="19" y="36"/>
                      <a:pt x="19" y="36"/>
                    </a:cubicBezTo>
                    <a:cubicBezTo>
                      <a:pt x="19" y="36"/>
                      <a:pt x="20" y="36"/>
                      <a:pt x="20" y="36"/>
                    </a:cubicBezTo>
                    <a:cubicBezTo>
                      <a:pt x="21" y="36"/>
                      <a:pt x="21" y="36"/>
                      <a:pt x="21" y="36"/>
                    </a:cubicBezTo>
                    <a:cubicBezTo>
                      <a:pt x="21" y="36"/>
                      <a:pt x="21" y="36"/>
                      <a:pt x="21" y="35"/>
                    </a:cubicBezTo>
                    <a:cubicBezTo>
                      <a:pt x="21" y="35"/>
                      <a:pt x="21" y="35"/>
                      <a:pt x="21" y="35"/>
                    </a:cubicBezTo>
                    <a:cubicBezTo>
                      <a:pt x="22" y="35"/>
                      <a:pt x="22" y="35"/>
                      <a:pt x="22" y="35"/>
                    </a:cubicBezTo>
                    <a:cubicBezTo>
                      <a:pt x="22" y="35"/>
                      <a:pt x="22" y="35"/>
                      <a:pt x="22" y="35"/>
                    </a:cubicBezTo>
                    <a:cubicBezTo>
                      <a:pt x="22" y="35"/>
                      <a:pt x="22" y="35"/>
                      <a:pt x="22" y="35"/>
                    </a:cubicBezTo>
                    <a:cubicBezTo>
                      <a:pt x="23" y="35"/>
                      <a:pt x="23" y="35"/>
                      <a:pt x="23" y="35"/>
                    </a:cubicBezTo>
                    <a:cubicBezTo>
                      <a:pt x="23" y="35"/>
                      <a:pt x="23" y="35"/>
                      <a:pt x="23" y="35"/>
                    </a:cubicBezTo>
                    <a:cubicBezTo>
                      <a:pt x="23" y="34"/>
                      <a:pt x="23" y="34"/>
                      <a:pt x="23" y="34"/>
                    </a:cubicBezTo>
                    <a:cubicBezTo>
                      <a:pt x="23" y="34"/>
                      <a:pt x="23" y="34"/>
                      <a:pt x="23" y="34"/>
                    </a:cubicBezTo>
                    <a:cubicBezTo>
                      <a:pt x="24" y="34"/>
                      <a:pt x="24" y="34"/>
                      <a:pt x="24" y="34"/>
                    </a:cubicBezTo>
                    <a:cubicBezTo>
                      <a:pt x="25" y="34"/>
                      <a:pt x="25" y="34"/>
                      <a:pt x="25" y="34"/>
                    </a:cubicBezTo>
                    <a:cubicBezTo>
                      <a:pt x="26" y="34"/>
                      <a:pt x="27" y="34"/>
                      <a:pt x="28" y="34"/>
                    </a:cubicBezTo>
                    <a:cubicBezTo>
                      <a:pt x="28" y="34"/>
                      <a:pt x="28" y="34"/>
                      <a:pt x="29" y="35"/>
                    </a:cubicBezTo>
                    <a:cubicBezTo>
                      <a:pt x="29" y="35"/>
                      <a:pt x="29" y="35"/>
                      <a:pt x="30" y="35"/>
                    </a:cubicBezTo>
                    <a:cubicBezTo>
                      <a:pt x="30" y="35"/>
                      <a:pt x="30" y="35"/>
                      <a:pt x="30" y="35"/>
                    </a:cubicBezTo>
                    <a:cubicBezTo>
                      <a:pt x="30" y="35"/>
                      <a:pt x="30" y="35"/>
                      <a:pt x="31" y="34"/>
                    </a:cubicBezTo>
                    <a:cubicBezTo>
                      <a:pt x="31" y="34"/>
                      <a:pt x="32" y="33"/>
                      <a:pt x="33" y="33"/>
                    </a:cubicBezTo>
                    <a:cubicBezTo>
                      <a:pt x="33" y="33"/>
                      <a:pt x="33" y="33"/>
                      <a:pt x="33" y="33"/>
                    </a:cubicBezTo>
                    <a:cubicBezTo>
                      <a:pt x="33" y="34"/>
                      <a:pt x="33" y="34"/>
                      <a:pt x="33" y="34"/>
                    </a:cubicBezTo>
                    <a:cubicBezTo>
                      <a:pt x="33" y="34"/>
                      <a:pt x="33" y="34"/>
                      <a:pt x="33" y="34"/>
                    </a:cubicBezTo>
                    <a:cubicBezTo>
                      <a:pt x="33" y="34"/>
                      <a:pt x="34" y="34"/>
                      <a:pt x="34" y="34"/>
                    </a:cubicBezTo>
                    <a:cubicBezTo>
                      <a:pt x="34" y="34"/>
                      <a:pt x="35" y="34"/>
                      <a:pt x="35" y="35"/>
                    </a:cubicBezTo>
                    <a:cubicBezTo>
                      <a:pt x="35" y="35"/>
                      <a:pt x="35" y="35"/>
                      <a:pt x="35" y="35"/>
                    </a:cubicBezTo>
                    <a:cubicBezTo>
                      <a:pt x="35" y="36"/>
                      <a:pt x="35" y="36"/>
                      <a:pt x="35" y="36"/>
                    </a:cubicBezTo>
                    <a:cubicBezTo>
                      <a:pt x="35" y="36"/>
                      <a:pt x="35" y="36"/>
                      <a:pt x="35" y="36"/>
                    </a:cubicBezTo>
                    <a:cubicBezTo>
                      <a:pt x="35" y="36"/>
                      <a:pt x="35" y="36"/>
                      <a:pt x="36" y="36"/>
                    </a:cubicBezTo>
                    <a:cubicBezTo>
                      <a:pt x="36" y="36"/>
                      <a:pt x="36" y="36"/>
                      <a:pt x="36" y="36"/>
                    </a:cubicBezTo>
                    <a:cubicBezTo>
                      <a:pt x="36" y="37"/>
                      <a:pt x="36" y="37"/>
                      <a:pt x="36" y="37"/>
                    </a:cubicBezTo>
                    <a:cubicBezTo>
                      <a:pt x="36" y="37"/>
                      <a:pt x="36" y="37"/>
                      <a:pt x="36" y="37"/>
                    </a:cubicBezTo>
                    <a:cubicBezTo>
                      <a:pt x="36" y="37"/>
                      <a:pt x="36" y="37"/>
                      <a:pt x="36" y="38"/>
                    </a:cubicBezTo>
                    <a:cubicBezTo>
                      <a:pt x="36" y="38"/>
                      <a:pt x="36" y="38"/>
                      <a:pt x="36" y="38"/>
                    </a:cubicBezTo>
                    <a:cubicBezTo>
                      <a:pt x="37" y="38"/>
                      <a:pt x="37" y="38"/>
                      <a:pt x="37" y="38"/>
                    </a:cubicBezTo>
                    <a:cubicBezTo>
                      <a:pt x="37" y="38"/>
                      <a:pt x="37" y="38"/>
                      <a:pt x="37" y="38"/>
                    </a:cubicBezTo>
                    <a:cubicBezTo>
                      <a:pt x="37" y="39"/>
                      <a:pt x="37" y="39"/>
                      <a:pt x="37" y="39"/>
                    </a:cubicBezTo>
                    <a:cubicBezTo>
                      <a:pt x="37" y="39"/>
                      <a:pt x="37" y="39"/>
                      <a:pt x="37" y="39"/>
                    </a:cubicBezTo>
                    <a:cubicBezTo>
                      <a:pt x="38" y="39"/>
                      <a:pt x="38" y="39"/>
                      <a:pt x="38" y="39"/>
                    </a:cubicBezTo>
                    <a:cubicBezTo>
                      <a:pt x="38" y="39"/>
                      <a:pt x="38" y="39"/>
                      <a:pt x="39" y="39"/>
                    </a:cubicBezTo>
                    <a:cubicBezTo>
                      <a:pt x="39" y="39"/>
                      <a:pt x="39" y="39"/>
                      <a:pt x="40" y="39"/>
                    </a:cubicBezTo>
                    <a:cubicBezTo>
                      <a:pt x="40" y="39"/>
                      <a:pt x="40" y="39"/>
                      <a:pt x="40" y="39"/>
                    </a:cubicBezTo>
                    <a:cubicBezTo>
                      <a:pt x="41" y="40"/>
                      <a:pt x="41" y="40"/>
                      <a:pt x="41" y="40"/>
                    </a:cubicBezTo>
                    <a:cubicBezTo>
                      <a:pt x="41" y="40"/>
                      <a:pt x="41" y="40"/>
                      <a:pt x="41" y="40"/>
                    </a:cubicBezTo>
                    <a:cubicBezTo>
                      <a:pt x="41" y="40"/>
                      <a:pt x="41" y="40"/>
                      <a:pt x="41" y="40"/>
                    </a:cubicBezTo>
                    <a:cubicBezTo>
                      <a:pt x="41" y="40"/>
                      <a:pt x="41" y="40"/>
                      <a:pt x="41" y="40"/>
                    </a:cubicBezTo>
                    <a:cubicBezTo>
                      <a:pt x="41" y="40"/>
                      <a:pt x="41" y="40"/>
                      <a:pt x="42" y="40"/>
                    </a:cubicBezTo>
                    <a:cubicBezTo>
                      <a:pt x="42" y="40"/>
                      <a:pt x="42" y="40"/>
                      <a:pt x="42" y="40"/>
                    </a:cubicBezTo>
                    <a:cubicBezTo>
                      <a:pt x="43" y="40"/>
                      <a:pt x="43" y="40"/>
                      <a:pt x="43" y="40"/>
                    </a:cubicBezTo>
                    <a:cubicBezTo>
                      <a:pt x="44" y="40"/>
                      <a:pt x="44" y="40"/>
                      <a:pt x="44" y="40"/>
                    </a:cubicBezTo>
                    <a:cubicBezTo>
                      <a:pt x="44" y="41"/>
                      <a:pt x="44" y="41"/>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4" y="42"/>
                      <a:pt x="44" y="42"/>
                      <a:pt x="44" y="42"/>
                    </a:cubicBezTo>
                    <a:cubicBezTo>
                      <a:pt x="44" y="42"/>
                      <a:pt x="44" y="42"/>
                      <a:pt x="44" y="42"/>
                    </a:cubicBezTo>
                    <a:cubicBezTo>
                      <a:pt x="44" y="42"/>
                      <a:pt x="44" y="42"/>
                      <a:pt x="44" y="42"/>
                    </a:cubicBezTo>
                    <a:cubicBezTo>
                      <a:pt x="44" y="42"/>
                      <a:pt x="45" y="42"/>
                      <a:pt x="45" y="42"/>
                    </a:cubicBezTo>
                    <a:cubicBezTo>
                      <a:pt x="45" y="42"/>
                      <a:pt x="45" y="42"/>
                      <a:pt x="45" y="42"/>
                    </a:cubicBezTo>
                    <a:cubicBezTo>
                      <a:pt x="46" y="42"/>
                      <a:pt x="46" y="42"/>
                      <a:pt x="46" y="42"/>
                    </a:cubicBezTo>
                    <a:cubicBezTo>
                      <a:pt x="46" y="42"/>
                      <a:pt x="46" y="42"/>
                      <a:pt x="46" y="42"/>
                    </a:cubicBezTo>
                    <a:cubicBezTo>
                      <a:pt x="46" y="43"/>
                      <a:pt x="46" y="43"/>
                      <a:pt x="46" y="43"/>
                    </a:cubicBezTo>
                    <a:cubicBezTo>
                      <a:pt x="46" y="43"/>
                      <a:pt x="47" y="43"/>
                      <a:pt x="47" y="43"/>
                    </a:cubicBezTo>
                    <a:cubicBezTo>
                      <a:pt x="47" y="43"/>
                      <a:pt x="47" y="43"/>
                      <a:pt x="47" y="43"/>
                    </a:cubicBezTo>
                    <a:cubicBezTo>
                      <a:pt x="48" y="43"/>
                      <a:pt x="48" y="43"/>
                      <a:pt x="48" y="43"/>
                    </a:cubicBezTo>
                    <a:cubicBezTo>
                      <a:pt x="48" y="43"/>
                      <a:pt x="48" y="43"/>
                      <a:pt x="48" y="43"/>
                    </a:cubicBezTo>
                    <a:cubicBezTo>
                      <a:pt x="48" y="43"/>
                      <a:pt x="49" y="43"/>
                      <a:pt x="49" y="43"/>
                    </a:cubicBezTo>
                    <a:cubicBezTo>
                      <a:pt x="49" y="43"/>
                      <a:pt x="49" y="42"/>
                      <a:pt x="49" y="41"/>
                    </a:cubicBezTo>
                    <a:cubicBezTo>
                      <a:pt x="49" y="40"/>
                      <a:pt x="49" y="40"/>
                      <a:pt x="49" y="40"/>
                    </a:cubicBezTo>
                    <a:cubicBezTo>
                      <a:pt x="50" y="40"/>
                      <a:pt x="50" y="40"/>
                      <a:pt x="50" y="40"/>
                    </a:cubicBezTo>
                    <a:cubicBezTo>
                      <a:pt x="50" y="40"/>
                      <a:pt x="50" y="41"/>
                      <a:pt x="51" y="41"/>
                    </a:cubicBezTo>
                    <a:cubicBezTo>
                      <a:pt x="51" y="41"/>
                      <a:pt x="51" y="41"/>
                      <a:pt x="51" y="41"/>
                    </a:cubicBezTo>
                    <a:cubicBezTo>
                      <a:pt x="52" y="41"/>
                      <a:pt x="52" y="41"/>
                      <a:pt x="52" y="41"/>
                    </a:cubicBezTo>
                    <a:cubicBezTo>
                      <a:pt x="52" y="42"/>
                      <a:pt x="52" y="42"/>
                      <a:pt x="52" y="42"/>
                    </a:cubicBezTo>
                    <a:cubicBezTo>
                      <a:pt x="52" y="42"/>
                      <a:pt x="52" y="42"/>
                      <a:pt x="52" y="42"/>
                    </a:cubicBezTo>
                    <a:cubicBezTo>
                      <a:pt x="52" y="42"/>
                      <a:pt x="52" y="42"/>
                      <a:pt x="53" y="42"/>
                    </a:cubicBezTo>
                    <a:cubicBezTo>
                      <a:pt x="53" y="42"/>
                      <a:pt x="53" y="42"/>
                      <a:pt x="53" y="42"/>
                    </a:cubicBezTo>
                    <a:cubicBezTo>
                      <a:pt x="53" y="42"/>
                      <a:pt x="53" y="42"/>
                      <a:pt x="54" y="42"/>
                    </a:cubicBezTo>
                    <a:cubicBezTo>
                      <a:pt x="54" y="42"/>
                      <a:pt x="55" y="42"/>
                      <a:pt x="55" y="43"/>
                    </a:cubicBezTo>
                    <a:cubicBezTo>
                      <a:pt x="55" y="43"/>
                      <a:pt x="55" y="43"/>
                      <a:pt x="55" y="43"/>
                    </a:cubicBezTo>
                    <a:cubicBezTo>
                      <a:pt x="55" y="43"/>
                      <a:pt x="55" y="43"/>
                      <a:pt x="56" y="43"/>
                    </a:cubicBezTo>
                    <a:cubicBezTo>
                      <a:pt x="56" y="43"/>
                      <a:pt x="56" y="43"/>
                      <a:pt x="56" y="43"/>
                    </a:cubicBezTo>
                    <a:cubicBezTo>
                      <a:pt x="56" y="42"/>
                      <a:pt x="56" y="42"/>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1"/>
                      <a:pt x="58" y="41"/>
                      <a:pt x="58" y="41"/>
                    </a:cubicBezTo>
                    <a:cubicBezTo>
                      <a:pt x="58" y="41"/>
                      <a:pt x="58" y="41"/>
                      <a:pt x="58" y="41"/>
                    </a:cubicBezTo>
                    <a:cubicBezTo>
                      <a:pt x="57" y="41"/>
                      <a:pt x="57" y="41"/>
                      <a:pt x="57" y="41"/>
                    </a:cubicBezTo>
                    <a:cubicBezTo>
                      <a:pt x="57" y="40"/>
                      <a:pt x="57" y="40"/>
                      <a:pt x="57" y="40"/>
                    </a:cubicBezTo>
                    <a:cubicBezTo>
                      <a:pt x="57" y="40"/>
                      <a:pt x="57" y="40"/>
                      <a:pt x="57" y="40"/>
                    </a:cubicBezTo>
                    <a:cubicBezTo>
                      <a:pt x="57" y="39"/>
                      <a:pt x="57" y="39"/>
                      <a:pt x="57" y="39"/>
                    </a:cubicBezTo>
                    <a:cubicBezTo>
                      <a:pt x="57" y="39"/>
                      <a:pt x="57" y="39"/>
                      <a:pt x="57" y="39"/>
                    </a:cubicBezTo>
                    <a:cubicBezTo>
                      <a:pt x="57" y="39"/>
                      <a:pt x="57" y="39"/>
                      <a:pt x="57" y="39"/>
                    </a:cubicBezTo>
                    <a:cubicBezTo>
                      <a:pt x="56" y="39"/>
                      <a:pt x="56" y="38"/>
                      <a:pt x="56" y="38"/>
                    </a:cubicBezTo>
                    <a:cubicBezTo>
                      <a:pt x="56" y="38"/>
                      <a:pt x="56" y="38"/>
                      <a:pt x="56" y="38"/>
                    </a:cubicBezTo>
                    <a:cubicBezTo>
                      <a:pt x="56" y="37"/>
                      <a:pt x="56" y="37"/>
                      <a:pt x="56" y="37"/>
                    </a:cubicBezTo>
                    <a:cubicBezTo>
                      <a:pt x="56" y="36"/>
                      <a:pt x="56" y="36"/>
                      <a:pt x="56" y="36"/>
                    </a:cubicBezTo>
                    <a:cubicBezTo>
                      <a:pt x="56" y="36"/>
                      <a:pt x="56" y="36"/>
                      <a:pt x="56" y="36"/>
                    </a:cubicBezTo>
                    <a:cubicBezTo>
                      <a:pt x="56" y="36"/>
                      <a:pt x="56" y="36"/>
                      <a:pt x="56" y="36"/>
                    </a:cubicBezTo>
                    <a:cubicBezTo>
                      <a:pt x="55" y="36"/>
                      <a:pt x="55" y="36"/>
                      <a:pt x="55" y="36"/>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6"/>
                      <a:pt x="55" y="36"/>
                      <a:pt x="55" y="36"/>
                    </a:cubicBezTo>
                    <a:cubicBezTo>
                      <a:pt x="54" y="36"/>
                      <a:pt x="54" y="36"/>
                      <a:pt x="54" y="36"/>
                    </a:cubicBezTo>
                    <a:cubicBezTo>
                      <a:pt x="54" y="36"/>
                      <a:pt x="54" y="36"/>
                      <a:pt x="54" y="36"/>
                    </a:cubicBezTo>
                    <a:cubicBezTo>
                      <a:pt x="53" y="36"/>
                      <a:pt x="53" y="36"/>
                      <a:pt x="52" y="36"/>
                    </a:cubicBezTo>
                    <a:cubicBezTo>
                      <a:pt x="52" y="35"/>
                      <a:pt x="52" y="35"/>
                      <a:pt x="51" y="35"/>
                    </a:cubicBezTo>
                    <a:cubicBezTo>
                      <a:pt x="51" y="35"/>
                      <a:pt x="51" y="35"/>
                      <a:pt x="51" y="35"/>
                    </a:cubicBezTo>
                    <a:cubicBezTo>
                      <a:pt x="51" y="34"/>
                      <a:pt x="51" y="34"/>
                      <a:pt x="51" y="34"/>
                    </a:cubicBezTo>
                    <a:cubicBezTo>
                      <a:pt x="51" y="34"/>
                      <a:pt x="51" y="34"/>
                      <a:pt x="51" y="34"/>
                    </a:cubicBezTo>
                    <a:cubicBezTo>
                      <a:pt x="51" y="34"/>
                      <a:pt x="50" y="34"/>
                      <a:pt x="50" y="34"/>
                    </a:cubicBezTo>
                    <a:cubicBezTo>
                      <a:pt x="50" y="34"/>
                      <a:pt x="50" y="34"/>
                      <a:pt x="50" y="34"/>
                    </a:cubicBezTo>
                    <a:cubicBezTo>
                      <a:pt x="49" y="34"/>
                      <a:pt x="49" y="33"/>
                      <a:pt x="49" y="33"/>
                    </a:cubicBezTo>
                    <a:cubicBezTo>
                      <a:pt x="49" y="33"/>
                      <a:pt x="49" y="32"/>
                      <a:pt x="49" y="32"/>
                    </a:cubicBezTo>
                    <a:cubicBezTo>
                      <a:pt x="49" y="32"/>
                      <a:pt x="49" y="32"/>
                      <a:pt x="49" y="32"/>
                    </a:cubicBezTo>
                    <a:cubicBezTo>
                      <a:pt x="48" y="32"/>
                      <a:pt x="48" y="32"/>
                      <a:pt x="48" y="32"/>
                    </a:cubicBezTo>
                    <a:cubicBezTo>
                      <a:pt x="48" y="31"/>
                      <a:pt x="48" y="31"/>
                      <a:pt x="48" y="31"/>
                    </a:cubicBezTo>
                    <a:cubicBezTo>
                      <a:pt x="47" y="31"/>
                      <a:pt x="47" y="30"/>
                      <a:pt x="47" y="29"/>
                    </a:cubicBezTo>
                    <a:cubicBezTo>
                      <a:pt x="47" y="28"/>
                      <a:pt x="47" y="28"/>
                      <a:pt x="47" y="28"/>
                    </a:cubicBezTo>
                    <a:cubicBezTo>
                      <a:pt x="48" y="28"/>
                      <a:pt x="48" y="28"/>
                      <a:pt x="48" y="28"/>
                    </a:cubicBezTo>
                    <a:cubicBezTo>
                      <a:pt x="48" y="28"/>
                      <a:pt x="48" y="28"/>
                      <a:pt x="48" y="28"/>
                    </a:cubicBezTo>
                    <a:cubicBezTo>
                      <a:pt x="48" y="28"/>
                      <a:pt x="48" y="28"/>
                      <a:pt x="48" y="28"/>
                    </a:cubicBezTo>
                    <a:cubicBezTo>
                      <a:pt x="48" y="28"/>
                      <a:pt x="48" y="28"/>
                      <a:pt x="48" y="28"/>
                    </a:cubicBezTo>
                    <a:cubicBezTo>
                      <a:pt x="48" y="28"/>
                      <a:pt x="48" y="28"/>
                      <a:pt x="48" y="28"/>
                    </a:cubicBezTo>
                    <a:cubicBezTo>
                      <a:pt x="48" y="28"/>
                      <a:pt x="48" y="27"/>
                      <a:pt x="49" y="27"/>
                    </a:cubicBezTo>
                    <a:cubicBezTo>
                      <a:pt x="51" y="27"/>
                      <a:pt x="51" y="27"/>
                      <a:pt x="51" y="27"/>
                    </a:cubicBezTo>
                    <a:cubicBezTo>
                      <a:pt x="51" y="27"/>
                      <a:pt x="51" y="27"/>
                      <a:pt x="50" y="27"/>
                    </a:cubicBezTo>
                    <a:cubicBezTo>
                      <a:pt x="50" y="26"/>
                      <a:pt x="50" y="26"/>
                      <a:pt x="50" y="26"/>
                    </a:cubicBezTo>
                    <a:cubicBezTo>
                      <a:pt x="50" y="26"/>
                      <a:pt x="49" y="25"/>
                      <a:pt x="49" y="25"/>
                    </a:cubicBezTo>
                    <a:cubicBezTo>
                      <a:pt x="49" y="25"/>
                      <a:pt x="49" y="25"/>
                      <a:pt x="48" y="25"/>
                    </a:cubicBezTo>
                    <a:cubicBezTo>
                      <a:pt x="48" y="25"/>
                      <a:pt x="48" y="24"/>
                      <a:pt x="48" y="24"/>
                    </a:cubicBezTo>
                    <a:cubicBezTo>
                      <a:pt x="48" y="24"/>
                      <a:pt x="48" y="24"/>
                      <a:pt x="48" y="24"/>
                    </a:cubicBezTo>
                    <a:cubicBezTo>
                      <a:pt x="48" y="24"/>
                      <a:pt x="47" y="24"/>
                      <a:pt x="47" y="24"/>
                    </a:cubicBezTo>
                    <a:cubicBezTo>
                      <a:pt x="47" y="23"/>
                      <a:pt x="47" y="23"/>
                      <a:pt x="47" y="23"/>
                    </a:cubicBezTo>
                    <a:cubicBezTo>
                      <a:pt x="46" y="23"/>
                      <a:pt x="46" y="23"/>
                      <a:pt x="45" y="23"/>
                    </a:cubicBezTo>
                    <a:cubicBezTo>
                      <a:pt x="45" y="22"/>
                      <a:pt x="44" y="22"/>
                      <a:pt x="44" y="22"/>
                    </a:cubicBezTo>
                    <a:cubicBezTo>
                      <a:pt x="43" y="22"/>
                      <a:pt x="43" y="22"/>
                      <a:pt x="43" y="22"/>
                    </a:cubicBezTo>
                    <a:cubicBezTo>
                      <a:pt x="43" y="22"/>
                      <a:pt x="43" y="22"/>
                      <a:pt x="43" y="22"/>
                    </a:cubicBezTo>
                    <a:cubicBezTo>
                      <a:pt x="43" y="23"/>
                      <a:pt x="43" y="23"/>
                      <a:pt x="43" y="23"/>
                    </a:cubicBezTo>
                    <a:cubicBezTo>
                      <a:pt x="43" y="23"/>
                      <a:pt x="43" y="23"/>
                      <a:pt x="43" y="23"/>
                    </a:cubicBezTo>
                    <a:cubicBezTo>
                      <a:pt x="43" y="23"/>
                      <a:pt x="43" y="24"/>
                      <a:pt x="43" y="24"/>
                    </a:cubicBezTo>
                    <a:cubicBezTo>
                      <a:pt x="44" y="24"/>
                      <a:pt x="44" y="24"/>
                      <a:pt x="44" y="24"/>
                    </a:cubicBezTo>
                    <a:cubicBezTo>
                      <a:pt x="44" y="26"/>
                      <a:pt x="45" y="27"/>
                      <a:pt x="45" y="28"/>
                    </a:cubicBezTo>
                    <a:cubicBezTo>
                      <a:pt x="45" y="29"/>
                      <a:pt x="45" y="30"/>
                      <a:pt x="45" y="31"/>
                    </a:cubicBezTo>
                    <a:cubicBezTo>
                      <a:pt x="45" y="31"/>
                      <a:pt x="45" y="31"/>
                      <a:pt x="44" y="31"/>
                    </a:cubicBezTo>
                    <a:cubicBezTo>
                      <a:pt x="45" y="31"/>
                      <a:pt x="44" y="31"/>
                      <a:pt x="44" y="32"/>
                    </a:cubicBezTo>
                    <a:cubicBezTo>
                      <a:pt x="44" y="32"/>
                      <a:pt x="44" y="32"/>
                      <a:pt x="43" y="32"/>
                    </a:cubicBezTo>
                    <a:cubicBezTo>
                      <a:pt x="43" y="32"/>
                      <a:pt x="43" y="32"/>
                      <a:pt x="43" y="32"/>
                    </a:cubicBezTo>
                    <a:cubicBezTo>
                      <a:pt x="43" y="32"/>
                      <a:pt x="42" y="32"/>
                      <a:pt x="42" y="32"/>
                    </a:cubicBezTo>
                    <a:cubicBezTo>
                      <a:pt x="42" y="32"/>
                      <a:pt x="42" y="32"/>
                      <a:pt x="42" y="32"/>
                    </a:cubicBezTo>
                    <a:cubicBezTo>
                      <a:pt x="42" y="32"/>
                      <a:pt x="42" y="31"/>
                      <a:pt x="42" y="31"/>
                    </a:cubicBezTo>
                    <a:cubicBezTo>
                      <a:pt x="42" y="31"/>
                      <a:pt x="42" y="31"/>
                      <a:pt x="42" y="31"/>
                    </a:cubicBezTo>
                    <a:cubicBezTo>
                      <a:pt x="41" y="31"/>
                      <a:pt x="41" y="30"/>
                      <a:pt x="41" y="30"/>
                    </a:cubicBezTo>
                    <a:cubicBezTo>
                      <a:pt x="41" y="30"/>
                      <a:pt x="41" y="30"/>
                      <a:pt x="41" y="30"/>
                    </a:cubicBezTo>
                    <a:cubicBezTo>
                      <a:pt x="40" y="30"/>
                      <a:pt x="40" y="30"/>
                      <a:pt x="40" y="30"/>
                    </a:cubicBezTo>
                    <a:cubicBezTo>
                      <a:pt x="40" y="30"/>
                      <a:pt x="40" y="30"/>
                      <a:pt x="40" y="30"/>
                    </a:cubicBezTo>
                    <a:cubicBezTo>
                      <a:pt x="40" y="29"/>
                      <a:pt x="40" y="29"/>
                      <a:pt x="40" y="28"/>
                    </a:cubicBezTo>
                    <a:cubicBezTo>
                      <a:pt x="40" y="28"/>
                      <a:pt x="40" y="28"/>
                      <a:pt x="40" y="28"/>
                    </a:cubicBezTo>
                    <a:cubicBezTo>
                      <a:pt x="40" y="28"/>
                      <a:pt x="40" y="28"/>
                      <a:pt x="40" y="28"/>
                    </a:cubicBezTo>
                    <a:cubicBezTo>
                      <a:pt x="40" y="28"/>
                      <a:pt x="40" y="28"/>
                      <a:pt x="40" y="28"/>
                    </a:cubicBezTo>
                    <a:cubicBezTo>
                      <a:pt x="40" y="28"/>
                      <a:pt x="39" y="28"/>
                      <a:pt x="39" y="28"/>
                    </a:cubicBezTo>
                    <a:cubicBezTo>
                      <a:pt x="39" y="28"/>
                      <a:pt x="39" y="28"/>
                      <a:pt x="39" y="28"/>
                    </a:cubicBezTo>
                    <a:cubicBezTo>
                      <a:pt x="38" y="28"/>
                      <a:pt x="38" y="28"/>
                      <a:pt x="38" y="28"/>
                    </a:cubicBezTo>
                    <a:cubicBezTo>
                      <a:pt x="38" y="28"/>
                      <a:pt x="38" y="28"/>
                      <a:pt x="38" y="28"/>
                    </a:cubicBezTo>
                    <a:cubicBezTo>
                      <a:pt x="38" y="27"/>
                      <a:pt x="38" y="27"/>
                      <a:pt x="38" y="27"/>
                    </a:cubicBezTo>
                    <a:cubicBezTo>
                      <a:pt x="38" y="27"/>
                      <a:pt x="38" y="27"/>
                      <a:pt x="38" y="27"/>
                    </a:cubicBezTo>
                    <a:cubicBezTo>
                      <a:pt x="38" y="27"/>
                      <a:pt x="38" y="27"/>
                      <a:pt x="38" y="27"/>
                    </a:cubicBezTo>
                    <a:cubicBezTo>
                      <a:pt x="38" y="27"/>
                      <a:pt x="38" y="27"/>
                      <a:pt x="37" y="27"/>
                    </a:cubicBezTo>
                    <a:cubicBezTo>
                      <a:pt x="37" y="27"/>
                      <a:pt x="37" y="27"/>
                      <a:pt x="37" y="27"/>
                    </a:cubicBezTo>
                    <a:cubicBezTo>
                      <a:pt x="37" y="27"/>
                      <a:pt x="37" y="27"/>
                      <a:pt x="36" y="27"/>
                    </a:cubicBezTo>
                    <a:cubicBezTo>
                      <a:pt x="37" y="27"/>
                      <a:pt x="37" y="28"/>
                      <a:pt x="38" y="28"/>
                    </a:cubicBezTo>
                    <a:cubicBezTo>
                      <a:pt x="38" y="28"/>
                      <a:pt x="38" y="28"/>
                      <a:pt x="38" y="28"/>
                    </a:cubicBezTo>
                    <a:cubicBezTo>
                      <a:pt x="38" y="28"/>
                      <a:pt x="39" y="28"/>
                      <a:pt x="39" y="29"/>
                    </a:cubicBezTo>
                    <a:cubicBezTo>
                      <a:pt x="39" y="33"/>
                      <a:pt x="39" y="33"/>
                      <a:pt x="39" y="33"/>
                    </a:cubicBezTo>
                    <a:cubicBezTo>
                      <a:pt x="39" y="33"/>
                      <a:pt x="39" y="33"/>
                      <a:pt x="39" y="33"/>
                    </a:cubicBezTo>
                    <a:cubicBezTo>
                      <a:pt x="39" y="33"/>
                      <a:pt x="39" y="33"/>
                      <a:pt x="38" y="34"/>
                    </a:cubicBezTo>
                    <a:cubicBezTo>
                      <a:pt x="38" y="34"/>
                      <a:pt x="38" y="34"/>
                      <a:pt x="38" y="34"/>
                    </a:cubicBezTo>
                    <a:cubicBezTo>
                      <a:pt x="38" y="34"/>
                      <a:pt x="38" y="34"/>
                      <a:pt x="38" y="34"/>
                    </a:cubicBezTo>
                    <a:cubicBezTo>
                      <a:pt x="38" y="35"/>
                      <a:pt x="38" y="35"/>
                      <a:pt x="38" y="35"/>
                    </a:cubicBezTo>
                    <a:cubicBezTo>
                      <a:pt x="36" y="35"/>
                      <a:pt x="36" y="35"/>
                      <a:pt x="36" y="35"/>
                    </a:cubicBezTo>
                    <a:cubicBezTo>
                      <a:pt x="36" y="34"/>
                      <a:pt x="36" y="34"/>
                      <a:pt x="36" y="34"/>
                    </a:cubicBezTo>
                    <a:cubicBezTo>
                      <a:pt x="36" y="34"/>
                      <a:pt x="36" y="34"/>
                      <a:pt x="36" y="34"/>
                    </a:cubicBezTo>
                    <a:cubicBezTo>
                      <a:pt x="36" y="34"/>
                      <a:pt x="36" y="34"/>
                      <a:pt x="36" y="34"/>
                    </a:cubicBezTo>
                    <a:cubicBezTo>
                      <a:pt x="36" y="34"/>
                      <a:pt x="36" y="34"/>
                      <a:pt x="35" y="34"/>
                    </a:cubicBezTo>
                    <a:cubicBezTo>
                      <a:pt x="35" y="34"/>
                      <a:pt x="35" y="34"/>
                      <a:pt x="35" y="34"/>
                    </a:cubicBezTo>
                    <a:cubicBezTo>
                      <a:pt x="35" y="31"/>
                      <a:pt x="35" y="31"/>
                      <a:pt x="35" y="31"/>
                    </a:cubicBezTo>
                    <a:cubicBezTo>
                      <a:pt x="35" y="31"/>
                      <a:pt x="35" y="30"/>
                      <a:pt x="34" y="30"/>
                    </a:cubicBezTo>
                    <a:cubicBezTo>
                      <a:pt x="34" y="30"/>
                      <a:pt x="34" y="29"/>
                      <a:pt x="33" y="29"/>
                    </a:cubicBezTo>
                    <a:cubicBezTo>
                      <a:pt x="32" y="29"/>
                      <a:pt x="32" y="29"/>
                      <a:pt x="32" y="29"/>
                    </a:cubicBezTo>
                    <a:cubicBezTo>
                      <a:pt x="32" y="29"/>
                      <a:pt x="32" y="29"/>
                      <a:pt x="32" y="29"/>
                    </a:cubicBezTo>
                    <a:cubicBezTo>
                      <a:pt x="32" y="29"/>
                      <a:pt x="32" y="29"/>
                      <a:pt x="32" y="29"/>
                    </a:cubicBezTo>
                    <a:cubicBezTo>
                      <a:pt x="32" y="29"/>
                      <a:pt x="32" y="29"/>
                      <a:pt x="31" y="29"/>
                    </a:cubicBezTo>
                    <a:cubicBezTo>
                      <a:pt x="31" y="29"/>
                      <a:pt x="31" y="29"/>
                      <a:pt x="31" y="29"/>
                    </a:cubicBezTo>
                    <a:cubicBezTo>
                      <a:pt x="31" y="29"/>
                      <a:pt x="30" y="28"/>
                      <a:pt x="30" y="28"/>
                    </a:cubicBezTo>
                    <a:cubicBezTo>
                      <a:pt x="30" y="28"/>
                      <a:pt x="30" y="28"/>
                      <a:pt x="30" y="28"/>
                    </a:cubicBezTo>
                    <a:cubicBezTo>
                      <a:pt x="30" y="27"/>
                      <a:pt x="30" y="27"/>
                      <a:pt x="29" y="27"/>
                    </a:cubicBezTo>
                    <a:cubicBezTo>
                      <a:pt x="29" y="27"/>
                      <a:pt x="29" y="27"/>
                      <a:pt x="29" y="27"/>
                    </a:cubicBezTo>
                    <a:cubicBezTo>
                      <a:pt x="28" y="27"/>
                      <a:pt x="28" y="27"/>
                      <a:pt x="28" y="27"/>
                    </a:cubicBezTo>
                    <a:cubicBezTo>
                      <a:pt x="28" y="27"/>
                      <a:pt x="28" y="27"/>
                      <a:pt x="28" y="27"/>
                    </a:cubicBezTo>
                    <a:cubicBezTo>
                      <a:pt x="28" y="27"/>
                      <a:pt x="28" y="27"/>
                      <a:pt x="27" y="26"/>
                    </a:cubicBezTo>
                    <a:cubicBezTo>
                      <a:pt x="27" y="26"/>
                      <a:pt x="27" y="26"/>
                      <a:pt x="27" y="26"/>
                    </a:cubicBezTo>
                    <a:cubicBezTo>
                      <a:pt x="27" y="26"/>
                      <a:pt x="27" y="26"/>
                      <a:pt x="27" y="26"/>
                    </a:cubicBezTo>
                    <a:cubicBezTo>
                      <a:pt x="27" y="26"/>
                      <a:pt x="26" y="26"/>
                      <a:pt x="26" y="26"/>
                    </a:cubicBezTo>
                    <a:cubicBezTo>
                      <a:pt x="26" y="26"/>
                      <a:pt x="26" y="26"/>
                      <a:pt x="26" y="26"/>
                    </a:cubicBezTo>
                    <a:cubicBezTo>
                      <a:pt x="26" y="27"/>
                      <a:pt x="25" y="27"/>
                      <a:pt x="25" y="27"/>
                    </a:cubicBezTo>
                    <a:cubicBezTo>
                      <a:pt x="25" y="27"/>
                      <a:pt x="25" y="27"/>
                      <a:pt x="25" y="27"/>
                    </a:cubicBezTo>
                    <a:cubicBezTo>
                      <a:pt x="25" y="27"/>
                      <a:pt x="25" y="27"/>
                      <a:pt x="25" y="27"/>
                    </a:cubicBezTo>
                    <a:cubicBezTo>
                      <a:pt x="22" y="27"/>
                      <a:pt x="22" y="27"/>
                      <a:pt x="22" y="27"/>
                    </a:cubicBezTo>
                    <a:cubicBezTo>
                      <a:pt x="22" y="27"/>
                      <a:pt x="22" y="27"/>
                      <a:pt x="22" y="27"/>
                    </a:cubicBezTo>
                    <a:cubicBezTo>
                      <a:pt x="22" y="27"/>
                      <a:pt x="22" y="27"/>
                      <a:pt x="22" y="27"/>
                    </a:cubicBezTo>
                    <a:cubicBezTo>
                      <a:pt x="22" y="27"/>
                      <a:pt x="22" y="27"/>
                      <a:pt x="22" y="27"/>
                    </a:cubicBezTo>
                    <a:cubicBezTo>
                      <a:pt x="22" y="28"/>
                      <a:pt x="22" y="29"/>
                      <a:pt x="21" y="29"/>
                    </a:cubicBezTo>
                    <a:cubicBezTo>
                      <a:pt x="20" y="30"/>
                      <a:pt x="20" y="30"/>
                      <a:pt x="20" y="30"/>
                    </a:cubicBezTo>
                    <a:cubicBezTo>
                      <a:pt x="20" y="29"/>
                      <a:pt x="20" y="29"/>
                      <a:pt x="20" y="29"/>
                    </a:cubicBezTo>
                    <a:cubicBezTo>
                      <a:pt x="20" y="27"/>
                      <a:pt x="19" y="25"/>
                      <a:pt x="17" y="23"/>
                    </a:cubicBezTo>
                    <a:cubicBezTo>
                      <a:pt x="17" y="23"/>
                      <a:pt x="16" y="22"/>
                      <a:pt x="16" y="22"/>
                    </a:cubicBezTo>
                    <a:cubicBezTo>
                      <a:pt x="15" y="21"/>
                      <a:pt x="13" y="20"/>
                      <a:pt x="13" y="18"/>
                    </a:cubicBezTo>
                    <a:cubicBezTo>
                      <a:pt x="12" y="17"/>
                      <a:pt x="12" y="17"/>
                      <a:pt x="12" y="17"/>
                    </a:cubicBezTo>
                    <a:cubicBezTo>
                      <a:pt x="13" y="17"/>
                      <a:pt x="13" y="17"/>
                      <a:pt x="13" y="17"/>
                    </a:cubicBezTo>
                    <a:cubicBezTo>
                      <a:pt x="13" y="17"/>
                      <a:pt x="14" y="17"/>
                      <a:pt x="14" y="16"/>
                    </a:cubicBezTo>
                    <a:cubicBezTo>
                      <a:pt x="14" y="16"/>
                      <a:pt x="14" y="16"/>
                      <a:pt x="14" y="16"/>
                    </a:cubicBezTo>
                    <a:cubicBezTo>
                      <a:pt x="14" y="16"/>
                      <a:pt x="15" y="15"/>
                      <a:pt x="15" y="15"/>
                    </a:cubicBezTo>
                    <a:cubicBezTo>
                      <a:pt x="15" y="15"/>
                      <a:pt x="15" y="14"/>
                      <a:pt x="16" y="14"/>
                    </a:cubicBezTo>
                    <a:cubicBezTo>
                      <a:pt x="16" y="13"/>
                      <a:pt x="17" y="13"/>
                      <a:pt x="17" y="13"/>
                    </a:cubicBezTo>
                    <a:cubicBezTo>
                      <a:pt x="17" y="13"/>
                      <a:pt x="17" y="13"/>
                      <a:pt x="17" y="13"/>
                    </a:cubicBezTo>
                    <a:cubicBezTo>
                      <a:pt x="18" y="13"/>
                      <a:pt x="18" y="13"/>
                      <a:pt x="18" y="13"/>
                    </a:cubicBezTo>
                    <a:cubicBezTo>
                      <a:pt x="18" y="13"/>
                      <a:pt x="18" y="13"/>
                      <a:pt x="18" y="13"/>
                    </a:cubicBezTo>
                    <a:cubicBezTo>
                      <a:pt x="18" y="13"/>
                      <a:pt x="18" y="12"/>
                      <a:pt x="19" y="12"/>
                    </a:cubicBezTo>
                    <a:cubicBezTo>
                      <a:pt x="20" y="12"/>
                      <a:pt x="20" y="12"/>
                      <a:pt x="20" y="12"/>
                    </a:cubicBezTo>
                    <a:cubicBezTo>
                      <a:pt x="20" y="12"/>
                      <a:pt x="20" y="12"/>
                      <a:pt x="20" y="12"/>
                    </a:cubicBezTo>
                    <a:cubicBezTo>
                      <a:pt x="20" y="13"/>
                      <a:pt x="21" y="13"/>
                      <a:pt x="21" y="13"/>
                    </a:cubicBezTo>
                    <a:cubicBezTo>
                      <a:pt x="21" y="13"/>
                      <a:pt x="21" y="13"/>
                      <a:pt x="21" y="13"/>
                    </a:cubicBezTo>
                    <a:cubicBezTo>
                      <a:pt x="21" y="12"/>
                      <a:pt x="21" y="12"/>
                      <a:pt x="21" y="12"/>
                    </a:cubicBezTo>
                    <a:cubicBezTo>
                      <a:pt x="21" y="12"/>
                      <a:pt x="21" y="12"/>
                      <a:pt x="22" y="12"/>
                    </a:cubicBezTo>
                    <a:cubicBezTo>
                      <a:pt x="22" y="12"/>
                      <a:pt x="22" y="12"/>
                      <a:pt x="22" y="12"/>
                    </a:cubicBezTo>
                    <a:cubicBezTo>
                      <a:pt x="22" y="12"/>
                      <a:pt x="22" y="12"/>
                      <a:pt x="22" y="12"/>
                    </a:cubicBezTo>
                    <a:cubicBezTo>
                      <a:pt x="25" y="12"/>
                      <a:pt x="25" y="12"/>
                      <a:pt x="25" y="12"/>
                    </a:cubicBezTo>
                    <a:cubicBezTo>
                      <a:pt x="25" y="12"/>
                      <a:pt x="25" y="12"/>
                      <a:pt x="25" y="12"/>
                    </a:cubicBezTo>
                    <a:cubicBezTo>
                      <a:pt x="25" y="12"/>
                      <a:pt x="25" y="12"/>
                      <a:pt x="25" y="12"/>
                    </a:cubicBezTo>
                    <a:cubicBezTo>
                      <a:pt x="26" y="12"/>
                      <a:pt x="26" y="12"/>
                      <a:pt x="26" y="12"/>
                    </a:cubicBezTo>
                    <a:cubicBezTo>
                      <a:pt x="26" y="12"/>
                      <a:pt x="26" y="11"/>
                      <a:pt x="26" y="11"/>
                    </a:cubicBezTo>
                    <a:cubicBezTo>
                      <a:pt x="26" y="11"/>
                      <a:pt x="25" y="11"/>
                      <a:pt x="25" y="11"/>
                    </a:cubicBezTo>
                    <a:cubicBezTo>
                      <a:pt x="25" y="11"/>
                      <a:pt x="25" y="10"/>
                      <a:pt x="24" y="10"/>
                    </a:cubicBezTo>
                    <a:cubicBezTo>
                      <a:pt x="24" y="10"/>
                      <a:pt x="24" y="10"/>
                      <a:pt x="24" y="10"/>
                    </a:cubicBezTo>
                    <a:cubicBezTo>
                      <a:pt x="24" y="9"/>
                      <a:pt x="24" y="9"/>
                      <a:pt x="23" y="9"/>
                    </a:cubicBezTo>
                    <a:cubicBezTo>
                      <a:pt x="23" y="9"/>
                      <a:pt x="23" y="8"/>
                      <a:pt x="23" y="8"/>
                    </a:cubicBezTo>
                    <a:cubicBezTo>
                      <a:pt x="23" y="8"/>
                      <a:pt x="23" y="8"/>
                      <a:pt x="23" y="7"/>
                    </a:cubicBezTo>
                    <a:cubicBezTo>
                      <a:pt x="23" y="6"/>
                      <a:pt x="23" y="6"/>
                      <a:pt x="23" y="6"/>
                    </a:cubicBezTo>
                    <a:cubicBezTo>
                      <a:pt x="24" y="6"/>
                      <a:pt x="24" y="6"/>
                      <a:pt x="24" y="6"/>
                    </a:cubicBezTo>
                    <a:cubicBezTo>
                      <a:pt x="24" y="6"/>
                      <a:pt x="24" y="6"/>
                      <a:pt x="24" y="6"/>
                    </a:cubicBezTo>
                    <a:cubicBezTo>
                      <a:pt x="24" y="6"/>
                      <a:pt x="24" y="6"/>
                      <a:pt x="24" y="6"/>
                    </a:cubicBezTo>
                    <a:cubicBezTo>
                      <a:pt x="24" y="6"/>
                      <a:pt x="24" y="5"/>
                      <a:pt x="24" y="5"/>
                    </a:cubicBezTo>
                    <a:cubicBezTo>
                      <a:pt x="24" y="5"/>
                      <a:pt x="24" y="5"/>
                      <a:pt x="24" y="4"/>
                    </a:cubicBezTo>
                    <a:cubicBezTo>
                      <a:pt x="24" y="4"/>
                      <a:pt x="24" y="4"/>
                      <a:pt x="23" y="4"/>
                    </a:cubicBezTo>
                    <a:cubicBezTo>
                      <a:pt x="23" y="4"/>
                      <a:pt x="23" y="4"/>
                      <a:pt x="23" y="4"/>
                    </a:cubicBezTo>
                    <a:cubicBezTo>
                      <a:pt x="23" y="4"/>
                      <a:pt x="23" y="4"/>
                      <a:pt x="23" y="3"/>
                    </a:cubicBezTo>
                    <a:cubicBezTo>
                      <a:pt x="23" y="3"/>
                      <a:pt x="23" y="3"/>
                      <a:pt x="23" y="3"/>
                    </a:cubicBezTo>
                    <a:cubicBezTo>
                      <a:pt x="23" y="3"/>
                      <a:pt x="23" y="3"/>
                      <a:pt x="23" y="3"/>
                    </a:cubicBezTo>
                    <a:cubicBezTo>
                      <a:pt x="23" y="3"/>
                      <a:pt x="23" y="3"/>
                      <a:pt x="23" y="3"/>
                    </a:cubicBezTo>
                    <a:cubicBezTo>
                      <a:pt x="23" y="3"/>
                      <a:pt x="23" y="3"/>
                      <a:pt x="23" y="3"/>
                    </a:cubicBezTo>
                    <a:cubicBezTo>
                      <a:pt x="23" y="3"/>
                      <a:pt x="23" y="3"/>
                      <a:pt x="23" y="3"/>
                    </a:cubicBezTo>
                    <a:cubicBezTo>
                      <a:pt x="22" y="3"/>
                      <a:pt x="22" y="2"/>
                      <a:pt x="22" y="2"/>
                    </a:cubicBezTo>
                    <a:cubicBezTo>
                      <a:pt x="22" y="0"/>
                      <a:pt x="22" y="0"/>
                      <a:pt x="22" y="0"/>
                    </a:cubicBezTo>
                    <a:cubicBezTo>
                      <a:pt x="23" y="1"/>
                      <a:pt x="23" y="1"/>
                      <a:pt x="23" y="1"/>
                    </a:cubicBezTo>
                    <a:cubicBezTo>
                      <a:pt x="24" y="1"/>
                      <a:pt x="26" y="2"/>
                      <a:pt x="27" y="2"/>
                    </a:cubicBezTo>
                    <a:cubicBezTo>
                      <a:pt x="28" y="3"/>
                      <a:pt x="30" y="4"/>
                      <a:pt x="32" y="5"/>
                    </a:cubicBezTo>
                    <a:cubicBezTo>
                      <a:pt x="33" y="6"/>
                      <a:pt x="35" y="7"/>
                      <a:pt x="36" y="8"/>
                    </a:cubicBezTo>
                    <a:cubicBezTo>
                      <a:pt x="36" y="8"/>
                      <a:pt x="36" y="8"/>
                      <a:pt x="37" y="9"/>
                    </a:cubicBezTo>
                    <a:cubicBezTo>
                      <a:pt x="37" y="9"/>
                      <a:pt x="37" y="9"/>
                      <a:pt x="37" y="9"/>
                    </a:cubicBezTo>
                    <a:cubicBezTo>
                      <a:pt x="37" y="9"/>
                      <a:pt x="38" y="9"/>
                      <a:pt x="38" y="9"/>
                    </a:cubicBezTo>
                    <a:cubicBezTo>
                      <a:pt x="38" y="9"/>
                      <a:pt x="38" y="9"/>
                      <a:pt x="38" y="9"/>
                    </a:cubicBezTo>
                    <a:cubicBezTo>
                      <a:pt x="38" y="10"/>
                      <a:pt x="38" y="10"/>
                      <a:pt x="39" y="10"/>
                    </a:cubicBezTo>
                    <a:cubicBezTo>
                      <a:pt x="39" y="11"/>
                      <a:pt x="39" y="11"/>
                      <a:pt x="40" y="11"/>
                    </a:cubicBezTo>
                    <a:cubicBezTo>
                      <a:pt x="41" y="11"/>
                      <a:pt x="41" y="11"/>
                      <a:pt x="41" y="11"/>
                    </a:cubicBezTo>
                    <a:cubicBezTo>
                      <a:pt x="41" y="11"/>
                      <a:pt x="41" y="11"/>
                      <a:pt x="41" y="11"/>
                    </a:cubicBezTo>
                    <a:cubicBezTo>
                      <a:pt x="41" y="11"/>
                      <a:pt x="41" y="12"/>
                      <a:pt x="41" y="12"/>
                    </a:cubicBezTo>
                    <a:cubicBezTo>
                      <a:pt x="41" y="12"/>
                      <a:pt x="42" y="13"/>
                      <a:pt x="42" y="13"/>
                    </a:cubicBezTo>
                    <a:cubicBezTo>
                      <a:pt x="43" y="13"/>
                      <a:pt x="43" y="13"/>
                      <a:pt x="43" y="13"/>
                    </a:cubicBezTo>
                    <a:cubicBezTo>
                      <a:pt x="44" y="13"/>
                      <a:pt x="44" y="13"/>
                      <a:pt x="44" y="13"/>
                    </a:cubicBezTo>
                    <a:cubicBezTo>
                      <a:pt x="44" y="14"/>
                      <a:pt x="44" y="14"/>
                      <a:pt x="44" y="14"/>
                    </a:cubicBezTo>
                    <a:cubicBezTo>
                      <a:pt x="44" y="14"/>
                      <a:pt x="45" y="14"/>
                      <a:pt x="45" y="14"/>
                    </a:cubicBezTo>
                    <a:cubicBezTo>
                      <a:pt x="45" y="15"/>
                      <a:pt x="45" y="15"/>
                      <a:pt x="46" y="16"/>
                    </a:cubicBezTo>
                    <a:cubicBezTo>
                      <a:pt x="46" y="16"/>
                      <a:pt x="46" y="16"/>
                      <a:pt x="47" y="16"/>
                    </a:cubicBezTo>
                    <a:cubicBezTo>
                      <a:pt x="47" y="16"/>
                      <a:pt x="47" y="16"/>
                      <a:pt x="48" y="16"/>
                    </a:cubicBezTo>
                    <a:cubicBezTo>
                      <a:pt x="48" y="17"/>
                      <a:pt x="49" y="17"/>
                      <a:pt x="49" y="18"/>
                    </a:cubicBezTo>
                    <a:cubicBezTo>
                      <a:pt x="49" y="18"/>
                      <a:pt x="49" y="18"/>
                      <a:pt x="49" y="18"/>
                    </a:cubicBezTo>
                    <a:cubicBezTo>
                      <a:pt x="50" y="19"/>
                      <a:pt x="51" y="20"/>
                      <a:pt x="51" y="20"/>
                    </a:cubicBezTo>
                    <a:cubicBezTo>
                      <a:pt x="52" y="20"/>
                      <a:pt x="52" y="20"/>
                      <a:pt x="52" y="20"/>
                    </a:cubicBezTo>
                    <a:cubicBezTo>
                      <a:pt x="52" y="20"/>
                      <a:pt x="52" y="20"/>
                      <a:pt x="52" y="20"/>
                    </a:cubicBezTo>
                    <a:cubicBezTo>
                      <a:pt x="53" y="22"/>
                      <a:pt x="54" y="23"/>
                      <a:pt x="55" y="24"/>
                    </a:cubicBezTo>
                    <a:cubicBezTo>
                      <a:pt x="56" y="25"/>
                      <a:pt x="56" y="25"/>
                      <a:pt x="57" y="26"/>
                    </a:cubicBezTo>
                    <a:cubicBezTo>
                      <a:pt x="57" y="26"/>
                      <a:pt x="58" y="26"/>
                      <a:pt x="58" y="26"/>
                    </a:cubicBezTo>
                    <a:cubicBezTo>
                      <a:pt x="58" y="27"/>
                      <a:pt x="58" y="27"/>
                      <a:pt x="58" y="27"/>
                    </a:cubicBezTo>
                    <a:cubicBezTo>
                      <a:pt x="59" y="27"/>
                      <a:pt x="59" y="27"/>
                      <a:pt x="59" y="27"/>
                    </a:cubicBezTo>
                    <a:cubicBezTo>
                      <a:pt x="59" y="28"/>
                      <a:pt x="59" y="28"/>
                      <a:pt x="60" y="28"/>
                    </a:cubicBezTo>
                    <a:cubicBezTo>
                      <a:pt x="60" y="29"/>
                      <a:pt x="60" y="29"/>
                      <a:pt x="61" y="30"/>
                    </a:cubicBezTo>
                    <a:cubicBezTo>
                      <a:pt x="61" y="30"/>
                      <a:pt x="61" y="30"/>
                      <a:pt x="61" y="31"/>
                    </a:cubicBezTo>
                    <a:cubicBezTo>
                      <a:pt x="61" y="31"/>
                      <a:pt x="61" y="31"/>
                      <a:pt x="62" y="31"/>
                    </a:cubicBezTo>
                    <a:cubicBezTo>
                      <a:pt x="62" y="32"/>
                      <a:pt x="62" y="32"/>
                      <a:pt x="63" y="33"/>
                    </a:cubicBezTo>
                    <a:cubicBezTo>
                      <a:pt x="63" y="33"/>
                      <a:pt x="63" y="33"/>
                      <a:pt x="63" y="33"/>
                    </a:cubicBezTo>
                    <a:cubicBezTo>
                      <a:pt x="64" y="33"/>
                      <a:pt x="64" y="33"/>
                      <a:pt x="64" y="33"/>
                    </a:cubicBezTo>
                    <a:cubicBezTo>
                      <a:pt x="64" y="33"/>
                      <a:pt x="64" y="34"/>
                      <a:pt x="64" y="34"/>
                    </a:cubicBezTo>
                    <a:cubicBezTo>
                      <a:pt x="64" y="34"/>
                      <a:pt x="64" y="34"/>
                      <a:pt x="64" y="34"/>
                    </a:cubicBezTo>
                    <a:cubicBezTo>
                      <a:pt x="64" y="34"/>
                      <a:pt x="64" y="34"/>
                      <a:pt x="64" y="34"/>
                    </a:cubicBezTo>
                    <a:cubicBezTo>
                      <a:pt x="65" y="34"/>
                      <a:pt x="65" y="35"/>
                      <a:pt x="65" y="35"/>
                    </a:cubicBezTo>
                    <a:cubicBezTo>
                      <a:pt x="65" y="35"/>
                      <a:pt x="65" y="36"/>
                      <a:pt x="65" y="36"/>
                    </a:cubicBezTo>
                    <a:cubicBezTo>
                      <a:pt x="65" y="36"/>
                      <a:pt x="65" y="36"/>
                      <a:pt x="66" y="36"/>
                    </a:cubicBezTo>
                    <a:cubicBezTo>
                      <a:pt x="66" y="36"/>
                      <a:pt x="66" y="36"/>
                      <a:pt x="66" y="36"/>
                    </a:cubicBezTo>
                    <a:cubicBezTo>
                      <a:pt x="66" y="37"/>
                      <a:pt x="67" y="37"/>
                      <a:pt x="67" y="37"/>
                    </a:cubicBezTo>
                    <a:cubicBezTo>
                      <a:pt x="67" y="37"/>
                      <a:pt x="67" y="37"/>
                      <a:pt x="67" y="38"/>
                    </a:cubicBezTo>
                    <a:cubicBezTo>
                      <a:pt x="67" y="38"/>
                      <a:pt x="68" y="38"/>
                      <a:pt x="68" y="39"/>
                    </a:cubicBezTo>
                    <a:cubicBezTo>
                      <a:pt x="68" y="39"/>
                      <a:pt x="68" y="39"/>
                      <a:pt x="68" y="39"/>
                    </a:cubicBezTo>
                    <a:cubicBezTo>
                      <a:pt x="68" y="39"/>
                      <a:pt x="68" y="39"/>
                      <a:pt x="68" y="39"/>
                    </a:cubicBezTo>
                    <a:cubicBezTo>
                      <a:pt x="68" y="39"/>
                      <a:pt x="68" y="39"/>
                      <a:pt x="68" y="39"/>
                    </a:cubicBezTo>
                    <a:cubicBezTo>
                      <a:pt x="68" y="39"/>
                      <a:pt x="69" y="40"/>
                      <a:pt x="69" y="40"/>
                    </a:cubicBezTo>
                    <a:cubicBezTo>
                      <a:pt x="69" y="40"/>
                      <a:pt x="69" y="40"/>
                      <a:pt x="69" y="40"/>
                    </a:cubicBezTo>
                    <a:cubicBezTo>
                      <a:pt x="69" y="40"/>
                      <a:pt x="69" y="40"/>
                      <a:pt x="69" y="40"/>
                    </a:cubicBezTo>
                    <a:cubicBezTo>
                      <a:pt x="69" y="41"/>
                      <a:pt x="69" y="41"/>
                      <a:pt x="69" y="41"/>
                    </a:cubicBezTo>
                    <a:cubicBezTo>
                      <a:pt x="70" y="41"/>
                      <a:pt x="70" y="42"/>
                      <a:pt x="70" y="42"/>
                    </a:cubicBezTo>
                    <a:cubicBezTo>
                      <a:pt x="70" y="42"/>
                      <a:pt x="70" y="42"/>
                      <a:pt x="70" y="42"/>
                    </a:cubicBezTo>
                    <a:cubicBezTo>
                      <a:pt x="70" y="42"/>
                      <a:pt x="70" y="42"/>
                      <a:pt x="70" y="42"/>
                    </a:cubicBezTo>
                    <a:cubicBezTo>
                      <a:pt x="70" y="42"/>
                      <a:pt x="70" y="42"/>
                      <a:pt x="70" y="42"/>
                    </a:cubicBezTo>
                    <a:cubicBezTo>
                      <a:pt x="71" y="42"/>
                      <a:pt x="71" y="42"/>
                      <a:pt x="71" y="42"/>
                    </a:cubicBezTo>
                    <a:cubicBezTo>
                      <a:pt x="71" y="44"/>
                      <a:pt x="71" y="44"/>
                      <a:pt x="71" y="44"/>
                    </a:cubicBezTo>
                    <a:cubicBezTo>
                      <a:pt x="71" y="44"/>
                      <a:pt x="70" y="44"/>
                      <a:pt x="70" y="44"/>
                    </a:cubicBezTo>
                    <a:cubicBezTo>
                      <a:pt x="70" y="44"/>
                      <a:pt x="70" y="44"/>
                      <a:pt x="70" y="44"/>
                    </a:cubicBezTo>
                    <a:cubicBezTo>
                      <a:pt x="71" y="44"/>
                      <a:pt x="71" y="44"/>
                      <a:pt x="71" y="44"/>
                    </a:cubicBezTo>
                    <a:cubicBezTo>
                      <a:pt x="71" y="44"/>
                      <a:pt x="71" y="44"/>
                      <a:pt x="71" y="44"/>
                    </a:cubicBezTo>
                    <a:cubicBezTo>
                      <a:pt x="71" y="45"/>
                      <a:pt x="71" y="45"/>
                      <a:pt x="71" y="45"/>
                    </a:cubicBezTo>
                    <a:cubicBezTo>
                      <a:pt x="71" y="45"/>
                      <a:pt x="72" y="45"/>
                      <a:pt x="72" y="45"/>
                    </a:cubicBezTo>
                    <a:cubicBezTo>
                      <a:pt x="72" y="45"/>
                      <a:pt x="72" y="46"/>
                      <a:pt x="72" y="46"/>
                    </a:cubicBezTo>
                    <a:cubicBezTo>
                      <a:pt x="72" y="46"/>
                      <a:pt x="72" y="46"/>
                      <a:pt x="72" y="47"/>
                    </a:cubicBezTo>
                    <a:cubicBezTo>
                      <a:pt x="72" y="47"/>
                      <a:pt x="72" y="47"/>
                      <a:pt x="72" y="47"/>
                    </a:cubicBezTo>
                    <a:cubicBezTo>
                      <a:pt x="72" y="47"/>
                      <a:pt x="72" y="47"/>
                      <a:pt x="72" y="47"/>
                    </a:cubicBezTo>
                    <a:cubicBezTo>
                      <a:pt x="73" y="47"/>
                      <a:pt x="73" y="47"/>
                      <a:pt x="73" y="47"/>
                    </a:cubicBezTo>
                    <a:cubicBezTo>
                      <a:pt x="73" y="47"/>
                      <a:pt x="73" y="47"/>
                      <a:pt x="73" y="48"/>
                    </a:cubicBezTo>
                    <a:cubicBezTo>
                      <a:pt x="73" y="48"/>
                      <a:pt x="73" y="48"/>
                      <a:pt x="73" y="48"/>
                    </a:cubicBezTo>
                    <a:cubicBezTo>
                      <a:pt x="73" y="49"/>
                      <a:pt x="73" y="49"/>
                      <a:pt x="73" y="49"/>
                    </a:cubicBezTo>
                    <a:cubicBezTo>
                      <a:pt x="73" y="49"/>
                      <a:pt x="73" y="49"/>
                      <a:pt x="73" y="49"/>
                    </a:cubicBezTo>
                    <a:cubicBezTo>
                      <a:pt x="73" y="49"/>
                      <a:pt x="73" y="49"/>
                      <a:pt x="73" y="49"/>
                    </a:cubicBezTo>
                    <a:cubicBezTo>
                      <a:pt x="73" y="49"/>
                      <a:pt x="73" y="49"/>
                      <a:pt x="74" y="49"/>
                    </a:cubicBezTo>
                    <a:cubicBezTo>
                      <a:pt x="74" y="49"/>
                      <a:pt x="74" y="49"/>
                      <a:pt x="74" y="49"/>
                    </a:cubicBezTo>
                    <a:cubicBezTo>
                      <a:pt x="74" y="49"/>
                      <a:pt x="74" y="49"/>
                      <a:pt x="74" y="49"/>
                    </a:cubicBezTo>
                    <a:cubicBezTo>
                      <a:pt x="74" y="49"/>
                      <a:pt x="74" y="50"/>
                      <a:pt x="74" y="50"/>
                    </a:cubicBezTo>
                    <a:cubicBezTo>
                      <a:pt x="74" y="50"/>
                      <a:pt x="74" y="50"/>
                      <a:pt x="74" y="51"/>
                    </a:cubicBezTo>
                    <a:cubicBezTo>
                      <a:pt x="74" y="51"/>
                      <a:pt x="74" y="51"/>
                      <a:pt x="75" y="51"/>
                    </a:cubicBezTo>
                    <a:cubicBezTo>
                      <a:pt x="75" y="51"/>
                      <a:pt x="75" y="51"/>
                      <a:pt x="75" y="51"/>
                    </a:cubicBezTo>
                    <a:cubicBezTo>
                      <a:pt x="75" y="52"/>
                      <a:pt x="75" y="52"/>
                      <a:pt x="75" y="52"/>
                    </a:cubicBezTo>
                    <a:cubicBezTo>
                      <a:pt x="75" y="52"/>
                      <a:pt x="75" y="52"/>
                      <a:pt x="75" y="52"/>
                    </a:cubicBezTo>
                    <a:cubicBezTo>
                      <a:pt x="75" y="52"/>
                      <a:pt x="75" y="52"/>
                      <a:pt x="75" y="52"/>
                    </a:cubicBezTo>
                    <a:cubicBezTo>
                      <a:pt x="75" y="52"/>
                      <a:pt x="75" y="52"/>
                      <a:pt x="75" y="52"/>
                    </a:cubicBezTo>
                    <a:cubicBezTo>
                      <a:pt x="76" y="53"/>
                      <a:pt x="76" y="53"/>
                      <a:pt x="76" y="53"/>
                    </a:cubicBezTo>
                    <a:cubicBezTo>
                      <a:pt x="76" y="53"/>
                      <a:pt x="76" y="53"/>
                      <a:pt x="76" y="53"/>
                    </a:cubicBezTo>
                    <a:cubicBezTo>
                      <a:pt x="76" y="53"/>
                      <a:pt x="76" y="53"/>
                      <a:pt x="76" y="54"/>
                    </a:cubicBezTo>
                    <a:cubicBezTo>
                      <a:pt x="76" y="54"/>
                      <a:pt x="76" y="54"/>
                      <a:pt x="76" y="54"/>
                    </a:cubicBezTo>
                    <a:cubicBezTo>
                      <a:pt x="76" y="54"/>
                      <a:pt x="76" y="54"/>
                      <a:pt x="76" y="54"/>
                    </a:cubicBezTo>
                    <a:cubicBezTo>
                      <a:pt x="76" y="54"/>
                      <a:pt x="76" y="54"/>
                      <a:pt x="76" y="54"/>
                    </a:cubicBezTo>
                    <a:cubicBezTo>
                      <a:pt x="77" y="54"/>
                      <a:pt x="77" y="54"/>
                      <a:pt x="77" y="55"/>
                    </a:cubicBezTo>
                    <a:cubicBezTo>
                      <a:pt x="77" y="55"/>
                      <a:pt x="77" y="55"/>
                      <a:pt x="77" y="55"/>
                    </a:cubicBezTo>
                    <a:cubicBezTo>
                      <a:pt x="77" y="55"/>
                      <a:pt x="77" y="55"/>
                      <a:pt x="77" y="55"/>
                    </a:cubicBezTo>
                    <a:cubicBezTo>
                      <a:pt x="77" y="56"/>
                      <a:pt x="77" y="56"/>
                      <a:pt x="77" y="57"/>
                    </a:cubicBezTo>
                    <a:cubicBezTo>
                      <a:pt x="77" y="57"/>
                      <a:pt x="77" y="57"/>
                      <a:pt x="77" y="57"/>
                    </a:cubicBezTo>
                    <a:cubicBezTo>
                      <a:pt x="77" y="58"/>
                      <a:pt x="77" y="58"/>
                      <a:pt x="77" y="59"/>
                    </a:cubicBezTo>
                    <a:cubicBezTo>
                      <a:pt x="77" y="60"/>
                      <a:pt x="77" y="61"/>
                      <a:pt x="77" y="63"/>
                    </a:cubicBezTo>
                    <a:cubicBezTo>
                      <a:pt x="77" y="66"/>
                      <a:pt x="78" y="68"/>
                      <a:pt x="79" y="71"/>
                    </a:cubicBezTo>
                    <a:cubicBezTo>
                      <a:pt x="79" y="72"/>
                      <a:pt x="79" y="72"/>
                      <a:pt x="79" y="72"/>
                    </a:cubicBezTo>
                    <a:cubicBezTo>
                      <a:pt x="78" y="71"/>
                      <a:pt x="78" y="71"/>
                      <a:pt x="78" y="71"/>
                    </a:cubicBezTo>
                    <a:cubicBezTo>
                      <a:pt x="77" y="71"/>
                      <a:pt x="77" y="71"/>
                      <a:pt x="76" y="70"/>
                    </a:cubicBezTo>
                    <a:cubicBezTo>
                      <a:pt x="76" y="70"/>
                      <a:pt x="76" y="69"/>
                      <a:pt x="76" y="69"/>
                    </a:cubicBezTo>
                    <a:cubicBezTo>
                      <a:pt x="76" y="69"/>
                      <a:pt x="76" y="69"/>
                      <a:pt x="76" y="69"/>
                    </a:cubicBezTo>
                    <a:cubicBezTo>
                      <a:pt x="75" y="69"/>
                      <a:pt x="75" y="68"/>
                      <a:pt x="75" y="68"/>
                    </a:cubicBezTo>
                    <a:cubicBezTo>
                      <a:pt x="75" y="66"/>
                      <a:pt x="75" y="66"/>
                      <a:pt x="75" y="66"/>
                    </a:cubicBezTo>
                    <a:cubicBezTo>
                      <a:pt x="75" y="66"/>
                      <a:pt x="75" y="66"/>
                      <a:pt x="75" y="66"/>
                    </a:cubicBezTo>
                    <a:cubicBezTo>
                      <a:pt x="75" y="66"/>
                      <a:pt x="75" y="66"/>
                      <a:pt x="75" y="66"/>
                    </a:cubicBezTo>
                    <a:cubicBezTo>
                      <a:pt x="75" y="66"/>
                      <a:pt x="75" y="66"/>
                      <a:pt x="75" y="66"/>
                    </a:cubicBezTo>
                    <a:cubicBezTo>
                      <a:pt x="74" y="66"/>
                      <a:pt x="74" y="65"/>
                      <a:pt x="74" y="64"/>
                    </a:cubicBezTo>
                    <a:cubicBezTo>
                      <a:pt x="74" y="64"/>
                      <a:pt x="74" y="64"/>
                      <a:pt x="74" y="64"/>
                    </a:cubicBezTo>
                    <a:cubicBezTo>
                      <a:pt x="74" y="64"/>
                      <a:pt x="74" y="64"/>
                      <a:pt x="74" y="64"/>
                    </a:cubicBezTo>
                    <a:cubicBezTo>
                      <a:pt x="74" y="64"/>
                      <a:pt x="73" y="64"/>
                      <a:pt x="73" y="63"/>
                    </a:cubicBezTo>
                    <a:cubicBezTo>
                      <a:pt x="73" y="63"/>
                      <a:pt x="73" y="63"/>
                      <a:pt x="73" y="63"/>
                    </a:cubicBezTo>
                    <a:cubicBezTo>
                      <a:pt x="72" y="63"/>
                      <a:pt x="72" y="62"/>
                      <a:pt x="72" y="62"/>
                    </a:cubicBezTo>
                    <a:cubicBezTo>
                      <a:pt x="72" y="62"/>
                      <a:pt x="72" y="61"/>
                      <a:pt x="72" y="61"/>
                    </a:cubicBezTo>
                    <a:cubicBezTo>
                      <a:pt x="72" y="61"/>
                      <a:pt x="72" y="61"/>
                      <a:pt x="72" y="61"/>
                    </a:cubicBezTo>
                    <a:cubicBezTo>
                      <a:pt x="72" y="61"/>
                      <a:pt x="72" y="61"/>
                      <a:pt x="72" y="61"/>
                    </a:cubicBezTo>
                    <a:cubicBezTo>
                      <a:pt x="72" y="61"/>
                      <a:pt x="72" y="61"/>
                      <a:pt x="72" y="61"/>
                    </a:cubicBezTo>
                    <a:cubicBezTo>
                      <a:pt x="71" y="61"/>
                      <a:pt x="71" y="61"/>
                      <a:pt x="71" y="60"/>
                    </a:cubicBezTo>
                    <a:cubicBezTo>
                      <a:pt x="71" y="60"/>
                      <a:pt x="71" y="60"/>
                      <a:pt x="71" y="60"/>
                    </a:cubicBezTo>
                    <a:cubicBezTo>
                      <a:pt x="71" y="60"/>
                      <a:pt x="71" y="59"/>
                      <a:pt x="71" y="59"/>
                    </a:cubicBezTo>
                    <a:cubicBezTo>
                      <a:pt x="71" y="59"/>
                      <a:pt x="71" y="59"/>
                      <a:pt x="71" y="59"/>
                    </a:cubicBezTo>
                    <a:cubicBezTo>
                      <a:pt x="71" y="59"/>
                      <a:pt x="71" y="59"/>
                      <a:pt x="71" y="59"/>
                    </a:cubicBezTo>
                    <a:cubicBezTo>
                      <a:pt x="70" y="59"/>
                      <a:pt x="70" y="58"/>
                      <a:pt x="70" y="58"/>
                    </a:cubicBezTo>
                    <a:cubicBezTo>
                      <a:pt x="70" y="58"/>
                      <a:pt x="70" y="58"/>
                      <a:pt x="70" y="57"/>
                    </a:cubicBezTo>
                    <a:cubicBezTo>
                      <a:pt x="70" y="57"/>
                      <a:pt x="70" y="57"/>
                      <a:pt x="70" y="57"/>
                    </a:cubicBezTo>
                    <a:cubicBezTo>
                      <a:pt x="69" y="57"/>
                      <a:pt x="69" y="57"/>
                      <a:pt x="69" y="57"/>
                    </a:cubicBezTo>
                    <a:cubicBezTo>
                      <a:pt x="69" y="56"/>
                      <a:pt x="69" y="56"/>
                      <a:pt x="69" y="56"/>
                    </a:cubicBezTo>
                    <a:cubicBezTo>
                      <a:pt x="69" y="55"/>
                      <a:pt x="69" y="55"/>
                      <a:pt x="68" y="55"/>
                    </a:cubicBezTo>
                    <a:cubicBezTo>
                      <a:pt x="68" y="55"/>
                      <a:pt x="68" y="55"/>
                      <a:pt x="68" y="55"/>
                    </a:cubicBezTo>
                    <a:cubicBezTo>
                      <a:pt x="68" y="55"/>
                      <a:pt x="67" y="55"/>
                      <a:pt x="67" y="54"/>
                    </a:cubicBezTo>
                    <a:cubicBezTo>
                      <a:pt x="67" y="53"/>
                      <a:pt x="67" y="53"/>
                      <a:pt x="67" y="53"/>
                    </a:cubicBezTo>
                    <a:cubicBezTo>
                      <a:pt x="67" y="53"/>
                      <a:pt x="67" y="53"/>
                      <a:pt x="66" y="53"/>
                    </a:cubicBezTo>
                    <a:cubicBezTo>
                      <a:pt x="66" y="53"/>
                      <a:pt x="66" y="53"/>
                      <a:pt x="66" y="53"/>
                    </a:cubicBezTo>
                    <a:cubicBezTo>
                      <a:pt x="66" y="53"/>
                      <a:pt x="66" y="53"/>
                      <a:pt x="66" y="53"/>
                    </a:cubicBezTo>
                    <a:cubicBezTo>
                      <a:pt x="66" y="53"/>
                      <a:pt x="66" y="53"/>
                      <a:pt x="66" y="53"/>
                    </a:cubicBezTo>
                    <a:cubicBezTo>
                      <a:pt x="66" y="51"/>
                      <a:pt x="66" y="51"/>
                      <a:pt x="66" y="51"/>
                    </a:cubicBezTo>
                    <a:cubicBezTo>
                      <a:pt x="66" y="51"/>
                      <a:pt x="66" y="50"/>
                      <a:pt x="66" y="50"/>
                    </a:cubicBezTo>
                    <a:cubicBezTo>
                      <a:pt x="66" y="50"/>
                      <a:pt x="66" y="50"/>
                      <a:pt x="66" y="50"/>
                    </a:cubicBezTo>
                    <a:cubicBezTo>
                      <a:pt x="66" y="50"/>
                      <a:pt x="65" y="50"/>
                      <a:pt x="65" y="50"/>
                    </a:cubicBezTo>
                    <a:cubicBezTo>
                      <a:pt x="64" y="50"/>
                      <a:pt x="64" y="50"/>
                      <a:pt x="64" y="50"/>
                    </a:cubicBezTo>
                    <a:cubicBezTo>
                      <a:pt x="65" y="49"/>
                      <a:pt x="65" y="49"/>
                      <a:pt x="65" y="49"/>
                    </a:cubicBezTo>
                    <a:cubicBezTo>
                      <a:pt x="65" y="49"/>
                      <a:pt x="65" y="49"/>
                      <a:pt x="65" y="49"/>
                    </a:cubicBezTo>
                    <a:cubicBezTo>
                      <a:pt x="65" y="49"/>
                      <a:pt x="65" y="49"/>
                      <a:pt x="65" y="49"/>
                    </a:cubicBezTo>
                    <a:cubicBezTo>
                      <a:pt x="65" y="49"/>
                      <a:pt x="65" y="49"/>
                      <a:pt x="64" y="49"/>
                    </a:cubicBezTo>
                    <a:cubicBezTo>
                      <a:pt x="64" y="49"/>
                      <a:pt x="64" y="49"/>
                      <a:pt x="64" y="49"/>
                    </a:cubicBezTo>
                    <a:cubicBezTo>
                      <a:pt x="64" y="49"/>
                      <a:pt x="64" y="49"/>
                      <a:pt x="64" y="49"/>
                    </a:cubicBezTo>
                    <a:cubicBezTo>
                      <a:pt x="64" y="48"/>
                      <a:pt x="63" y="48"/>
                      <a:pt x="63" y="48"/>
                    </a:cubicBezTo>
                    <a:cubicBezTo>
                      <a:pt x="63" y="48"/>
                      <a:pt x="63" y="48"/>
                      <a:pt x="63" y="48"/>
                    </a:cubicBezTo>
                    <a:cubicBezTo>
                      <a:pt x="62" y="48"/>
                      <a:pt x="62" y="48"/>
                      <a:pt x="62" y="48"/>
                    </a:cubicBezTo>
                    <a:cubicBezTo>
                      <a:pt x="63" y="49"/>
                      <a:pt x="63" y="50"/>
                      <a:pt x="64" y="51"/>
                    </a:cubicBezTo>
                    <a:cubicBezTo>
                      <a:pt x="65" y="52"/>
                      <a:pt x="65" y="52"/>
                      <a:pt x="65" y="52"/>
                    </a:cubicBezTo>
                    <a:cubicBezTo>
                      <a:pt x="65" y="53"/>
                      <a:pt x="66" y="54"/>
                      <a:pt x="67" y="55"/>
                    </a:cubicBezTo>
                    <a:cubicBezTo>
                      <a:pt x="67" y="56"/>
                      <a:pt x="67" y="56"/>
                      <a:pt x="68" y="56"/>
                    </a:cubicBezTo>
                    <a:cubicBezTo>
                      <a:pt x="68" y="57"/>
                      <a:pt x="68" y="57"/>
                      <a:pt x="68" y="57"/>
                    </a:cubicBezTo>
                    <a:cubicBezTo>
                      <a:pt x="68" y="57"/>
                      <a:pt x="68" y="57"/>
                      <a:pt x="68" y="57"/>
                    </a:cubicBezTo>
                    <a:cubicBezTo>
                      <a:pt x="68" y="57"/>
                      <a:pt x="68" y="57"/>
                      <a:pt x="68" y="57"/>
                    </a:cubicBezTo>
                    <a:cubicBezTo>
                      <a:pt x="68" y="57"/>
                      <a:pt x="68" y="57"/>
                      <a:pt x="68" y="57"/>
                    </a:cubicBezTo>
                    <a:cubicBezTo>
                      <a:pt x="69" y="57"/>
                      <a:pt x="69" y="57"/>
                      <a:pt x="69" y="57"/>
                    </a:cubicBezTo>
                    <a:cubicBezTo>
                      <a:pt x="69" y="58"/>
                      <a:pt x="69" y="58"/>
                      <a:pt x="69" y="58"/>
                    </a:cubicBezTo>
                    <a:cubicBezTo>
                      <a:pt x="69" y="58"/>
                      <a:pt x="69" y="58"/>
                      <a:pt x="69" y="58"/>
                    </a:cubicBezTo>
                    <a:cubicBezTo>
                      <a:pt x="69" y="58"/>
                      <a:pt x="69" y="58"/>
                      <a:pt x="69" y="59"/>
                    </a:cubicBezTo>
                    <a:cubicBezTo>
                      <a:pt x="69" y="59"/>
                      <a:pt x="69" y="59"/>
                      <a:pt x="69" y="59"/>
                    </a:cubicBezTo>
                    <a:cubicBezTo>
                      <a:pt x="69" y="59"/>
                      <a:pt x="69" y="59"/>
                      <a:pt x="70" y="60"/>
                    </a:cubicBezTo>
                    <a:cubicBezTo>
                      <a:pt x="70" y="60"/>
                      <a:pt x="70" y="60"/>
                      <a:pt x="70" y="60"/>
                    </a:cubicBezTo>
                    <a:cubicBezTo>
                      <a:pt x="70" y="61"/>
                      <a:pt x="70" y="61"/>
                      <a:pt x="70" y="61"/>
                    </a:cubicBezTo>
                    <a:cubicBezTo>
                      <a:pt x="71" y="61"/>
                      <a:pt x="71" y="62"/>
                      <a:pt x="71" y="63"/>
                    </a:cubicBezTo>
                    <a:cubicBezTo>
                      <a:pt x="71" y="63"/>
                      <a:pt x="71" y="63"/>
                      <a:pt x="72" y="63"/>
                    </a:cubicBezTo>
                    <a:cubicBezTo>
                      <a:pt x="73" y="63"/>
                      <a:pt x="73" y="63"/>
                      <a:pt x="73" y="63"/>
                    </a:cubicBezTo>
                    <a:cubicBezTo>
                      <a:pt x="72" y="63"/>
                      <a:pt x="72" y="63"/>
                      <a:pt x="72" y="63"/>
                    </a:cubicBezTo>
                    <a:cubicBezTo>
                      <a:pt x="72" y="65"/>
                      <a:pt x="72" y="66"/>
                      <a:pt x="73" y="67"/>
                    </a:cubicBezTo>
                    <a:cubicBezTo>
                      <a:pt x="73" y="67"/>
                      <a:pt x="73" y="67"/>
                      <a:pt x="74" y="68"/>
                    </a:cubicBezTo>
                    <a:cubicBezTo>
                      <a:pt x="74" y="68"/>
                      <a:pt x="74" y="68"/>
                      <a:pt x="74" y="68"/>
                    </a:cubicBezTo>
                    <a:cubicBezTo>
                      <a:pt x="74" y="68"/>
                      <a:pt x="75" y="69"/>
                      <a:pt x="75" y="69"/>
                    </a:cubicBezTo>
                    <a:cubicBezTo>
                      <a:pt x="75" y="69"/>
                      <a:pt x="75" y="69"/>
                      <a:pt x="75" y="69"/>
                    </a:cubicBezTo>
                    <a:cubicBezTo>
                      <a:pt x="75" y="70"/>
                      <a:pt x="75" y="70"/>
                      <a:pt x="75" y="70"/>
                    </a:cubicBezTo>
                    <a:cubicBezTo>
                      <a:pt x="75" y="70"/>
                      <a:pt x="75" y="70"/>
                      <a:pt x="75" y="70"/>
                    </a:cubicBezTo>
                    <a:cubicBezTo>
                      <a:pt x="75" y="70"/>
                      <a:pt x="75" y="70"/>
                      <a:pt x="75" y="70"/>
                    </a:cubicBezTo>
                    <a:cubicBezTo>
                      <a:pt x="76" y="70"/>
                      <a:pt x="76" y="71"/>
                      <a:pt x="76" y="72"/>
                    </a:cubicBezTo>
                    <a:cubicBezTo>
                      <a:pt x="76" y="72"/>
                      <a:pt x="76" y="72"/>
                      <a:pt x="76" y="72"/>
                    </a:cubicBezTo>
                    <a:cubicBezTo>
                      <a:pt x="76" y="72"/>
                      <a:pt x="76" y="72"/>
                      <a:pt x="76" y="72"/>
                    </a:cubicBezTo>
                    <a:cubicBezTo>
                      <a:pt x="77" y="72"/>
                      <a:pt x="77" y="72"/>
                      <a:pt x="77" y="73"/>
                    </a:cubicBezTo>
                    <a:cubicBezTo>
                      <a:pt x="77" y="73"/>
                      <a:pt x="77" y="73"/>
                      <a:pt x="77" y="73"/>
                    </a:cubicBezTo>
                    <a:cubicBezTo>
                      <a:pt x="78" y="73"/>
                      <a:pt x="78" y="74"/>
                      <a:pt x="78" y="74"/>
                    </a:cubicBezTo>
                    <a:cubicBezTo>
                      <a:pt x="78" y="75"/>
                      <a:pt x="78" y="75"/>
                      <a:pt x="78" y="75"/>
                    </a:cubicBezTo>
                    <a:cubicBezTo>
                      <a:pt x="78" y="75"/>
                      <a:pt x="78" y="75"/>
                      <a:pt x="78" y="75"/>
                    </a:cubicBezTo>
                    <a:cubicBezTo>
                      <a:pt x="78" y="75"/>
                      <a:pt x="78" y="75"/>
                      <a:pt x="78" y="75"/>
                    </a:cubicBezTo>
                    <a:cubicBezTo>
                      <a:pt x="78" y="75"/>
                      <a:pt x="79" y="75"/>
                      <a:pt x="79" y="75"/>
                    </a:cubicBezTo>
                    <a:cubicBezTo>
                      <a:pt x="79" y="78"/>
                      <a:pt x="79" y="78"/>
                      <a:pt x="79" y="78"/>
                    </a:cubicBezTo>
                    <a:cubicBezTo>
                      <a:pt x="79" y="78"/>
                      <a:pt x="79" y="78"/>
                      <a:pt x="79" y="78"/>
                    </a:cubicBezTo>
                    <a:cubicBezTo>
                      <a:pt x="80" y="79"/>
                      <a:pt x="81" y="80"/>
                      <a:pt x="81" y="80"/>
                    </a:cubicBezTo>
                    <a:cubicBezTo>
                      <a:pt x="82" y="81"/>
                      <a:pt x="82" y="82"/>
                      <a:pt x="82" y="82"/>
                    </a:cubicBezTo>
                    <a:cubicBezTo>
                      <a:pt x="82" y="82"/>
                      <a:pt x="82" y="83"/>
                      <a:pt x="82" y="83"/>
                    </a:cubicBezTo>
                    <a:cubicBezTo>
                      <a:pt x="82" y="87"/>
                      <a:pt x="82" y="87"/>
                      <a:pt x="82" y="87"/>
                    </a:cubicBezTo>
                    <a:cubicBezTo>
                      <a:pt x="81" y="87"/>
                      <a:pt x="81" y="87"/>
                      <a:pt x="81" y="87"/>
                    </a:cubicBezTo>
                    <a:cubicBezTo>
                      <a:pt x="81" y="87"/>
                      <a:pt x="81" y="87"/>
                      <a:pt x="81" y="87"/>
                    </a:cubicBezTo>
                    <a:cubicBezTo>
                      <a:pt x="81" y="88"/>
                      <a:pt x="81" y="88"/>
                      <a:pt x="81" y="89"/>
                    </a:cubicBezTo>
                    <a:cubicBezTo>
                      <a:pt x="81" y="89"/>
                      <a:pt x="81" y="89"/>
                      <a:pt x="81" y="89"/>
                    </a:cubicBezTo>
                    <a:cubicBezTo>
                      <a:pt x="81" y="90"/>
                      <a:pt x="81" y="90"/>
                      <a:pt x="81" y="90"/>
                    </a:cubicBezTo>
                    <a:cubicBezTo>
                      <a:pt x="81" y="91"/>
                      <a:pt x="81" y="91"/>
                      <a:pt x="81" y="91"/>
                    </a:cubicBezTo>
                    <a:cubicBezTo>
                      <a:pt x="81" y="92"/>
                      <a:pt x="80" y="92"/>
                      <a:pt x="80" y="92"/>
                    </a:cubicBezTo>
                    <a:cubicBezTo>
                      <a:pt x="80" y="92"/>
                      <a:pt x="80" y="92"/>
                      <a:pt x="80" y="92"/>
                    </a:cubicBezTo>
                    <a:cubicBezTo>
                      <a:pt x="80" y="92"/>
                      <a:pt x="80" y="93"/>
                      <a:pt x="80" y="94"/>
                    </a:cubicBezTo>
                    <a:cubicBezTo>
                      <a:pt x="80" y="94"/>
                      <a:pt x="80" y="94"/>
                      <a:pt x="80" y="94"/>
                    </a:cubicBezTo>
                    <a:cubicBezTo>
                      <a:pt x="80" y="94"/>
                      <a:pt x="80" y="95"/>
                      <a:pt x="80" y="95"/>
                    </a:cubicBezTo>
                    <a:cubicBezTo>
                      <a:pt x="80" y="95"/>
                      <a:pt x="80" y="96"/>
                      <a:pt x="80" y="96"/>
                    </a:cubicBezTo>
                    <a:cubicBezTo>
                      <a:pt x="80" y="96"/>
                      <a:pt x="80" y="96"/>
                      <a:pt x="80" y="96"/>
                    </a:cubicBezTo>
                    <a:cubicBezTo>
                      <a:pt x="81" y="96"/>
                      <a:pt x="81" y="97"/>
                      <a:pt x="81" y="97"/>
                    </a:cubicBezTo>
                    <a:cubicBezTo>
                      <a:pt x="81" y="100"/>
                      <a:pt x="81" y="100"/>
                      <a:pt x="81" y="100"/>
                    </a:cubicBezTo>
                    <a:cubicBezTo>
                      <a:pt x="80" y="100"/>
                      <a:pt x="80" y="100"/>
                      <a:pt x="80" y="100"/>
                    </a:cubicBezTo>
                    <a:cubicBezTo>
                      <a:pt x="80" y="100"/>
                      <a:pt x="80" y="100"/>
                      <a:pt x="80" y="100"/>
                    </a:cubicBezTo>
                    <a:cubicBezTo>
                      <a:pt x="80" y="100"/>
                      <a:pt x="80" y="101"/>
                      <a:pt x="80" y="101"/>
                    </a:cubicBezTo>
                    <a:cubicBezTo>
                      <a:pt x="80" y="101"/>
                      <a:pt x="80" y="101"/>
                      <a:pt x="80" y="101"/>
                    </a:cubicBezTo>
                    <a:cubicBezTo>
                      <a:pt x="80" y="102"/>
                      <a:pt x="80" y="102"/>
                      <a:pt x="80" y="102"/>
                    </a:cubicBezTo>
                    <a:cubicBezTo>
                      <a:pt x="79" y="102"/>
                      <a:pt x="79" y="102"/>
                      <a:pt x="79" y="102"/>
                    </a:cubicBezTo>
                    <a:cubicBezTo>
                      <a:pt x="79" y="102"/>
                      <a:pt x="79" y="102"/>
                      <a:pt x="79" y="102"/>
                    </a:cubicBezTo>
                    <a:cubicBezTo>
                      <a:pt x="79" y="102"/>
                      <a:pt x="79" y="102"/>
                      <a:pt x="79" y="102"/>
                    </a:cubicBezTo>
                    <a:cubicBezTo>
                      <a:pt x="79" y="102"/>
                      <a:pt x="79" y="102"/>
                      <a:pt x="79" y="102"/>
                    </a:cubicBezTo>
                    <a:cubicBezTo>
                      <a:pt x="79" y="103"/>
                      <a:pt x="79" y="103"/>
                      <a:pt x="79" y="103"/>
                    </a:cubicBezTo>
                    <a:cubicBezTo>
                      <a:pt x="79" y="103"/>
                      <a:pt x="79" y="103"/>
                      <a:pt x="79" y="103"/>
                    </a:cubicBezTo>
                    <a:cubicBezTo>
                      <a:pt x="79" y="103"/>
                      <a:pt x="78" y="103"/>
                      <a:pt x="78" y="104"/>
                    </a:cubicBezTo>
                    <a:cubicBezTo>
                      <a:pt x="78" y="105"/>
                      <a:pt x="78" y="106"/>
                      <a:pt x="78" y="107"/>
                    </a:cubicBezTo>
                    <a:cubicBezTo>
                      <a:pt x="78" y="108"/>
                      <a:pt x="78" y="109"/>
                      <a:pt x="78" y="110"/>
                    </a:cubicBezTo>
                    <a:cubicBezTo>
                      <a:pt x="78" y="112"/>
                      <a:pt x="78" y="114"/>
                      <a:pt x="78" y="115"/>
                    </a:cubicBezTo>
                    <a:cubicBezTo>
                      <a:pt x="78" y="116"/>
                      <a:pt x="78" y="116"/>
                      <a:pt x="78" y="116"/>
                    </a:cubicBezTo>
                    <a:cubicBezTo>
                      <a:pt x="77" y="116"/>
                      <a:pt x="77" y="116"/>
                      <a:pt x="77" y="116"/>
                    </a:cubicBezTo>
                    <a:cubicBezTo>
                      <a:pt x="77" y="116"/>
                      <a:pt x="77" y="116"/>
                      <a:pt x="77" y="116"/>
                    </a:cubicBezTo>
                    <a:cubicBezTo>
                      <a:pt x="77" y="116"/>
                      <a:pt x="77" y="116"/>
                      <a:pt x="77" y="116"/>
                    </a:cubicBezTo>
                    <a:cubicBezTo>
                      <a:pt x="77" y="116"/>
                      <a:pt x="77" y="116"/>
                      <a:pt x="77" y="116"/>
                    </a:cubicBezTo>
                    <a:cubicBezTo>
                      <a:pt x="77" y="116"/>
                      <a:pt x="77" y="116"/>
                      <a:pt x="77" y="116"/>
                    </a:cubicBezTo>
                    <a:cubicBezTo>
                      <a:pt x="77" y="116"/>
                      <a:pt x="77" y="117"/>
                      <a:pt x="77" y="117"/>
                    </a:cubicBezTo>
                    <a:cubicBezTo>
                      <a:pt x="77" y="117"/>
                      <a:pt x="77" y="117"/>
                      <a:pt x="76" y="117"/>
                    </a:cubicBezTo>
                    <a:cubicBezTo>
                      <a:pt x="76" y="118"/>
                      <a:pt x="76" y="119"/>
                      <a:pt x="76" y="119"/>
                    </a:cubicBezTo>
                    <a:cubicBezTo>
                      <a:pt x="76" y="120"/>
                      <a:pt x="76" y="121"/>
                      <a:pt x="76" y="122"/>
                    </a:cubicBezTo>
                    <a:cubicBezTo>
                      <a:pt x="76" y="122"/>
                      <a:pt x="76" y="122"/>
                      <a:pt x="76" y="123"/>
                    </a:cubicBezTo>
                    <a:cubicBezTo>
                      <a:pt x="76" y="123"/>
                      <a:pt x="76" y="124"/>
                      <a:pt x="76" y="124"/>
                    </a:cubicBezTo>
                    <a:cubicBezTo>
                      <a:pt x="76" y="125"/>
                      <a:pt x="76" y="125"/>
                      <a:pt x="76" y="125"/>
                    </a:cubicBezTo>
                    <a:cubicBezTo>
                      <a:pt x="75" y="126"/>
                      <a:pt x="75" y="126"/>
                      <a:pt x="75" y="126"/>
                    </a:cubicBezTo>
                    <a:cubicBezTo>
                      <a:pt x="74" y="126"/>
                      <a:pt x="73" y="127"/>
                      <a:pt x="72" y="128"/>
                    </a:cubicBezTo>
                    <a:cubicBezTo>
                      <a:pt x="72" y="129"/>
                      <a:pt x="72" y="129"/>
                      <a:pt x="71" y="129"/>
                    </a:cubicBezTo>
                    <a:cubicBezTo>
                      <a:pt x="71" y="130"/>
                      <a:pt x="71" y="130"/>
                      <a:pt x="71" y="130"/>
                    </a:cubicBezTo>
                    <a:cubicBezTo>
                      <a:pt x="71" y="130"/>
                      <a:pt x="71" y="130"/>
                      <a:pt x="71" y="131"/>
                    </a:cubicBezTo>
                    <a:cubicBezTo>
                      <a:pt x="71" y="131"/>
                      <a:pt x="71" y="132"/>
                      <a:pt x="71" y="132"/>
                    </a:cubicBezTo>
                    <a:cubicBezTo>
                      <a:pt x="71" y="133"/>
                      <a:pt x="70" y="133"/>
                      <a:pt x="70" y="133"/>
                    </a:cubicBezTo>
                    <a:cubicBezTo>
                      <a:pt x="70" y="133"/>
                      <a:pt x="70" y="133"/>
                      <a:pt x="70" y="133"/>
                    </a:cubicBezTo>
                    <a:cubicBezTo>
                      <a:pt x="69" y="133"/>
                      <a:pt x="69" y="133"/>
                      <a:pt x="69" y="134"/>
                    </a:cubicBezTo>
                    <a:cubicBezTo>
                      <a:pt x="69" y="134"/>
                      <a:pt x="69" y="134"/>
                      <a:pt x="69" y="135"/>
                    </a:cubicBezTo>
                    <a:cubicBezTo>
                      <a:pt x="69" y="136"/>
                      <a:pt x="69" y="136"/>
                      <a:pt x="69" y="136"/>
                    </a:cubicBezTo>
                    <a:cubicBezTo>
                      <a:pt x="68" y="136"/>
                      <a:pt x="68" y="136"/>
                      <a:pt x="68" y="136"/>
                    </a:cubicBezTo>
                    <a:cubicBezTo>
                      <a:pt x="68" y="135"/>
                      <a:pt x="68" y="135"/>
                      <a:pt x="68" y="135"/>
                    </a:cubicBezTo>
                    <a:cubicBezTo>
                      <a:pt x="68" y="136"/>
                      <a:pt x="68" y="136"/>
                      <a:pt x="68" y="137"/>
                    </a:cubicBezTo>
                    <a:cubicBezTo>
                      <a:pt x="68" y="137"/>
                      <a:pt x="68" y="137"/>
                      <a:pt x="68" y="137"/>
                    </a:cubicBezTo>
                    <a:cubicBezTo>
                      <a:pt x="68" y="138"/>
                      <a:pt x="68" y="139"/>
                      <a:pt x="68" y="140"/>
                    </a:cubicBezTo>
                    <a:cubicBezTo>
                      <a:pt x="67" y="141"/>
                      <a:pt x="67" y="142"/>
                      <a:pt x="66" y="142"/>
                    </a:cubicBezTo>
                    <a:cubicBezTo>
                      <a:pt x="66" y="142"/>
                      <a:pt x="66" y="142"/>
                      <a:pt x="65" y="142"/>
                    </a:cubicBezTo>
                    <a:cubicBezTo>
                      <a:pt x="65" y="142"/>
                      <a:pt x="65" y="142"/>
                      <a:pt x="65" y="142"/>
                    </a:cubicBezTo>
                    <a:cubicBezTo>
                      <a:pt x="65" y="142"/>
                      <a:pt x="65" y="142"/>
                      <a:pt x="65" y="142"/>
                    </a:cubicBezTo>
                    <a:cubicBezTo>
                      <a:pt x="65" y="142"/>
                      <a:pt x="65" y="142"/>
                      <a:pt x="65" y="142"/>
                    </a:cubicBezTo>
                    <a:cubicBezTo>
                      <a:pt x="65" y="143"/>
                      <a:pt x="65" y="143"/>
                      <a:pt x="65" y="143"/>
                    </a:cubicBezTo>
                    <a:cubicBezTo>
                      <a:pt x="64" y="143"/>
                      <a:pt x="64" y="143"/>
                      <a:pt x="64" y="143"/>
                    </a:cubicBezTo>
                    <a:cubicBezTo>
                      <a:pt x="64" y="143"/>
                      <a:pt x="64" y="143"/>
                      <a:pt x="64" y="143"/>
                    </a:cubicBezTo>
                    <a:cubicBezTo>
                      <a:pt x="64" y="143"/>
                      <a:pt x="64" y="143"/>
                      <a:pt x="64" y="143"/>
                    </a:cubicBezTo>
                    <a:cubicBezTo>
                      <a:pt x="64" y="143"/>
                      <a:pt x="64" y="143"/>
                      <a:pt x="64" y="143"/>
                    </a:cubicBezTo>
                    <a:cubicBezTo>
                      <a:pt x="64" y="143"/>
                      <a:pt x="64" y="143"/>
                      <a:pt x="64" y="143"/>
                    </a:cubicBezTo>
                    <a:cubicBezTo>
                      <a:pt x="64" y="143"/>
                      <a:pt x="64" y="144"/>
                      <a:pt x="63" y="144"/>
                    </a:cubicBezTo>
                    <a:cubicBezTo>
                      <a:pt x="63" y="144"/>
                      <a:pt x="63" y="144"/>
                      <a:pt x="63" y="144"/>
                    </a:cubicBezTo>
                    <a:cubicBezTo>
                      <a:pt x="63" y="144"/>
                      <a:pt x="63" y="145"/>
                      <a:pt x="63" y="145"/>
                    </a:cubicBezTo>
                    <a:cubicBezTo>
                      <a:pt x="63" y="145"/>
                      <a:pt x="63" y="145"/>
                      <a:pt x="63" y="145"/>
                    </a:cubicBezTo>
                    <a:cubicBezTo>
                      <a:pt x="64" y="145"/>
                      <a:pt x="64" y="146"/>
                      <a:pt x="64" y="146"/>
                    </a:cubicBezTo>
                    <a:cubicBezTo>
                      <a:pt x="64" y="147"/>
                      <a:pt x="64" y="147"/>
                      <a:pt x="64" y="147"/>
                    </a:cubicBezTo>
                    <a:cubicBezTo>
                      <a:pt x="64" y="147"/>
                      <a:pt x="64" y="148"/>
                      <a:pt x="64" y="148"/>
                    </a:cubicBezTo>
                    <a:cubicBezTo>
                      <a:pt x="64" y="148"/>
                      <a:pt x="64" y="149"/>
                      <a:pt x="64" y="149"/>
                    </a:cubicBezTo>
                    <a:cubicBezTo>
                      <a:pt x="64" y="150"/>
                      <a:pt x="64" y="150"/>
                      <a:pt x="63" y="150"/>
                    </a:cubicBezTo>
                    <a:cubicBezTo>
                      <a:pt x="63" y="150"/>
                      <a:pt x="62" y="150"/>
                      <a:pt x="62" y="150"/>
                    </a:cubicBezTo>
                    <a:cubicBezTo>
                      <a:pt x="62" y="150"/>
                      <a:pt x="61" y="150"/>
                      <a:pt x="61" y="150"/>
                    </a:cubicBezTo>
                    <a:cubicBezTo>
                      <a:pt x="61" y="150"/>
                      <a:pt x="61" y="150"/>
                      <a:pt x="60" y="150"/>
                    </a:cubicBezTo>
                    <a:cubicBezTo>
                      <a:pt x="60" y="150"/>
                      <a:pt x="60" y="150"/>
                      <a:pt x="60" y="150"/>
                    </a:cubicBezTo>
                    <a:cubicBezTo>
                      <a:pt x="59" y="150"/>
                      <a:pt x="58" y="151"/>
                      <a:pt x="58" y="151"/>
                    </a:cubicBezTo>
                    <a:cubicBezTo>
                      <a:pt x="57" y="152"/>
                      <a:pt x="57" y="153"/>
                      <a:pt x="57" y="154"/>
                    </a:cubicBezTo>
                    <a:cubicBezTo>
                      <a:pt x="57" y="155"/>
                      <a:pt x="57" y="155"/>
                      <a:pt x="57" y="155"/>
                    </a:cubicBezTo>
                    <a:cubicBezTo>
                      <a:pt x="56" y="155"/>
                      <a:pt x="56" y="155"/>
                      <a:pt x="56" y="155"/>
                    </a:cubicBezTo>
                    <a:cubicBezTo>
                      <a:pt x="56" y="155"/>
                      <a:pt x="55" y="156"/>
                      <a:pt x="55" y="156"/>
                    </a:cubicBezTo>
                    <a:cubicBezTo>
                      <a:pt x="55" y="156"/>
                      <a:pt x="55" y="156"/>
                      <a:pt x="55" y="156"/>
                    </a:cubicBezTo>
                    <a:cubicBezTo>
                      <a:pt x="55" y="157"/>
                      <a:pt x="54" y="157"/>
                      <a:pt x="54" y="157"/>
                    </a:cubicBezTo>
                    <a:cubicBezTo>
                      <a:pt x="54" y="157"/>
                      <a:pt x="54" y="157"/>
                      <a:pt x="54" y="157"/>
                    </a:cubicBezTo>
                    <a:cubicBezTo>
                      <a:pt x="54" y="157"/>
                      <a:pt x="54" y="157"/>
                      <a:pt x="54" y="157"/>
                    </a:cubicBezTo>
                    <a:cubicBezTo>
                      <a:pt x="52" y="157"/>
                      <a:pt x="52" y="157"/>
                      <a:pt x="52" y="157"/>
                    </a:cubicBezTo>
                    <a:cubicBezTo>
                      <a:pt x="51" y="158"/>
                      <a:pt x="50" y="158"/>
                      <a:pt x="49" y="158"/>
                    </a:cubicBezTo>
                    <a:cubicBezTo>
                      <a:pt x="49" y="158"/>
                      <a:pt x="49" y="158"/>
                      <a:pt x="48" y="158"/>
                    </a:cubicBezTo>
                    <a:cubicBezTo>
                      <a:pt x="48" y="158"/>
                      <a:pt x="47" y="158"/>
                      <a:pt x="46" y="158"/>
                    </a:cubicBezTo>
                    <a:cubicBezTo>
                      <a:pt x="46" y="158"/>
                      <a:pt x="46" y="158"/>
                      <a:pt x="46" y="158"/>
                    </a:cubicBezTo>
                    <a:cubicBezTo>
                      <a:pt x="45" y="158"/>
                      <a:pt x="45" y="159"/>
                      <a:pt x="45" y="159"/>
                    </a:cubicBezTo>
                    <a:close/>
                    <a:moveTo>
                      <a:pt x="33" y="25"/>
                    </a:moveTo>
                    <a:cubicBezTo>
                      <a:pt x="33" y="25"/>
                      <a:pt x="33" y="26"/>
                      <a:pt x="34" y="26"/>
                    </a:cubicBezTo>
                    <a:cubicBezTo>
                      <a:pt x="34" y="25"/>
                      <a:pt x="34" y="25"/>
                      <a:pt x="34" y="25"/>
                    </a:cubicBezTo>
                    <a:cubicBezTo>
                      <a:pt x="34" y="25"/>
                      <a:pt x="34" y="25"/>
                      <a:pt x="34" y="25"/>
                    </a:cubicBezTo>
                    <a:cubicBezTo>
                      <a:pt x="34" y="25"/>
                      <a:pt x="34" y="25"/>
                      <a:pt x="33" y="24"/>
                    </a:cubicBezTo>
                    <a:cubicBezTo>
                      <a:pt x="33" y="24"/>
                      <a:pt x="33" y="24"/>
                      <a:pt x="33" y="24"/>
                    </a:cubicBezTo>
                    <a:cubicBezTo>
                      <a:pt x="32" y="24"/>
                      <a:pt x="32" y="24"/>
                      <a:pt x="32" y="24"/>
                    </a:cubicBezTo>
                    <a:cubicBezTo>
                      <a:pt x="32" y="24"/>
                      <a:pt x="32" y="23"/>
                      <a:pt x="32" y="23"/>
                    </a:cubicBezTo>
                    <a:cubicBezTo>
                      <a:pt x="31" y="23"/>
                      <a:pt x="31" y="23"/>
                      <a:pt x="31" y="23"/>
                    </a:cubicBezTo>
                    <a:cubicBezTo>
                      <a:pt x="30" y="23"/>
                      <a:pt x="30" y="23"/>
                      <a:pt x="30" y="23"/>
                    </a:cubicBezTo>
                    <a:cubicBezTo>
                      <a:pt x="30" y="22"/>
                      <a:pt x="30" y="22"/>
                      <a:pt x="30" y="22"/>
                    </a:cubicBezTo>
                    <a:cubicBezTo>
                      <a:pt x="30" y="22"/>
                      <a:pt x="30" y="22"/>
                      <a:pt x="30" y="22"/>
                    </a:cubicBezTo>
                    <a:cubicBezTo>
                      <a:pt x="30" y="22"/>
                      <a:pt x="30" y="22"/>
                      <a:pt x="30" y="22"/>
                    </a:cubicBezTo>
                    <a:cubicBezTo>
                      <a:pt x="30" y="22"/>
                      <a:pt x="29" y="22"/>
                      <a:pt x="29" y="22"/>
                    </a:cubicBezTo>
                    <a:cubicBezTo>
                      <a:pt x="29" y="22"/>
                      <a:pt x="30" y="22"/>
                      <a:pt x="30" y="22"/>
                    </a:cubicBezTo>
                    <a:cubicBezTo>
                      <a:pt x="30" y="23"/>
                      <a:pt x="30" y="24"/>
                      <a:pt x="31" y="24"/>
                    </a:cubicBezTo>
                    <a:cubicBezTo>
                      <a:pt x="32" y="24"/>
                      <a:pt x="32" y="24"/>
                      <a:pt x="32" y="24"/>
                    </a:cubicBezTo>
                    <a:cubicBezTo>
                      <a:pt x="31" y="24"/>
                      <a:pt x="31" y="24"/>
                      <a:pt x="31" y="24"/>
                    </a:cubicBezTo>
                    <a:cubicBezTo>
                      <a:pt x="31" y="24"/>
                      <a:pt x="31" y="24"/>
                      <a:pt x="31" y="24"/>
                    </a:cubicBezTo>
                    <a:cubicBezTo>
                      <a:pt x="31" y="24"/>
                      <a:pt x="31" y="24"/>
                      <a:pt x="31" y="24"/>
                    </a:cubicBezTo>
                    <a:cubicBezTo>
                      <a:pt x="31" y="24"/>
                      <a:pt x="32" y="25"/>
                      <a:pt x="32" y="25"/>
                    </a:cubicBezTo>
                    <a:cubicBezTo>
                      <a:pt x="32" y="25"/>
                      <a:pt x="32" y="25"/>
                      <a:pt x="32" y="25"/>
                    </a:cubicBezTo>
                    <a:cubicBezTo>
                      <a:pt x="33" y="25"/>
                      <a:pt x="33" y="25"/>
                      <a:pt x="33" y="25"/>
                    </a:cubicBezTo>
                    <a:cubicBezTo>
                      <a:pt x="33" y="25"/>
                      <a:pt x="33" y="25"/>
                      <a:pt x="33" y="25"/>
                    </a:cubicBezTo>
                    <a:cubicBezTo>
                      <a:pt x="33" y="25"/>
                      <a:pt x="33" y="25"/>
                      <a:pt x="33" y="25"/>
                    </a:cubicBezTo>
                    <a:cubicBezTo>
                      <a:pt x="33" y="25"/>
                      <a:pt x="33" y="25"/>
                      <a:pt x="3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2" name="Freeform 15"/>
              <p:cNvSpPr/>
              <p:nvPr/>
            </p:nvSpPr>
            <p:spPr bwMode="auto">
              <a:xfrm>
                <a:off x="3436" y="1498"/>
                <a:ext cx="388" cy="810"/>
              </a:xfrm>
              <a:custGeom>
                <a:avLst/>
                <a:gdLst>
                  <a:gd name="T0" fmla="*/ 50 w 88"/>
                  <a:gd name="T1" fmla="*/ 182 h 184"/>
                  <a:gd name="T2" fmla="*/ 46 w 88"/>
                  <a:gd name="T3" fmla="*/ 177 h 184"/>
                  <a:gd name="T4" fmla="*/ 40 w 88"/>
                  <a:gd name="T5" fmla="*/ 170 h 184"/>
                  <a:gd name="T6" fmla="*/ 36 w 88"/>
                  <a:gd name="T7" fmla="*/ 159 h 184"/>
                  <a:gd name="T8" fmla="*/ 34 w 88"/>
                  <a:gd name="T9" fmla="*/ 143 h 184"/>
                  <a:gd name="T10" fmla="*/ 33 w 88"/>
                  <a:gd name="T11" fmla="*/ 139 h 184"/>
                  <a:gd name="T12" fmla="*/ 29 w 88"/>
                  <a:gd name="T13" fmla="*/ 133 h 184"/>
                  <a:gd name="T14" fmla="*/ 23 w 88"/>
                  <a:gd name="T15" fmla="*/ 127 h 184"/>
                  <a:gd name="T16" fmla="*/ 20 w 88"/>
                  <a:gd name="T17" fmla="*/ 119 h 184"/>
                  <a:gd name="T18" fmla="*/ 17 w 88"/>
                  <a:gd name="T19" fmla="*/ 113 h 184"/>
                  <a:gd name="T20" fmla="*/ 15 w 88"/>
                  <a:gd name="T21" fmla="*/ 102 h 184"/>
                  <a:gd name="T22" fmla="*/ 17 w 88"/>
                  <a:gd name="T23" fmla="*/ 95 h 184"/>
                  <a:gd name="T24" fmla="*/ 15 w 88"/>
                  <a:gd name="T25" fmla="*/ 84 h 184"/>
                  <a:gd name="T26" fmla="*/ 11 w 88"/>
                  <a:gd name="T27" fmla="*/ 79 h 184"/>
                  <a:gd name="T28" fmla="*/ 8 w 88"/>
                  <a:gd name="T29" fmla="*/ 74 h 184"/>
                  <a:gd name="T30" fmla="*/ 3 w 88"/>
                  <a:gd name="T31" fmla="*/ 71 h 184"/>
                  <a:gd name="T32" fmla="*/ 2 w 88"/>
                  <a:gd name="T33" fmla="*/ 54 h 184"/>
                  <a:gd name="T34" fmla="*/ 55 w 88"/>
                  <a:gd name="T35" fmla="*/ 0 h 184"/>
                  <a:gd name="T36" fmla="*/ 53 w 88"/>
                  <a:gd name="T37" fmla="*/ 6 h 184"/>
                  <a:gd name="T38" fmla="*/ 49 w 88"/>
                  <a:gd name="T39" fmla="*/ 10 h 184"/>
                  <a:gd name="T40" fmla="*/ 48 w 88"/>
                  <a:gd name="T41" fmla="*/ 15 h 184"/>
                  <a:gd name="T42" fmla="*/ 53 w 88"/>
                  <a:gd name="T43" fmla="*/ 8 h 184"/>
                  <a:gd name="T44" fmla="*/ 63 w 88"/>
                  <a:gd name="T45" fmla="*/ 8 h 184"/>
                  <a:gd name="T46" fmla="*/ 66 w 88"/>
                  <a:gd name="T47" fmla="*/ 16 h 184"/>
                  <a:gd name="T48" fmla="*/ 61 w 88"/>
                  <a:gd name="T49" fmla="*/ 17 h 184"/>
                  <a:gd name="T50" fmla="*/ 50 w 88"/>
                  <a:gd name="T51" fmla="*/ 20 h 184"/>
                  <a:gd name="T52" fmla="*/ 51 w 88"/>
                  <a:gd name="T53" fmla="*/ 23 h 184"/>
                  <a:gd name="T54" fmla="*/ 46 w 88"/>
                  <a:gd name="T55" fmla="*/ 26 h 184"/>
                  <a:gd name="T56" fmla="*/ 42 w 88"/>
                  <a:gd name="T57" fmla="*/ 30 h 184"/>
                  <a:gd name="T58" fmla="*/ 35 w 88"/>
                  <a:gd name="T59" fmla="*/ 38 h 184"/>
                  <a:gd name="T60" fmla="*/ 29 w 88"/>
                  <a:gd name="T61" fmla="*/ 44 h 184"/>
                  <a:gd name="T62" fmla="*/ 26 w 88"/>
                  <a:gd name="T63" fmla="*/ 48 h 184"/>
                  <a:gd name="T64" fmla="*/ 21 w 88"/>
                  <a:gd name="T65" fmla="*/ 53 h 184"/>
                  <a:gd name="T66" fmla="*/ 14 w 88"/>
                  <a:gd name="T67" fmla="*/ 48 h 184"/>
                  <a:gd name="T68" fmla="*/ 9 w 88"/>
                  <a:gd name="T69" fmla="*/ 54 h 184"/>
                  <a:gd name="T70" fmla="*/ 7 w 88"/>
                  <a:gd name="T71" fmla="*/ 60 h 184"/>
                  <a:gd name="T72" fmla="*/ 6 w 88"/>
                  <a:gd name="T73" fmla="*/ 64 h 184"/>
                  <a:gd name="T74" fmla="*/ 10 w 88"/>
                  <a:gd name="T75" fmla="*/ 62 h 184"/>
                  <a:gd name="T76" fmla="*/ 12 w 88"/>
                  <a:gd name="T77" fmla="*/ 65 h 184"/>
                  <a:gd name="T78" fmla="*/ 13 w 88"/>
                  <a:gd name="T79" fmla="*/ 69 h 184"/>
                  <a:gd name="T80" fmla="*/ 14 w 88"/>
                  <a:gd name="T81" fmla="*/ 79 h 184"/>
                  <a:gd name="T82" fmla="*/ 20 w 88"/>
                  <a:gd name="T83" fmla="*/ 82 h 184"/>
                  <a:gd name="T84" fmla="*/ 22 w 88"/>
                  <a:gd name="T85" fmla="*/ 79 h 184"/>
                  <a:gd name="T86" fmla="*/ 29 w 88"/>
                  <a:gd name="T87" fmla="*/ 77 h 184"/>
                  <a:gd name="T88" fmla="*/ 40 w 88"/>
                  <a:gd name="T89" fmla="*/ 79 h 184"/>
                  <a:gd name="T90" fmla="*/ 46 w 88"/>
                  <a:gd name="T91" fmla="*/ 84 h 184"/>
                  <a:gd name="T92" fmla="*/ 55 w 88"/>
                  <a:gd name="T93" fmla="*/ 89 h 184"/>
                  <a:gd name="T94" fmla="*/ 60 w 88"/>
                  <a:gd name="T95" fmla="*/ 94 h 184"/>
                  <a:gd name="T96" fmla="*/ 59 w 88"/>
                  <a:gd name="T97" fmla="*/ 100 h 184"/>
                  <a:gd name="T98" fmla="*/ 68 w 88"/>
                  <a:gd name="T99" fmla="*/ 102 h 184"/>
                  <a:gd name="T100" fmla="*/ 78 w 88"/>
                  <a:gd name="T101" fmla="*/ 104 h 184"/>
                  <a:gd name="T102" fmla="*/ 87 w 88"/>
                  <a:gd name="T103" fmla="*/ 107 h 184"/>
                  <a:gd name="T104" fmla="*/ 88 w 88"/>
                  <a:gd name="T105" fmla="*/ 115 h 184"/>
                  <a:gd name="T106" fmla="*/ 82 w 88"/>
                  <a:gd name="T107" fmla="*/ 121 h 184"/>
                  <a:gd name="T108" fmla="*/ 81 w 88"/>
                  <a:gd name="T109" fmla="*/ 133 h 184"/>
                  <a:gd name="T110" fmla="*/ 73 w 88"/>
                  <a:gd name="T111" fmla="*/ 141 h 184"/>
                  <a:gd name="T112" fmla="*/ 65 w 88"/>
                  <a:gd name="T113" fmla="*/ 145 h 184"/>
                  <a:gd name="T114" fmla="*/ 60 w 88"/>
                  <a:gd name="T115" fmla="*/ 159 h 184"/>
                  <a:gd name="T116" fmla="*/ 56 w 88"/>
                  <a:gd name="T117" fmla="*/ 165 h 184"/>
                  <a:gd name="T118" fmla="*/ 51 w 88"/>
                  <a:gd name="T119" fmla="*/ 169 h 184"/>
                  <a:gd name="T120" fmla="*/ 54 w 88"/>
                  <a:gd name="T121" fmla="*/ 178 h 184"/>
                  <a:gd name="T122" fmla="*/ 55 w 88"/>
                  <a:gd name="T1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184">
                    <a:moveTo>
                      <a:pt x="54" y="184"/>
                    </a:moveTo>
                    <a:cubicBezTo>
                      <a:pt x="54" y="184"/>
                      <a:pt x="53" y="184"/>
                      <a:pt x="53" y="184"/>
                    </a:cubicBezTo>
                    <a:cubicBezTo>
                      <a:pt x="53" y="184"/>
                      <a:pt x="53" y="184"/>
                      <a:pt x="53" y="184"/>
                    </a:cubicBezTo>
                    <a:cubicBezTo>
                      <a:pt x="52" y="184"/>
                      <a:pt x="52" y="184"/>
                      <a:pt x="52" y="184"/>
                    </a:cubicBezTo>
                    <a:cubicBezTo>
                      <a:pt x="52" y="183"/>
                      <a:pt x="52" y="183"/>
                      <a:pt x="52" y="183"/>
                    </a:cubicBezTo>
                    <a:cubicBezTo>
                      <a:pt x="52" y="183"/>
                      <a:pt x="52" y="183"/>
                      <a:pt x="52" y="183"/>
                    </a:cubicBezTo>
                    <a:cubicBezTo>
                      <a:pt x="52" y="183"/>
                      <a:pt x="52" y="183"/>
                      <a:pt x="52" y="183"/>
                    </a:cubicBezTo>
                    <a:cubicBezTo>
                      <a:pt x="52" y="183"/>
                      <a:pt x="52" y="183"/>
                      <a:pt x="52" y="183"/>
                    </a:cubicBezTo>
                    <a:cubicBezTo>
                      <a:pt x="52" y="183"/>
                      <a:pt x="51" y="183"/>
                      <a:pt x="51" y="183"/>
                    </a:cubicBezTo>
                    <a:cubicBezTo>
                      <a:pt x="51" y="183"/>
                      <a:pt x="51" y="183"/>
                      <a:pt x="51" y="183"/>
                    </a:cubicBezTo>
                    <a:cubicBezTo>
                      <a:pt x="50" y="183"/>
                      <a:pt x="50" y="183"/>
                      <a:pt x="50" y="183"/>
                    </a:cubicBezTo>
                    <a:cubicBezTo>
                      <a:pt x="50" y="182"/>
                      <a:pt x="50" y="182"/>
                      <a:pt x="50" y="182"/>
                    </a:cubicBezTo>
                    <a:cubicBezTo>
                      <a:pt x="50" y="182"/>
                      <a:pt x="50" y="182"/>
                      <a:pt x="50" y="182"/>
                    </a:cubicBezTo>
                    <a:cubicBezTo>
                      <a:pt x="50" y="182"/>
                      <a:pt x="50" y="182"/>
                      <a:pt x="50" y="182"/>
                    </a:cubicBezTo>
                    <a:cubicBezTo>
                      <a:pt x="50" y="182"/>
                      <a:pt x="50" y="182"/>
                      <a:pt x="50" y="182"/>
                    </a:cubicBezTo>
                    <a:cubicBezTo>
                      <a:pt x="50" y="182"/>
                      <a:pt x="50" y="182"/>
                      <a:pt x="50" y="182"/>
                    </a:cubicBezTo>
                    <a:cubicBezTo>
                      <a:pt x="50" y="182"/>
                      <a:pt x="49" y="182"/>
                      <a:pt x="49" y="181"/>
                    </a:cubicBezTo>
                    <a:cubicBezTo>
                      <a:pt x="48" y="181"/>
                      <a:pt x="48" y="181"/>
                      <a:pt x="48" y="181"/>
                    </a:cubicBezTo>
                    <a:cubicBezTo>
                      <a:pt x="48" y="181"/>
                      <a:pt x="48" y="181"/>
                      <a:pt x="48" y="180"/>
                    </a:cubicBezTo>
                    <a:cubicBezTo>
                      <a:pt x="48" y="180"/>
                      <a:pt x="48" y="180"/>
                      <a:pt x="48" y="180"/>
                    </a:cubicBezTo>
                    <a:cubicBezTo>
                      <a:pt x="47" y="180"/>
                      <a:pt x="47" y="180"/>
                      <a:pt x="47" y="180"/>
                    </a:cubicBezTo>
                    <a:cubicBezTo>
                      <a:pt x="47" y="179"/>
                      <a:pt x="46" y="179"/>
                      <a:pt x="46" y="179"/>
                    </a:cubicBezTo>
                    <a:cubicBezTo>
                      <a:pt x="46" y="179"/>
                      <a:pt x="46" y="178"/>
                      <a:pt x="46" y="178"/>
                    </a:cubicBezTo>
                    <a:cubicBezTo>
                      <a:pt x="46" y="178"/>
                      <a:pt x="46" y="178"/>
                      <a:pt x="46" y="178"/>
                    </a:cubicBezTo>
                    <a:cubicBezTo>
                      <a:pt x="46" y="178"/>
                      <a:pt x="46" y="178"/>
                      <a:pt x="46" y="178"/>
                    </a:cubicBezTo>
                    <a:cubicBezTo>
                      <a:pt x="46" y="178"/>
                      <a:pt x="46" y="178"/>
                      <a:pt x="46" y="177"/>
                    </a:cubicBezTo>
                    <a:cubicBezTo>
                      <a:pt x="46" y="177"/>
                      <a:pt x="46" y="177"/>
                      <a:pt x="46" y="177"/>
                    </a:cubicBezTo>
                    <a:cubicBezTo>
                      <a:pt x="46" y="177"/>
                      <a:pt x="46" y="177"/>
                      <a:pt x="46" y="177"/>
                    </a:cubicBezTo>
                    <a:cubicBezTo>
                      <a:pt x="46" y="176"/>
                      <a:pt x="45" y="176"/>
                      <a:pt x="45" y="175"/>
                    </a:cubicBezTo>
                    <a:cubicBezTo>
                      <a:pt x="44" y="175"/>
                      <a:pt x="44" y="175"/>
                      <a:pt x="44" y="175"/>
                    </a:cubicBezTo>
                    <a:cubicBezTo>
                      <a:pt x="43" y="174"/>
                      <a:pt x="43" y="174"/>
                      <a:pt x="43" y="173"/>
                    </a:cubicBezTo>
                    <a:cubicBezTo>
                      <a:pt x="43" y="173"/>
                      <a:pt x="43" y="173"/>
                      <a:pt x="43" y="173"/>
                    </a:cubicBezTo>
                    <a:cubicBezTo>
                      <a:pt x="43" y="173"/>
                      <a:pt x="43" y="173"/>
                      <a:pt x="43" y="173"/>
                    </a:cubicBezTo>
                    <a:cubicBezTo>
                      <a:pt x="43" y="173"/>
                      <a:pt x="42" y="173"/>
                      <a:pt x="42" y="172"/>
                    </a:cubicBezTo>
                    <a:cubicBezTo>
                      <a:pt x="42" y="172"/>
                      <a:pt x="42" y="172"/>
                      <a:pt x="42" y="171"/>
                    </a:cubicBezTo>
                    <a:cubicBezTo>
                      <a:pt x="42" y="171"/>
                      <a:pt x="41" y="171"/>
                      <a:pt x="41" y="170"/>
                    </a:cubicBezTo>
                    <a:cubicBezTo>
                      <a:pt x="41" y="170"/>
                      <a:pt x="41" y="170"/>
                      <a:pt x="41" y="170"/>
                    </a:cubicBezTo>
                    <a:cubicBezTo>
                      <a:pt x="41" y="170"/>
                      <a:pt x="41" y="170"/>
                      <a:pt x="41" y="170"/>
                    </a:cubicBezTo>
                    <a:cubicBezTo>
                      <a:pt x="41" y="170"/>
                      <a:pt x="41" y="170"/>
                      <a:pt x="41" y="170"/>
                    </a:cubicBezTo>
                    <a:cubicBezTo>
                      <a:pt x="41" y="170"/>
                      <a:pt x="41" y="170"/>
                      <a:pt x="41" y="170"/>
                    </a:cubicBezTo>
                    <a:cubicBezTo>
                      <a:pt x="41" y="170"/>
                      <a:pt x="41" y="170"/>
                      <a:pt x="41" y="170"/>
                    </a:cubicBezTo>
                    <a:cubicBezTo>
                      <a:pt x="40" y="170"/>
                      <a:pt x="40" y="170"/>
                      <a:pt x="40" y="170"/>
                    </a:cubicBezTo>
                    <a:cubicBezTo>
                      <a:pt x="40" y="169"/>
                      <a:pt x="40" y="169"/>
                      <a:pt x="40" y="169"/>
                    </a:cubicBezTo>
                    <a:cubicBezTo>
                      <a:pt x="40" y="169"/>
                      <a:pt x="40" y="168"/>
                      <a:pt x="39" y="168"/>
                    </a:cubicBezTo>
                    <a:cubicBezTo>
                      <a:pt x="39" y="168"/>
                      <a:pt x="39" y="168"/>
                      <a:pt x="39" y="168"/>
                    </a:cubicBezTo>
                    <a:cubicBezTo>
                      <a:pt x="38" y="167"/>
                      <a:pt x="37" y="166"/>
                      <a:pt x="37" y="165"/>
                    </a:cubicBezTo>
                    <a:cubicBezTo>
                      <a:pt x="37" y="165"/>
                      <a:pt x="37" y="164"/>
                      <a:pt x="37" y="164"/>
                    </a:cubicBezTo>
                    <a:cubicBezTo>
                      <a:pt x="37" y="164"/>
                      <a:pt x="37" y="164"/>
                      <a:pt x="37" y="163"/>
                    </a:cubicBezTo>
                    <a:cubicBezTo>
                      <a:pt x="37" y="163"/>
                      <a:pt x="37" y="163"/>
                      <a:pt x="37" y="163"/>
                    </a:cubicBezTo>
                    <a:cubicBezTo>
                      <a:pt x="37" y="162"/>
                      <a:pt x="37" y="162"/>
                      <a:pt x="38" y="162"/>
                    </a:cubicBezTo>
                    <a:cubicBezTo>
                      <a:pt x="38" y="161"/>
                      <a:pt x="37" y="161"/>
                      <a:pt x="37" y="161"/>
                    </a:cubicBezTo>
                    <a:cubicBezTo>
                      <a:pt x="37" y="161"/>
                      <a:pt x="37" y="161"/>
                      <a:pt x="37" y="161"/>
                    </a:cubicBezTo>
                    <a:cubicBezTo>
                      <a:pt x="37" y="161"/>
                      <a:pt x="37" y="161"/>
                      <a:pt x="37" y="161"/>
                    </a:cubicBezTo>
                    <a:cubicBezTo>
                      <a:pt x="36" y="161"/>
                      <a:pt x="36" y="161"/>
                      <a:pt x="36" y="161"/>
                    </a:cubicBezTo>
                    <a:cubicBezTo>
                      <a:pt x="36" y="160"/>
                      <a:pt x="36" y="160"/>
                      <a:pt x="36" y="160"/>
                    </a:cubicBezTo>
                    <a:cubicBezTo>
                      <a:pt x="36" y="160"/>
                      <a:pt x="36" y="160"/>
                      <a:pt x="36" y="159"/>
                    </a:cubicBezTo>
                    <a:cubicBezTo>
                      <a:pt x="36" y="158"/>
                      <a:pt x="36" y="158"/>
                      <a:pt x="37" y="157"/>
                    </a:cubicBezTo>
                    <a:cubicBezTo>
                      <a:pt x="37" y="157"/>
                      <a:pt x="37" y="156"/>
                      <a:pt x="36" y="156"/>
                    </a:cubicBezTo>
                    <a:cubicBezTo>
                      <a:pt x="36" y="156"/>
                      <a:pt x="36" y="156"/>
                      <a:pt x="36" y="156"/>
                    </a:cubicBezTo>
                    <a:cubicBezTo>
                      <a:pt x="36" y="156"/>
                      <a:pt x="36" y="156"/>
                      <a:pt x="36" y="155"/>
                    </a:cubicBezTo>
                    <a:cubicBezTo>
                      <a:pt x="36" y="154"/>
                      <a:pt x="36" y="154"/>
                      <a:pt x="36" y="154"/>
                    </a:cubicBezTo>
                    <a:cubicBezTo>
                      <a:pt x="36" y="154"/>
                      <a:pt x="36" y="154"/>
                      <a:pt x="36" y="154"/>
                    </a:cubicBezTo>
                    <a:cubicBezTo>
                      <a:pt x="36" y="154"/>
                      <a:pt x="36" y="154"/>
                      <a:pt x="36" y="154"/>
                    </a:cubicBezTo>
                    <a:cubicBezTo>
                      <a:pt x="35" y="154"/>
                      <a:pt x="35" y="154"/>
                      <a:pt x="35" y="154"/>
                    </a:cubicBezTo>
                    <a:cubicBezTo>
                      <a:pt x="35" y="154"/>
                      <a:pt x="35" y="154"/>
                      <a:pt x="35" y="154"/>
                    </a:cubicBezTo>
                    <a:cubicBezTo>
                      <a:pt x="35" y="154"/>
                      <a:pt x="35" y="154"/>
                      <a:pt x="35" y="154"/>
                    </a:cubicBezTo>
                    <a:cubicBezTo>
                      <a:pt x="35" y="146"/>
                      <a:pt x="35" y="146"/>
                      <a:pt x="35" y="146"/>
                    </a:cubicBezTo>
                    <a:cubicBezTo>
                      <a:pt x="35" y="146"/>
                      <a:pt x="35" y="146"/>
                      <a:pt x="35" y="145"/>
                    </a:cubicBezTo>
                    <a:cubicBezTo>
                      <a:pt x="35" y="145"/>
                      <a:pt x="35" y="145"/>
                      <a:pt x="35" y="144"/>
                    </a:cubicBezTo>
                    <a:cubicBezTo>
                      <a:pt x="35" y="144"/>
                      <a:pt x="35" y="143"/>
                      <a:pt x="34" y="143"/>
                    </a:cubicBezTo>
                    <a:cubicBezTo>
                      <a:pt x="34" y="143"/>
                      <a:pt x="34" y="143"/>
                      <a:pt x="34" y="143"/>
                    </a:cubicBezTo>
                    <a:cubicBezTo>
                      <a:pt x="34" y="143"/>
                      <a:pt x="34" y="143"/>
                      <a:pt x="34" y="143"/>
                    </a:cubicBezTo>
                    <a:cubicBezTo>
                      <a:pt x="34" y="142"/>
                      <a:pt x="34" y="142"/>
                      <a:pt x="34" y="142"/>
                    </a:cubicBezTo>
                    <a:cubicBezTo>
                      <a:pt x="34" y="142"/>
                      <a:pt x="34" y="142"/>
                      <a:pt x="34" y="142"/>
                    </a:cubicBezTo>
                    <a:cubicBezTo>
                      <a:pt x="34" y="142"/>
                      <a:pt x="34" y="141"/>
                      <a:pt x="34" y="141"/>
                    </a:cubicBezTo>
                    <a:cubicBezTo>
                      <a:pt x="34" y="141"/>
                      <a:pt x="34" y="141"/>
                      <a:pt x="34" y="141"/>
                    </a:cubicBezTo>
                    <a:cubicBezTo>
                      <a:pt x="34" y="141"/>
                      <a:pt x="34" y="141"/>
                      <a:pt x="33" y="141"/>
                    </a:cubicBezTo>
                    <a:cubicBezTo>
                      <a:pt x="33" y="141"/>
                      <a:pt x="33" y="141"/>
                      <a:pt x="33" y="141"/>
                    </a:cubicBezTo>
                    <a:cubicBezTo>
                      <a:pt x="33" y="141"/>
                      <a:pt x="33" y="140"/>
                      <a:pt x="33" y="140"/>
                    </a:cubicBezTo>
                    <a:cubicBezTo>
                      <a:pt x="33" y="140"/>
                      <a:pt x="33" y="140"/>
                      <a:pt x="33" y="140"/>
                    </a:cubicBezTo>
                    <a:cubicBezTo>
                      <a:pt x="33" y="140"/>
                      <a:pt x="33" y="140"/>
                      <a:pt x="33" y="140"/>
                    </a:cubicBezTo>
                    <a:cubicBezTo>
                      <a:pt x="33" y="140"/>
                      <a:pt x="33" y="139"/>
                      <a:pt x="33" y="139"/>
                    </a:cubicBezTo>
                    <a:cubicBezTo>
                      <a:pt x="33" y="139"/>
                      <a:pt x="33" y="139"/>
                      <a:pt x="33" y="139"/>
                    </a:cubicBezTo>
                    <a:cubicBezTo>
                      <a:pt x="33" y="139"/>
                      <a:pt x="33" y="139"/>
                      <a:pt x="33" y="139"/>
                    </a:cubicBezTo>
                    <a:cubicBezTo>
                      <a:pt x="32" y="139"/>
                      <a:pt x="32" y="138"/>
                      <a:pt x="32" y="138"/>
                    </a:cubicBezTo>
                    <a:cubicBezTo>
                      <a:pt x="32" y="138"/>
                      <a:pt x="32" y="138"/>
                      <a:pt x="32" y="138"/>
                    </a:cubicBezTo>
                    <a:cubicBezTo>
                      <a:pt x="32" y="138"/>
                      <a:pt x="32" y="137"/>
                      <a:pt x="32" y="137"/>
                    </a:cubicBezTo>
                    <a:cubicBezTo>
                      <a:pt x="32" y="137"/>
                      <a:pt x="32" y="136"/>
                      <a:pt x="32" y="136"/>
                    </a:cubicBezTo>
                    <a:cubicBezTo>
                      <a:pt x="32" y="135"/>
                      <a:pt x="32" y="135"/>
                      <a:pt x="32" y="134"/>
                    </a:cubicBezTo>
                    <a:cubicBezTo>
                      <a:pt x="32" y="134"/>
                      <a:pt x="32" y="134"/>
                      <a:pt x="32" y="134"/>
                    </a:cubicBezTo>
                    <a:cubicBezTo>
                      <a:pt x="32" y="134"/>
                      <a:pt x="32" y="134"/>
                      <a:pt x="32" y="134"/>
                    </a:cubicBezTo>
                    <a:cubicBezTo>
                      <a:pt x="31" y="134"/>
                      <a:pt x="31" y="134"/>
                      <a:pt x="31" y="134"/>
                    </a:cubicBezTo>
                    <a:cubicBezTo>
                      <a:pt x="31" y="134"/>
                      <a:pt x="31" y="134"/>
                      <a:pt x="31" y="134"/>
                    </a:cubicBezTo>
                    <a:cubicBezTo>
                      <a:pt x="31" y="134"/>
                      <a:pt x="31" y="134"/>
                      <a:pt x="31" y="134"/>
                    </a:cubicBezTo>
                    <a:cubicBezTo>
                      <a:pt x="31" y="134"/>
                      <a:pt x="31" y="134"/>
                      <a:pt x="31" y="134"/>
                    </a:cubicBezTo>
                    <a:cubicBezTo>
                      <a:pt x="30" y="134"/>
                      <a:pt x="30" y="133"/>
                      <a:pt x="30" y="133"/>
                    </a:cubicBezTo>
                    <a:cubicBezTo>
                      <a:pt x="30" y="133"/>
                      <a:pt x="30" y="133"/>
                      <a:pt x="29" y="133"/>
                    </a:cubicBezTo>
                    <a:cubicBezTo>
                      <a:pt x="29" y="133"/>
                      <a:pt x="29" y="133"/>
                      <a:pt x="29" y="133"/>
                    </a:cubicBezTo>
                    <a:cubicBezTo>
                      <a:pt x="29" y="133"/>
                      <a:pt x="29" y="133"/>
                      <a:pt x="28" y="133"/>
                    </a:cubicBezTo>
                    <a:cubicBezTo>
                      <a:pt x="28" y="133"/>
                      <a:pt x="28" y="133"/>
                      <a:pt x="28" y="133"/>
                    </a:cubicBezTo>
                    <a:cubicBezTo>
                      <a:pt x="28" y="133"/>
                      <a:pt x="28" y="133"/>
                      <a:pt x="28" y="133"/>
                    </a:cubicBezTo>
                    <a:cubicBezTo>
                      <a:pt x="28" y="133"/>
                      <a:pt x="28" y="133"/>
                      <a:pt x="28" y="133"/>
                    </a:cubicBezTo>
                    <a:cubicBezTo>
                      <a:pt x="28" y="133"/>
                      <a:pt x="27" y="133"/>
                      <a:pt x="27" y="132"/>
                    </a:cubicBezTo>
                    <a:cubicBezTo>
                      <a:pt x="27" y="131"/>
                      <a:pt x="27" y="131"/>
                      <a:pt x="27" y="131"/>
                    </a:cubicBezTo>
                    <a:cubicBezTo>
                      <a:pt x="27" y="130"/>
                      <a:pt x="27" y="130"/>
                      <a:pt x="27" y="130"/>
                    </a:cubicBezTo>
                    <a:cubicBezTo>
                      <a:pt x="27" y="130"/>
                      <a:pt x="27" y="130"/>
                      <a:pt x="27" y="130"/>
                    </a:cubicBezTo>
                    <a:cubicBezTo>
                      <a:pt x="27" y="130"/>
                      <a:pt x="27" y="130"/>
                      <a:pt x="27" y="130"/>
                    </a:cubicBezTo>
                    <a:cubicBezTo>
                      <a:pt x="23" y="130"/>
                      <a:pt x="23" y="130"/>
                      <a:pt x="23" y="130"/>
                    </a:cubicBezTo>
                    <a:cubicBezTo>
                      <a:pt x="23" y="129"/>
                      <a:pt x="23" y="129"/>
                      <a:pt x="23" y="129"/>
                    </a:cubicBezTo>
                    <a:cubicBezTo>
                      <a:pt x="24" y="129"/>
                      <a:pt x="24" y="128"/>
                      <a:pt x="23" y="128"/>
                    </a:cubicBezTo>
                    <a:cubicBezTo>
                      <a:pt x="23" y="128"/>
                      <a:pt x="23" y="128"/>
                      <a:pt x="23" y="128"/>
                    </a:cubicBezTo>
                    <a:cubicBezTo>
                      <a:pt x="23" y="128"/>
                      <a:pt x="22" y="128"/>
                      <a:pt x="23" y="127"/>
                    </a:cubicBezTo>
                    <a:cubicBezTo>
                      <a:pt x="23" y="127"/>
                      <a:pt x="23" y="127"/>
                      <a:pt x="23" y="127"/>
                    </a:cubicBezTo>
                    <a:cubicBezTo>
                      <a:pt x="23" y="127"/>
                      <a:pt x="23" y="127"/>
                      <a:pt x="22" y="126"/>
                    </a:cubicBezTo>
                    <a:cubicBezTo>
                      <a:pt x="22" y="126"/>
                      <a:pt x="22" y="126"/>
                      <a:pt x="22" y="125"/>
                    </a:cubicBezTo>
                    <a:cubicBezTo>
                      <a:pt x="21" y="125"/>
                      <a:pt x="21" y="125"/>
                      <a:pt x="21" y="125"/>
                    </a:cubicBezTo>
                    <a:cubicBezTo>
                      <a:pt x="21" y="125"/>
                      <a:pt x="21" y="125"/>
                      <a:pt x="21" y="125"/>
                    </a:cubicBezTo>
                    <a:cubicBezTo>
                      <a:pt x="21" y="124"/>
                      <a:pt x="21" y="124"/>
                      <a:pt x="21" y="124"/>
                    </a:cubicBezTo>
                    <a:cubicBezTo>
                      <a:pt x="21" y="124"/>
                      <a:pt x="21" y="124"/>
                      <a:pt x="21" y="124"/>
                    </a:cubicBezTo>
                    <a:cubicBezTo>
                      <a:pt x="21" y="124"/>
                      <a:pt x="21" y="124"/>
                      <a:pt x="21" y="124"/>
                    </a:cubicBezTo>
                    <a:cubicBezTo>
                      <a:pt x="21" y="123"/>
                      <a:pt x="21" y="123"/>
                      <a:pt x="21" y="122"/>
                    </a:cubicBezTo>
                    <a:cubicBezTo>
                      <a:pt x="21" y="121"/>
                      <a:pt x="21" y="120"/>
                      <a:pt x="21" y="120"/>
                    </a:cubicBezTo>
                    <a:cubicBezTo>
                      <a:pt x="21" y="120"/>
                      <a:pt x="21" y="120"/>
                      <a:pt x="20" y="120"/>
                    </a:cubicBezTo>
                    <a:cubicBezTo>
                      <a:pt x="20" y="120"/>
                      <a:pt x="20" y="120"/>
                      <a:pt x="20" y="120"/>
                    </a:cubicBezTo>
                    <a:cubicBezTo>
                      <a:pt x="20" y="120"/>
                      <a:pt x="20" y="120"/>
                      <a:pt x="20" y="120"/>
                    </a:cubicBezTo>
                    <a:cubicBezTo>
                      <a:pt x="20" y="119"/>
                      <a:pt x="20" y="119"/>
                      <a:pt x="20" y="119"/>
                    </a:cubicBezTo>
                    <a:cubicBezTo>
                      <a:pt x="20" y="119"/>
                      <a:pt x="20" y="119"/>
                      <a:pt x="20" y="119"/>
                    </a:cubicBezTo>
                    <a:cubicBezTo>
                      <a:pt x="20" y="119"/>
                      <a:pt x="20" y="118"/>
                      <a:pt x="20" y="118"/>
                    </a:cubicBezTo>
                    <a:cubicBezTo>
                      <a:pt x="20" y="118"/>
                      <a:pt x="20" y="118"/>
                      <a:pt x="20" y="118"/>
                    </a:cubicBezTo>
                    <a:cubicBezTo>
                      <a:pt x="19" y="118"/>
                      <a:pt x="19" y="118"/>
                      <a:pt x="19" y="118"/>
                    </a:cubicBezTo>
                    <a:cubicBezTo>
                      <a:pt x="19" y="117"/>
                      <a:pt x="19" y="117"/>
                      <a:pt x="19" y="117"/>
                    </a:cubicBezTo>
                    <a:cubicBezTo>
                      <a:pt x="19" y="117"/>
                      <a:pt x="19" y="117"/>
                      <a:pt x="19" y="117"/>
                    </a:cubicBezTo>
                    <a:cubicBezTo>
                      <a:pt x="19" y="117"/>
                      <a:pt x="19" y="117"/>
                      <a:pt x="19" y="116"/>
                    </a:cubicBezTo>
                    <a:cubicBezTo>
                      <a:pt x="19" y="116"/>
                      <a:pt x="19" y="116"/>
                      <a:pt x="19" y="116"/>
                    </a:cubicBezTo>
                    <a:cubicBezTo>
                      <a:pt x="19" y="116"/>
                      <a:pt x="19" y="116"/>
                      <a:pt x="19" y="116"/>
                    </a:cubicBezTo>
                    <a:cubicBezTo>
                      <a:pt x="19" y="116"/>
                      <a:pt x="19" y="116"/>
                      <a:pt x="19" y="116"/>
                    </a:cubicBezTo>
                    <a:cubicBezTo>
                      <a:pt x="18" y="116"/>
                      <a:pt x="18" y="116"/>
                      <a:pt x="18" y="115"/>
                    </a:cubicBezTo>
                    <a:cubicBezTo>
                      <a:pt x="18" y="115"/>
                      <a:pt x="18" y="115"/>
                      <a:pt x="18" y="115"/>
                    </a:cubicBezTo>
                    <a:cubicBezTo>
                      <a:pt x="17" y="115"/>
                      <a:pt x="17" y="114"/>
                      <a:pt x="17" y="114"/>
                    </a:cubicBezTo>
                    <a:cubicBezTo>
                      <a:pt x="17" y="114"/>
                      <a:pt x="17" y="113"/>
                      <a:pt x="17" y="113"/>
                    </a:cubicBezTo>
                    <a:cubicBezTo>
                      <a:pt x="16" y="113"/>
                      <a:pt x="16" y="112"/>
                      <a:pt x="16" y="112"/>
                    </a:cubicBezTo>
                    <a:cubicBezTo>
                      <a:pt x="16" y="111"/>
                      <a:pt x="15" y="111"/>
                      <a:pt x="15" y="110"/>
                    </a:cubicBezTo>
                    <a:cubicBezTo>
                      <a:pt x="14" y="110"/>
                      <a:pt x="14" y="110"/>
                      <a:pt x="14" y="110"/>
                    </a:cubicBezTo>
                    <a:cubicBezTo>
                      <a:pt x="13" y="109"/>
                      <a:pt x="13" y="108"/>
                      <a:pt x="13" y="108"/>
                    </a:cubicBezTo>
                    <a:cubicBezTo>
                      <a:pt x="13" y="108"/>
                      <a:pt x="13" y="108"/>
                      <a:pt x="13" y="108"/>
                    </a:cubicBezTo>
                    <a:cubicBezTo>
                      <a:pt x="13" y="104"/>
                      <a:pt x="13" y="104"/>
                      <a:pt x="13" y="104"/>
                    </a:cubicBezTo>
                    <a:cubicBezTo>
                      <a:pt x="14" y="105"/>
                      <a:pt x="14" y="105"/>
                      <a:pt x="14" y="105"/>
                    </a:cubicBezTo>
                    <a:cubicBezTo>
                      <a:pt x="14" y="105"/>
                      <a:pt x="14" y="105"/>
                      <a:pt x="14" y="105"/>
                    </a:cubicBezTo>
                    <a:cubicBezTo>
                      <a:pt x="14" y="105"/>
                      <a:pt x="14" y="105"/>
                      <a:pt x="14" y="105"/>
                    </a:cubicBezTo>
                    <a:cubicBezTo>
                      <a:pt x="14" y="105"/>
                      <a:pt x="14" y="104"/>
                      <a:pt x="14" y="104"/>
                    </a:cubicBezTo>
                    <a:cubicBezTo>
                      <a:pt x="14" y="104"/>
                      <a:pt x="14" y="104"/>
                      <a:pt x="14" y="104"/>
                    </a:cubicBezTo>
                    <a:cubicBezTo>
                      <a:pt x="14" y="103"/>
                      <a:pt x="14" y="103"/>
                      <a:pt x="15" y="103"/>
                    </a:cubicBezTo>
                    <a:cubicBezTo>
                      <a:pt x="15" y="103"/>
                      <a:pt x="15" y="103"/>
                      <a:pt x="15" y="103"/>
                    </a:cubicBezTo>
                    <a:cubicBezTo>
                      <a:pt x="15" y="103"/>
                      <a:pt x="15" y="103"/>
                      <a:pt x="15" y="102"/>
                    </a:cubicBezTo>
                    <a:cubicBezTo>
                      <a:pt x="15" y="102"/>
                      <a:pt x="15" y="102"/>
                      <a:pt x="15" y="102"/>
                    </a:cubicBezTo>
                    <a:cubicBezTo>
                      <a:pt x="14" y="102"/>
                      <a:pt x="14" y="101"/>
                      <a:pt x="14" y="100"/>
                    </a:cubicBezTo>
                    <a:cubicBezTo>
                      <a:pt x="14" y="100"/>
                      <a:pt x="14" y="100"/>
                      <a:pt x="14" y="100"/>
                    </a:cubicBezTo>
                    <a:cubicBezTo>
                      <a:pt x="14" y="98"/>
                      <a:pt x="14" y="98"/>
                      <a:pt x="14" y="98"/>
                    </a:cubicBezTo>
                    <a:cubicBezTo>
                      <a:pt x="15" y="98"/>
                      <a:pt x="15" y="98"/>
                      <a:pt x="15" y="98"/>
                    </a:cubicBezTo>
                    <a:cubicBezTo>
                      <a:pt x="15" y="98"/>
                      <a:pt x="15" y="98"/>
                      <a:pt x="15" y="98"/>
                    </a:cubicBezTo>
                    <a:cubicBezTo>
                      <a:pt x="15" y="98"/>
                      <a:pt x="15" y="98"/>
                      <a:pt x="15" y="98"/>
                    </a:cubicBezTo>
                    <a:cubicBezTo>
                      <a:pt x="15" y="98"/>
                      <a:pt x="15" y="97"/>
                      <a:pt x="15" y="97"/>
                    </a:cubicBezTo>
                    <a:cubicBezTo>
                      <a:pt x="15" y="97"/>
                      <a:pt x="16" y="97"/>
                      <a:pt x="16" y="97"/>
                    </a:cubicBezTo>
                    <a:cubicBezTo>
                      <a:pt x="16" y="96"/>
                      <a:pt x="16" y="96"/>
                      <a:pt x="16" y="96"/>
                    </a:cubicBezTo>
                    <a:cubicBezTo>
                      <a:pt x="16" y="95"/>
                      <a:pt x="16" y="95"/>
                      <a:pt x="16" y="95"/>
                    </a:cubicBezTo>
                    <a:cubicBezTo>
                      <a:pt x="17" y="95"/>
                      <a:pt x="17" y="95"/>
                      <a:pt x="17" y="95"/>
                    </a:cubicBezTo>
                    <a:cubicBezTo>
                      <a:pt x="17" y="95"/>
                      <a:pt x="17" y="95"/>
                      <a:pt x="17" y="95"/>
                    </a:cubicBezTo>
                    <a:cubicBezTo>
                      <a:pt x="17" y="95"/>
                      <a:pt x="17" y="95"/>
                      <a:pt x="17" y="95"/>
                    </a:cubicBezTo>
                    <a:cubicBezTo>
                      <a:pt x="17" y="95"/>
                      <a:pt x="17" y="95"/>
                      <a:pt x="17" y="95"/>
                    </a:cubicBezTo>
                    <a:cubicBezTo>
                      <a:pt x="17" y="91"/>
                      <a:pt x="17" y="91"/>
                      <a:pt x="17" y="91"/>
                    </a:cubicBezTo>
                    <a:cubicBezTo>
                      <a:pt x="18" y="92"/>
                      <a:pt x="18" y="92"/>
                      <a:pt x="18" y="92"/>
                    </a:cubicBezTo>
                    <a:cubicBezTo>
                      <a:pt x="18" y="92"/>
                      <a:pt x="18" y="91"/>
                      <a:pt x="18" y="90"/>
                    </a:cubicBezTo>
                    <a:cubicBezTo>
                      <a:pt x="18" y="90"/>
                      <a:pt x="18" y="89"/>
                      <a:pt x="18" y="89"/>
                    </a:cubicBezTo>
                    <a:cubicBezTo>
                      <a:pt x="17" y="89"/>
                      <a:pt x="17" y="89"/>
                      <a:pt x="17" y="89"/>
                    </a:cubicBezTo>
                    <a:cubicBezTo>
                      <a:pt x="17" y="88"/>
                      <a:pt x="17" y="88"/>
                      <a:pt x="17" y="88"/>
                    </a:cubicBezTo>
                    <a:cubicBezTo>
                      <a:pt x="17" y="88"/>
                      <a:pt x="17" y="88"/>
                      <a:pt x="17" y="88"/>
                    </a:cubicBezTo>
                    <a:cubicBezTo>
                      <a:pt x="17" y="87"/>
                      <a:pt x="17" y="87"/>
                      <a:pt x="17" y="86"/>
                    </a:cubicBezTo>
                    <a:cubicBezTo>
                      <a:pt x="17" y="86"/>
                      <a:pt x="17" y="86"/>
                      <a:pt x="17" y="86"/>
                    </a:cubicBezTo>
                    <a:cubicBezTo>
                      <a:pt x="16" y="86"/>
                      <a:pt x="16" y="86"/>
                      <a:pt x="16" y="85"/>
                    </a:cubicBezTo>
                    <a:cubicBezTo>
                      <a:pt x="16" y="84"/>
                      <a:pt x="16" y="84"/>
                      <a:pt x="16" y="84"/>
                    </a:cubicBezTo>
                    <a:cubicBezTo>
                      <a:pt x="16" y="84"/>
                      <a:pt x="16" y="84"/>
                      <a:pt x="16" y="84"/>
                    </a:cubicBezTo>
                    <a:cubicBezTo>
                      <a:pt x="15" y="84"/>
                      <a:pt x="15" y="84"/>
                      <a:pt x="15" y="84"/>
                    </a:cubicBezTo>
                    <a:cubicBezTo>
                      <a:pt x="15" y="84"/>
                      <a:pt x="15" y="84"/>
                      <a:pt x="15"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1" y="83"/>
                      <a:pt x="11" y="83"/>
                    </a:cubicBezTo>
                    <a:cubicBezTo>
                      <a:pt x="11" y="82"/>
                      <a:pt x="11" y="82"/>
                      <a:pt x="11" y="82"/>
                    </a:cubicBezTo>
                    <a:cubicBezTo>
                      <a:pt x="11" y="82"/>
                      <a:pt x="11" y="82"/>
                      <a:pt x="11" y="82"/>
                    </a:cubicBezTo>
                    <a:cubicBezTo>
                      <a:pt x="11" y="82"/>
                      <a:pt x="11" y="82"/>
                      <a:pt x="11" y="82"/>
                    </a:cubicBezTo>
                    <a:cubicBezTo>
                      <a:pt x="11" y="81"/>
                      <a:pt x="11" y="81"/>
                      <a:pt x="11" y="81"/>
                    </a:cubicBezTo>
                    <a:cubicBezTo>
                      <a:pt x="11" y="80"/>
                      <a:pt x="11" y="80"/>
                      <a:pt x="11" y="79"/>
                    </a:cubicBezTo>
                    <a:cubicBezTo>
                      <a:pt x="11" y="79"/>
                      <a:pt x="11" y="79"/>
                      <a:pt x="11" y="79"/>
                    </a:cubicBezTo>
                    <a:cubicBezTo>
                      <a:pt x="11" y="79"/>
                      <a:pt x="11" y="79"/>
                      <a:pt x="11" y="79"/>
                    </a:cubicBezTo>
                    <a:cubicBezTo>
                      <a:pt x="10" y="78"/>
                      <a:pt x="10" y="78"/>
                      <a:pt x="10" y="78"/>
                    </a:cubicBezTo>
                    <a:cubicBezTo>
                      <a:pt x="10" y="78"/>
                      <a:pt x="10" y="78"/>
                      <a:pt x="10" y="78"/>
                    </a:cubicBezTo>
                    <a:cubicBezTo>
                      <a:pt x="10" y="78"/>
                      <a:pt x="10" y="78"/>
                      <a:pt x="10" y="78"/>
                    </a:cubicBezTo>
                    <a:cubicBezTo>
                      <a:pt x="10" y="77"/>
                      <a:pt x="10" y="77"/>
                      <a:pt x="10" y="76"/>
                    </a:cubicBezTo>
                    <a:cubicBezTo>
                      <a:pt x="10" y="76"/>
                      <a:pt x="10" y="76"/>
                      <a:pt x="10" y="76"/>
                    </a:cubicBezTo>
                    <a:cubicBezTo>
                      <a:pt x="9" y="76"/>
                      <a:pt x="9" y="76"/>
                      <a:pt x="9" y="76"/>
                    </a:cubicBezTo>
                    <a:cubicBezTo>
                      <a:pt x="8" y="76"/>
                      <a:pt x="8" y="76"/>
                      <a:pt x="8" y="76"/>
                    </a:cubicBezTo>
                    <a:cubicBezTo>
                      <a:pt x="9" y="75"/>
                      <a:pt x="9" y="75"/>
                      <a:pt x="9" y="75"/>
                    </a:cubicBezTo>
                    <a:cubicBezTo>
                      <a:pt x="9" y="75"/>
                      <a:pt x="9" y="75"/>
                      <a:pt x="9" y="75"/>
                    </a:cubicBezTo>
                    <a:cubicBezTo>
                      <a:pt x="9" y="75"/>
                      <a:pt x="9" y="75"/>
                      <a:pt x="9" y="75"/>
                    </a:cubicBezTo>
                    <a:cubicBezTo>
                      <a:pt x="9" y="75"/>
                      <a:pt x="8" y="75"/>
                      <a:pt x="8" y="75"/>
                    </a:cubicBezTo>
                    <a:cubicBezTo>
                      <a:pt x="8" y="75"/>
                      <a:pt x="8" y="75"/>
                      <a:pt x="8" y="75"/>
                    </a:cubicBezTo>
                    <a:cubicBezTo>
                      <a:pt x="8" y="74"/>
                      <a:pt x="8" y="74"/>
                      <a:pt x="8" y="74"/>
                    </a:cubicBezTo>
                    <a:cubicBezTo>
                      <a:pt x="8" y="74"/>
                      <a:pt x="8" y="74"/>
                      <a:pt x="8" y="74"/>
                    </a:cubicBezTo>
                    <a:cubicBezTo>
                      <a:pt x="8" y="74"/>
                      <a:pt x="8" y="74"/>
                      <a:pt x="8" y="74"/>
                    </a:cubicBezTo>
                    <a:cubicBezTo>
                      <a:pt x="8" y="74"/>
                      <a:pt x="8" y="74"/>
                      <a:pt x="7" y="74"/>
                    </a:cubicBezTo>
                    <a:cubicBezTo>
                      <a:pt x="7" y="74"/>
                      <a:pt x="7" y="74"/>
                      <a:pt x="7" y="74"/>
                    </a:cubicBezTo>
                    <a:cubicBezTo>
                      <a:pt x="7" y="74"/>
                      <a:pt x="6" y="74"/>
                      <a:pt x="6" y="74"/>
                    </a:cubicBezTo>
                    <a:cubicBezTo>
                      <a:pt x="6" y="74"/>
                      <a:pt x="6" y="74"/>
                      <a:pt x="6" y="74"/>
                    </a:cubicBezTo>
                    <a:cubicBezTo>
                      <a:pt x="6" y="74"/>
                      <a:pt x="6" y="74"/>
                      <a:pt x="6" y="74"/>
                    </a:cubicBezTo>
                    <a:cubicBezTo>
                      <a:pt x="6" y="73"/>
                      <a:pt x="5" y="73"/>
                      <a:pt x="5" y="72"/>
                    </a:cubicBezTo>
                    <a:cubicBezTo>
                      <a:pt x="5" y="72"/>
                      <a:pt x="5" y="72"/>
                      <a:pt x="5" y="72"/>
                    </a:cubicBezTo>
                    <a:cubicBezTo>
                      <a:pt x="4" y="72"/>
                      <a:pt x="4" y="72"/>
                      <a:pt x="4" y="71"/>
                    </a:cubicBezTo>
                    <a:cubicBezTo>
                      <a:pt x="4" y="71"/>
                      <a:pt x="4" y="71"/>
                      <a:pt x="4" y="71"/>
                    </a:cubicBezTo>
                    <a:cubicBezTo>
                      <a:pt x="4" y="71"/>
                      <a:pt x="4" y="71"/>
                      <a:pt x="4" y="71"/>
                    </a:cubicBezTo>
                    <a:cubicBezTo>
                      <a:pt x="4" y="71"/>
                      <a:pt x="4" y="71"/>
                      <a:pt x="4" y="71"/>
                    </a:cubicBezTo>
                    <a:cubicBezTo>
                      <a:pt x="4" y="71"/>
                      <a:pt x="3" y="71"/>
                      <a:pt x="3" y="71"/>
                    </a:cubicBezTo>
                    <a:cubicBezTo>
                      <a:pt x="3" y="70"/>
                      <a:pt x="2" y="70"/>
                      <a:pt x="2" y="70"/>
                    </a:cubicBezTo>
                    <a:cubicBezTo>
                      <a:pt x="2" y="70"/>
                      <a:pt x="2" y="70"/>
                      <a:pt x="2" y="70"/>
                    </a:cubicBezTo>
                    <a:cubicBezTo>
                      <a:pt x="1" y="70"/>
                      <a:pt x="1" y="70"/>
                      <a:pt x="1" y="70"/>
                    </a:cubicBezTo>
                    <a:cubicBezTo>
                      <a:pt x="1" y="70"/>
                      <a:pt x="1" y="70"/>
                      <a:pt x="1" y="70"/>
                    </a:cubicBezTo>
                    <a:cubicBezTo>
                      <a:pt x="0" y="70"/>
                      <a:pt x="0" y="69"/>
                      <a:pt x="0" y="69"/>
                    </a:cubicBezTo>
                    <a:cubicBezTo>
                      <a:pt x="0" y="56"/>
                      <a:pt x="0" y="56"/>
                      <a:pt x="0" y="56"/>
                    </a:cubicBezTo>
                    <a:cubicBezTo>
                      <a:pt x="1" y="56"/>
                      <a:pt x="1" y="56"/>
                      <a:pt x="1" y="56"/>
                    </a:cubicBezTo>
                    <a:cubicBezTo>
                      <a:pt x="1" y="56"/>
                      <a:pt x="1" y="56"/>
                      <a:pt x="1" y="56"/>
                    </a:cubicBezTo>
                    <a:cubicBezTo>
                      <a:pt x="1" y="56"/>
                      <a:pt x="1" y="56"/>
                      <a:pt x="1" y="55"/>
                    </a:cubicBezTo>
                    <a:cubicBezTo>
                      <a:pt x="1" y="55"/>
                      <a:pt x="1" y="55"/>
                      <a:pt x="1" y="55"/>
                    </a:cubicBezTo>
                    <a:cubicBezTo>
                      <a:pt x="1" y="54"/>
                      <a:pt x="1" y="54"/>
                      <a:pt x="1" y="54"/>
                    </a:cubicBezTo>
                    <a:cubicBezTo>
                      <a:pt x="2" y="54"/>
                      <a:pt x="2" y="54"/>
                      <a:pt x="2" y="54"/>
                    </a:cubicBezTo>
                    <a:cubicBezTo>
                      <a:pt x="2" y="54"/>
                      <a:pt x="2" y="54"/>
                      <a:pt x="2" y="54"/>
                    </a:cubicBezTo>
                    <a:cubicBezTo>
                      <a:pt x="2" y="54"/>
                      <a:pt x="2" y="54"/>
                      <a:pt x="2" y="54"/>
                    </a:cubicBezTo>
                    <a:cubicBezTo>
                      <a:pt x="2" y="54"/>
                      <a:pt x="2" y="54"/>
                      <a:pt x="2" y="54"/>
                    </a:cubicBezTo>
                    <a:cubicBezTo>
                      <a:pt x="2" y="52"/>
                      <a:pt x="2" y="52"/>
                      <a:pt x="2" y="52"/>
                    </a:cubicBezTo>
                    <a:cubicBezTo>
                      <a:pt x="2" y="52"/>
                      <a:pt x="3" y="52"/>
                      <a:pt x="3" y="52"/>
                    </a:cubicBezTo>
                    <a:cubicBezTo>
                      <a:pt x="3" y="52"/>
                      <a:pt x="3" y="52"/>
                      <a:pt x="3" y="52"/>
                    </a:cubicBezTo>
                    <a:cubicBezTo>
                      <a:pt x="3" y="51"/>
                      <a:pt x="3" y="51"/>
                      <a:pt x="3" y="51"/>
                    </a:cubicBezTo>
                    <a:cubicBezTo>
                      <a:pt x="3" y="51"/>
                      <a:pt x="3" y="51"/>
                      <a:pt x="2" y="51"/>
                    </a:cubicBezTo>
                    <a:cubicBezTo>
                      <a:pt x="2" y="51"/>
                      <a:pt x="2" y="51"/>
                      <a:pt x="2" y="51"/>
                    </a:cubicBezTo>
                    <a:cubicBezTo>
                      <a:pt x="2" y="51"/>
                      <a:pt x="2" y="51"/>
                      <a:pt x="2" y="51"/>
                    </a:cubicBezTo>
                    <a:cubicBezTo>
                      <a:pt x="1" y="51"/>
                      <a:pt x="1" y="51"/>
                      <a:pt x="1" y="51"/>
                    </a:cubicBezTo>
                    <a:cubicBezTo>
                      <a:pt x="1" y="50"/>
                      <a:pt x="1" y="50"/>
                      <a:pt x="1" y="50"/>
                    </a:cubicBezTo>
                    <a:cubicBezTo>
                      <a:pt x="4" y="46"/>
                      <a:pt x="6" y="41"/>
                      <a:pt x="9" y="37"/>
                    </a:cubicBezTo>
                    <a:cubicBezTo>
                      <a:pt x="17" y="28"/>
                      <a:pt x="26" y="19"/>
                      <a:pt x="36" y="11"/>
                    </a:cubicBezTo>
                    <a:cubicBezTo>
                      <a:pt x="42" y="7"/>
                      <a:pt x="47" y="4"/>
                      <a:pt x="53" y="1"/>
                    </a:cubicBezTo>
                    <a:cubicBezTo>
                      <a:pt x="54" y="0"/>
                      <a:pt x="54" y="0"/>
                      <a:pt x="55" y="0"/>
                    </a:cubicBezTo>
                    <a:cubicBezTo>
                      <a:pt x="56" y="0"/>
                      <a:pt x="56" y="0"/>
                      <a:pt x="56" y="0"/>
                    </a:cubicBezTo>
                    <a:cubicBezTo>
                      <a:pt x="57" y="0"/>
                      <a:pt x="58" y="0"/>
                      <a:pt x="58" y="2"/>
                    </a:cubicBezTo>
                    <a:cubicBezTo>
                      <a:pt x="58" y="2"/>
                      <a:pt x="58" y="3"/>
                      <a:pt x="58" y="4"/>
                    </a:cubicBezTo>
                    <a:cubicBezTo>
                      <a:pt x="57" y="4"/>
                      <a:pt x="57" y="4"/>
                      <a:pt x="57" y="4"/>
                    </a:cubicBezTo>
                    <a:cubicBezTo>
                      <a:pt x="57" y="5"/>
                      <a:pt x="57" y="5"/>
                      <a:pt x="57" y="5"/>
                    </a:cubicBezTo>
                    <a:cubicBezTo>
                      <a:pt x="56" y="4"/>
                      <a:pt x="56" y="4"/>
                      <a:pt x="56" y="4"/>
                    </a:cubicBezTo>
                    <a:cubicBezTo>
                      <a:pt x="56" y="4"/>
                      <a:pt x="56" y="4"/>
                      <a:pt x="56" y="4"/>
                    </a:cubicBezTo>
                    <a:cubicBezTo>
                      <a:pt x="56" y="4"/>
                      <a:pt x="56" y="5"/>
                      <a:pt x="56" y="5"/>
                    </a:cubicBezTo>
                    <a:cubicBezTo>
                      <a:pt x="56" y="5"/>
                      <a:pt x="56" y="5"/>
                      <a:pt x="56" y="5"/>
                    </a:cubicBezTo>
                    <a:cubicBezTo>
                      <a:pt x="56" y="5"/>
                      <a:pt x="56" y="5"/>
                      <a:pt x="55" y="5"/>
                    </a:cubicBezTo>
                    <a:cubicBezTo>
                      <a:pt x="54" y="5"/>
                      <a:pt x="54" y="5"/>
                      <a:pt x="54" y="5"/>
                    </a:cubicBezTo>
                    <a:cubicBezTo>
                      <a:pt x="54" y="5"/>
                      <a:pt x="54" y="5"/>
                      <a:pt x="54" y="5"/>
                    </a:cubicBezTo>
                    <a:cubicBezTo>
                      <a:pt x="54" y="5"/>
                      <a:pt x="54" y="5"/>
                      <a:pt x="54" y="6"/>
                    </a:cubicBezTo>
                    <a:cubicBezTo>
                      <a:pt x="53" y="6"/>
                      <a:pt x="53" y="6"/>
                      <a:pt x="53" y="6"/>
                    </a:cubicBezTo>
                    <a:cubicBezTo>
                      <a:pt x="53" y="6"/>
                      <a:pt x="52" y="6"/>
                      <a:pt x="52" y="6"/>
                    </a:cubicBezTo>
                    <a:cubicBezTo>
                      <a:pt x="52" y="6"/>
                      <a:pt x="52" y="6"/>
                      <a:pt x="52"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7"/>
                    </a:cubicBezTo>
                    <a:cubicBezTo>
                      <a:pt x="50" y="7"/>
                      <a:pt x="50" y="7"/>
                      <a:pt x="50" y="7"/>
                    </a:cubicBezTo>
                    <a:cubicBezTo>
                      <a:pt x="49" y="7"/>
                      <a:pt x="49" y="7"/>
                      <a:pt x="49" y="7"/>
                    </a:cubicBezTo>
                    <a:cubicBezTo>
                      <a:pt x="49" y="7"/>
                      <a:pt x="49" y="7"/>
                      <a:pt x="49" y="7"/>
                    </a:cubicBezTo>
                    <a:cubicBezTo>
                      <a:pt x="49" y="7"/>
                      <a:pt x="49" y="8"/>
                      <a:pt x="49" y="8"/>
                    </a:cubicBezTo>
                    <a:cubicBezTo>
                      <a:pt x="49" y="9"/>
                      <a:pt x="49" y="9"/>
                      <a:pt x="49" y="9"/>
                    </a:cubicBezTo>
                    <a:cubicBezTo>
                      <a:pt x="49" y="9"/>
                      <a:pt x="49" y="9"/>
                      <a:pt x="49" y="9"/>
                    </a:cubicBezTo>
                    <a:cubicBezTo>
                      <a:pt x="49" y="9"/>
                      <a:pt x="49" y="10"/>
                      <a:pt x="49" y="10"/>
                    </a:cubicBezTo>
                    <a:cubicBezTo>
                      <a:pt x="48" y="10"/>
                      <a:pt x="48" y="10"/>
                      <a:pt x="48" y="10"/>
                    </a:cubicBezTo>
                    <a:cubicBezTo>
                      <a:pt x="48" y="10"/>
                      <a:pt x="48" y="10"/>
                      <a:pt x="48" y="10"/>
                    </a:cubicBezTo>
                    <a:cubicBezTo>
                      <a:pt x="48" y="11"/>
                      <a:pt x="48" y="11"/>
                      <a:pt x="48" y="11"/>
                    </a:cubicBezTo>
                    <a:cubicBezTo>
                      <a:pt x="47" y="11"/>
                      <a:pt x="47" y="11"/>
                      <a:pt x="47" y="11"/>
                    </a:cubicBezTo>
                    <a:cubicBezTo>
                      <a:pt x="47" y="11"/>
                      <a:pt x="47" y="11"/>
                      <a:pt x="47" y="11"/>
                    </a:cubicBezTo>
                    <a:cubicBezTo>
                      <a:pt x="47" y="11"/>
                      <a:pt x="47" y="12"/>
                      <a:pt x="47" y="12"/>
                    </a:cubicBezTo>
                    <a:cubicBezTo>
                      <a:pt x="47" y="12"/>
                      <a:pt x="47" y="12"/>
                      <a:pt x="47" y="12"/>
                    </a:cubicBezTo>
                    <a:cubicBezTo>
                      <a:pt x="47" y="12"/>
                      <a:pt x="47" y="12"/>
                      <a:pt x="47" y="13"/>
                    </a:cubicBezTo>
                    <a:cubicBezTo>
                      <a:pt x="47" y="13"/>
                      <a:pt x="48" y="14"/>
                      <a:pt x="48" y="14"/>
                    </a:cubicBezTo>
                    <a:cubicBezTo>
                      <a:pt x="47" y="15"/>
                      <a:pt x="47" y="15"/>
                      <a:pt x="47" y="15"/>
                    </a:cubicBezTo>
                    <a:cubicBezTo>
                      <a:pt x="47" y="15"/>
                      <a:pt x="47" y="15"/>
                      <a:pt x="47" y="15"/>
                    </a:cubicBezTo>
                    <a:cubicBezTo>
                      <a:pt x="47" y="15"/>
                      <a:pt x="47" y="15"/>
                      <a:pt x="47" y="15"/>
                    </a:cubicBezTo>
                    <a:cubicBezTo>
                      <a:pt x="47" y="15"/>
                      <a:pt x="47" y="15"/>
                      <a:pt x="47" y="15"/>
                    </a:cubicBezTo>
                    <a:cubicBezTo>
                      <a:pt x="47" y="15"/>
                      <a:pt x="48" y="15"/>
                      <a:pt x="48" y="15"/>
                    </a:cubicBezTo>
                    <a:cubicBezTo>
                      <a:pt x="48" y="15"/>
                      <a:pt x="48" y="15"/>
                      <a:pt x="48" y="15"/>
                    </a:cubicBezTo>
                    <a:cubicBezTo>
                      <a:pt x="48" y="15"/>
                      <a:pt x="48" y="14"/>
                      <a:pt x="48" y="14"/>
                    </a:cubicBezTo>
                    <a:cubicBezTo>
                      <a:pt x="49" y="14"/>
                      <a:pt x="49" y="14"/>
                      <a:pt x="49" y="14"/>
                    </a:cubicBezTo>
                    <a:cubicBezTo>
                      <a:pt x="49" y="13"/>
                      <a:pt x="50" y="13"/>
                      <a:pt x="50" y="13"/>
                    </a:cubicBezTo>
                    <a:cubicBezTo>
                      <a:pt x="50" y="13"/>
                      <a:pt x="51" y="13"/>
                      <a:pt x="51" y="13"/>
                    </a:cubicBezTo>
                    <a:cubicBezTo>
                      <a:pt x="51" y="13"/>
                      <a:pt x="51" y="13"/>
                      <a:pt x="51" y="13"/>
                    </a:cubicBezTo>
                    <a:cubicBezTo>
                      <a:pt x="52" y="13"/>
                      <a:pt x="52" y="13"/>
                      <a:pt x="52" y="12"/>
                    </a:cubicBezTo>
                    <a:cubicBezTo>
                      <a:pt x="52" y="12"/>
                      <a:pt x="52" y="12"/>
                      <a:pt x="52" y="12"/>
                    </a:cubicBezTo>
                    <a:cubicBezTo>
                      <a:pt x="52" y="12"/>
                      <a:pt x="52" y="12"/>
                      <a:pt x="52" y="12"/>
                    </a:cubicBezTo>
                    <a:cubicBezTo>
                      <a:pt x="52" y="11"/>
                      <a:pt x="52" y="11"/>
                      <a:pt x="53" y="11"/>
                    </a:cubicBezTo>
                    <a:cubicBezTo>
                      <a:pt x="53" y="11"/>
                      <a:pt x="53" y="11"/>
                      <a:pt x="53" y="11"/>
                    </a:cubicBezTo>
                    <a:cubicBezTo>
                      <a:pt x="53" y="10"/>
                      <a:pt x="53" y="9"/>
                      <a:pt x="53" y="9"/>
                    </a:cubicBezTo>
                    <a:cubicBezTo>
                      <a:pt x="53" y="9"/>
                      <a:pt x="53" y="9"/>
                      <a:pt x="53" y="9"/>
                    </a:cubicBezTo>
                    <a:cubicBezTo>
                      <a:pt x="53" y="8"/>
                      <a:pt x="53" y="8"/>
                      <a:pt x="53" y="8"/>
                    </a:cubicBezTo>
                    <a:cubicBezTo>
                      <a:pt x="55" y="8"/>
                      <a:pt x="55" y="8"/>
                      <a:pt x="55" y="8"/>
                    </a:cubicBezTo>
                    <a:cubicBezTo>
                      <a:pt x="56" y="8"/>
                      <a:pt x="56" y="8"/>
                      <a:pt x="56" y="8"/>
                    </a:cubicBezTo>
                    <a:cubicBezTo>
                      <a:pt x="56" y="8"/>
                      <a:pt x="56" y="8"/>
                      <a:pt x="56" y="8"/>
                    </a:cubicBezTo>
                    <a:cubicBezTo>
                      <a:pt x="56" y="8"/>
                      <a:pt x="57" y="8"/>
                      <a:pt x="57" y="8"/>
                    </a:cubicBezTo>
                    <a:cubicBezTo>
                      <a:pt x="57" y="8"/>
                      <a:pt x="58" y="7"/>
                      <a:pt x="58" y="7"/>
                    </a:cubicBezTo>
                    <a:cubicBezTo>
                      <a:pt x="58" y="6"/>
                      <a:pt x="58" y="6"/>
                      <a:pt x="59" y="6"/>
                    </a:cubicBezTo>
                    <a:cubicBezTo>
                      <a:pt x="63" y="6"/>
                      <a:pt x="63" y="6"/>
                      <a:pt x="63" y="6"/>
                    </a:cubicBezTo>
                    <a:cubicBezTo>
                      <a:pt x="63" y="6"/>
                      <a:pt x="63" y="6"/>
                      <a:pt x="63" y="6"/>
                    </a:cubicBezTo>
                    <a:cubicBezTo>
                      <a:pt x="63" y="6"/>
                      <a:pt x="63" y="6"/>
                      <a:pt x="63" y="6"/>
                    </a:cubicBezTo>
                    <a:cubicBezTo>
                      <a:pt x="63" y="6"/>
                      <a:pt x="64" y="6"/>
                      <a:pt x="64" y="7"/>
                    </a:cubicBezTo>
                    <a:cubicBezTo>
                      <a:pt x="64" y="8"/>
                      <a:pt x="64" y="8"/>
                      <a:pt x="64" y="8"/>
                    </a:cubicBezTo>
                    <a:cubicBezTo>
                      <a:pt x="63" y="8"/>
                      <a:pt x="63" y="8"/>
                      <a:pt x="63"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4" y="9"/>
                    </a:cubicBezTo>
                    <a:cubicBezTo>
                      <a:pt x="64" y="9"/>
                      <a:pt x="64" y="9"/>
                      <a:pt x="64" y="9"/>
                    </a:cubicBezTo>
                    <a:cubicBezTo>
                      <a:pt x="64" y="9"/>
                      <a:pt x="64" y="9"/>
                      <a:pt x="64" y="9"/>
                    </a:cubicBezTo>
                    <a:cubicBezTo>
                      <a:pt x="65" y="9"/>
                      <a:pt x="65" y="9"/>
                      <a:pt x="65" y="8"/>
                    </a:cubicBezTo>
                    <a:cubicBezTo>
                      <a:pt x="65" y="8"/>
                      <a:pt x="65" y="8"/>
                      <a:pt x="66" y="8"/>
                    </a:cubicBezTo>
                    <a:cubicBezTo>
                      <a:pt x="67" y="8"/>
                      <a:pt x="67" y="8"/>
                      <a:pt x="67" y="8"/>
                    </a:cubicBezTo>
                    <a:cubicBezTo>
                      <a:pt x="67" y="11"/>
                      <a:pt x="67" y="11"/>
                      <a:pt x="67" y="11"/>
                    </a:cubicBezTo>
                    <a:cubicBezTo>
                      <a:pt x="67" y="11"/>
                      <a:pt x="67" y="12"/>
                      <a:pt x="67" y="12"/>
                    </a:cubicBezTo>
                    <a:cubicBezTo>
                      <a:pt x="67" y="12"/>
                      <a:pt x="67" y="12"/>
                      <a:pt x="67" y="12"/>
                    </a:cubicBezTo>
                    <a:cubicBezTo>
                      <a:pt x="67" y="13"/>
                      <a:pt x="67" y="13"/>
                      <a:pt x="68" y="14"/>
                    </a:cubicBezTo>
                    <a:cubicBezTo>
                      <a:pt x="68" y="14"/>
                      <a:pt x="68" y="15"/>
                      <a:pt x="68" y="15"/>
                    </a:cubicBezTo>
                    <a:cubicBezTo>
                      <a:pt x="67" y="15"/>
                      <a:pt x="67" y="16"/>
                      <a:pt x="66" y="16"/>
                    </a:cubicBezTo>
                    <a:cubicBezTo>
                      <a:pt x="66" y="16"/>
                      <a:pt x="66" y="16"/>
                      <a:pt x="66" y="16"/>
                    </a:cubicBezTo>
                    <a:cubicBezTo>
                      <a:pt x="66" y="16"/>
                      <a:pt x="66" y="16"/>
                      <a:pt x="66" y="16"/>
                    </a:cubicBezTo>
                    <a:cubicBezTo>
                      <a:pt x="66" y="16"/>
                      <a:pt x="66" y="16"/>
                      <a:pt x="66" y="16"/>
                    </a:cubicBezTo>
                    <a:cubicBezTo>
                      <a:pt x="65" y="16"/>
                      <a:pt x="65" y="16"/>
                      <a:pt x="65" y="16"/>
                    </a:cubicBezTo>
                    <a:cubicBezTo>
                      <a:pt x="65" y="16"/>
                      <a:pt x="64" y="16"/>
                      <a:pt x="64" y="16"/>
                    </a:cubicBezTo>
                    <a:cubicBezTo>
                      <a:pt x="64" y="16"/>
                      <a:pt x="63" y="16"/>
                      <a:pt x="63" y="16"/>
                    </a:cubicBezTo>
                    <a:cubicBezTo>
                      <a:pt x="63" y="16"/>
                      <a:pt x="63" y="16"/>
                      <a:pt x="63" y="16"/>
                    </a:cubicBezTo>
                    <a:cubicBezTo>
                      <a:pt x="63" y="16"/>
                      <a:pt x="63" y="16"/>
                      <a:pt x="63" y="16"/>
                    </a:cubicBezTo>
                    <a:cubicBezTo>
                      <a:pt x="63" y="16"/>
                      <a:pt x="62" y="17"/>
                      <a:pt x="62" y="17"/>
                    </a:cubicBezTo>
                    <a:cubicBezTo>
                      <a:pt x="62" y="17"/>
                      <a:pt x="62" y="17"/>
                      <a:pt x="62" y="17"/>
                    </a:cubicBezTo>
                    <a:cubicBezTo>
                      <a:pt x="62" y="17"/>
                      <a:pt x="62" y="17"/>
                      <a:pt x="62" y="17"/>
                    </a:cubicBezTo>
                    <a:cubicBezTo>
                      <a:pt x="62" y="18"/>
                      <a:pt x="62" y="18"/>
                      <a:pt x="62" y="18"/>
                    </a:cubicBezTo>
                    <a:cubicBezTo>
                      <a:pt x="61" y="17"/>
                      <a:pt x="61" y="17"/>
                      <a:pt x="61" y="17"/>
                    </a:cubicBezTo>
                    <a:cubicBezTo>
                      <a:pt x="61" y="17"/>
                      <a:pt x="61" y="17"/>
                      <a:pt x="61" y="17"/>
                    </a:cubicBezTo>
                    <a:cubicBezTo>
                      <a:pt x="61" y="18"/>
                      <a:pt x="61" y="18"/>
                      <a:pt x="61" y="18"/>
                    </a:cubicBezTo>
                    <a:cubicBezTo>
                      <a:pt x="61" y="18"/>
                      <a:pt x="61" y="18"/>
                      <a:pt x="61" y="18"/>
                    </a:cubicBezTo>
                    <a:cubicBezTo>
                      <a:pt x="54" y="18"/>
                      <a:pt x="54" y="18"/>
                      <a:pt x="54" y="18"/>
                    </a:cubicBezTo>
                    <a:cubicBezTo>
                      <a:pt x="54" y="18"/>
                      <a:pt x="54" y="18"/>
                      <a:pt x="53" y="18"/>
                    </a:cubicBezTo>
                    <a:cubicBezTo>
                      <a:pt x="53" y="18"/>
                      <a:pt x="53" y="18"/>
                      <a:pt x="53" y="18"/>
                    </a:cubicBezTo>
                    <a:cubicBezTo>
                      <a:pt x="53" y="18"/>
                      <a:pt x="53" y="18"/>
                      <a:pt x="53" y="18"/>
                    </a:cubicBezTo>
                    <a:cubicBezTo>
                      <a:pt x="53" y="18"/>
                      <a:pt x="53" y="19"/>
                      <a:pt x="53" y="19"/>
                    </a:cubicBezTo>
                    <a:cubicBezTo>
                      <a:pt x="52" y="19"/>
                      <a:pt x="52" y="19"/>
                      <a:pt x="52" y="19"/>
                    </a:cubicBezTo>
                    <a:cubicBezTo>
                      <a:pt x="52" y="19"/>
                      <a:pt x="52" y="19"/>
                      <a:pt x="52" y="19"/>
                    </a:cubicBezTo>
                    <a:cubicBezTo>
                      <a:pt x="51" y="19"/>
                      <a:pt x="51" y="19"/>
                      <a:pt x="51" y="19"/>
                    </a:cubicBezTo>
                    <a:cubicBezTo>
                      <a:pt x="51" y="19"/>
                      <a:pt x="51" y="19"/>
                      <a:pt x="51" y="19"/>
                    </a:cubicBezTo>
                    <a:cubicBezTo>
                      <a:pt x="51" y="19"/>
                      <a:pt x="51" y="20"/>
                      <a:pt x="51" y="20"/>
                    </a:cubicBezTo>
                    <a:cubicBezTo>
                      <a:pt x="50" y="20"/>
                      <a:pt x="50" y="20"/>
                      <a:pt x="50" y="20"/>
                    </a:cubicBezTo>
                    <a:cubicBezTo>
                      <a:pt x="50" y="20"/>
                      <a:pt x="50" y="20"/>
                      <a:pt x="50" y="20"/>
                    </a:cubicBezTo>
                    <a:cubicBezTo>
                      <a:pt x="50" y="20"/>
                      <a:pt x="50" y="20"/>
                      <a:pt x="50" y="20"/>
                    </a:cubicBezTo>
                    <a:cubicBezTo>
                      <a:pt x="50" y="21"/>
                      <a:pt x="50" y="21"/>
                      <a:pt x="50" y="21"/>
                    </a:cubicBezTo>
                    <a:cubicBezTo>
                      <a:pt x="50" y="21"/>
                      <a:pt x="51" y="21"/>
                      <a:pt x="51" y="21"/>
                    </a:cubicBezTo>
                    <a:cubicBezTo>
                      <a:pt x="51" y="21"/>
                      <a:pt x="51" y="21"/>
                      <a:pt x="51" y="21"/>
                    </a:cubicBezTo>
                    <a:cubicBezTo>
                      <a:pt x="51" y="21"/>
                      <a:pt x="51" y="21"/>
                      <a:pt x="51" y="21"/>
                    </a:cubicBezTo>
                    <a:cubicBezTo>
                      <a:pt x="51" y="20"/>
                      <a:pt x="52" y="20"/>
                      <a:pt x="52" y="20"/>
                    </a:cubicBezTo>
                    <a:cubicBezTo>
                      <a:pt x="54" y="20"/>
                      <a:pt x="54" y="20"/>
                      <a:pt x="54" y="20"/>
                    </a:cubicBezTo>
                    <a:cubicBezTo>
                      <a:pt x="54" y="21"/>
                      <a:pt x="54" y="21"/>
                      <a:pt x="54" y="21"/>
                    </a:cubicBezTo>
                    <a:cubicBezTo>
                      <a:pt x="54" y="21"/>
                      <a:pt x="54" y="22"/>
                      <a:pt x="54" y="22"/>
                    </a:cubicBezTo>
                    <a:cubicBezTo>
                      <a:pt x="54" y="22"/>
                      <a:pt x="54" y="22"/>
                      <a:pt x="54" y="22"/>
                    </a:cubicBezTo>
                    <a:cubicBezTo>
                      <a:pt x="53" y="23"/>
                      <a:pt x="53" y="23"/>
                      <a:pt x="53" y="23"/>
                    </a:cubicBezTo>
                    <a:cubicBezTo>
                      <a:pt x="52" y="23"/>
                      <a:pt x="52" y="23"/>
                      <a:pt x="52" y="23"/>
                    </a:cubicBezTo>
                    <a:cubicBezTo>
                      <a:pt x="51" y="23"/>
                      <a:pt x="51" y="23"/>
                      <a:pt x="51" y="23"/>
                    </a:cubicBezTo>
                    <a:cubicBezTo>
                      <a:pt x="51" y="23"/>
                      <a:pt x="51" y="23"/>
                      <a:pt x="51" y="23"/>
                    </a:cubicBezTo>
                    <a:cubicBezTo>
                      <a:pt x="51" y="23"/>
                      <a:pt x="51" y="23"/>
                      <a:pt x="51" y="23"/>
                    </a:cubicBezTo>
                    <a:cubicBezTo>
                      <a:pt x="51" y="23"/>
                      <a:pt x="51" y="23"/>
                      <a:pt x="51" y="23"/>
                    </a:cubicBezTo>
                    <a:cubicBezTo>
                      <a:pt x="51" y="23"/>
                      <a:pt x="51" y="23"/>
                      <a:pt x="51" y="23"/>
                    </a:cubicBezTo>
                    <a:cubicBezTo>
                      <a:pt x="51" y="24"/>
                      <a:pt x="51" y="24"/>
                      <a:pt x="50" y="24"/>
                    </a:cubicBezTo>
                    <a:cubicBezTo>
                      <a:pt x="50" y="24"/>
                      <a:pt x="49" y="24"/>
                      <a:pt x="49" y="24"/>
                    </a:cubicBezTo>
                    <a:cubicBezTo>
                      <a:pt x="49" y="24"/>
                      <a:pt x="49" y="24"/>
                      <a:pt x="49" y="24"/>
                    </a:cubicBezTo>
                    <a:cubicBezTo>
                      <a:pt x="49" y="24"/>
                      <a:pt x="49" y="24"/>
                      <a:pt x="49" y="24"/>
                    </a:cubicBezTo>
                    <a:cubicBezTo>
                      <a:pt x="49" y="24"/>
                      <a:pt x="49" y="25"/>
                      <a:pt x="49" y="25"/>
                    </a:cubicBezTo>
                    <a:cubicBezTo>
                      <a:pt x="48" y="25"/>
                      <a:pt x="48" y="25"/>
                      <a:pt x="48" y="25"/>
                    </a:cubicBezTo>
                    <a:cubicBezTo>
                      <a:pt x="48" y="25"/>
                      <a:pt x="48" y="25"/>
                      <a:pt x="48" y="25"/>
                    </a:cubicBezTo>
                    <a:cubicBezTo>
                      <a:pt x="48" y="25"/>
                      <a:pt x="47" y="25"/>
                      <a:pt x="47" y="25"/>
                    </a:cubicBezTo>
                    <a:cubicBezTo>
                      <a:pt x="47" y="25"/>
                      <a:pt x="47" y="25"/>
                      <a:pt x="47" y="25"/>
                    </a:cubicBezTo>
                    <a:cubicBezTo>
                      <a:pt x="47" y="25"/>
                      <a:pt x="47" y="26"/>
                      <a:pt x="47" y="26"/>
                    </a:cubicBezTo>
                    <a:cubicBezTo>
                      <a:pt x="46" y="26"/>
                      <a:pt x="46" y="26"/>
                      <a:pt x="46" y="26"/>
                    </a:cubicBezTo>
                    <a:cubicBezTo>
                      <a:pt x="46" y="26"/>
                      <a:pt x="46" y="26"/>
                      <a:pt x="46" y="26"/>
                    </a:cubicBezTo>
                    <a:cubicBezTo>
                      <a:pt x="46" y="26"/>
                      <a:pt x="46" y="26"/>
                      <a:pt x="46" y="26"/>
                    </a:cubicBezTo>
                    <a:cubicBezTo>
                      <a:pt x="46" y="26"/>
                      <a:pt x="46" y="26"/>
                      <a:pt x="46" y="26"/>
                    </a:cubicBezTo>
                    <a:cubicBezTo>
                      <a:pt x="46" y="27"/>
                      <a:pt x="46" y="27"/>
                      <a:pt x="46" y="27"/>
                    </a:cubicBezTo>
                    <a:cubicBezTo>
                      <a:pt x="45" y="27"/>
                      <a:pt x="45" y="27"/>
                      <a:pt x="45" y="27"/>
                    </a:cubicBezTo>
                    <a:cubicBezTo>
                      <a:pt x="45" y="27"/>
                      <a:pt x="45" y="27"/>
                      <a:pt x="45" y="27"/>
                    </a:cubicBezTo>
                    <a:cubicBezTo>
                      <a:pt x="45" y="27"/>
                      <a:pt x="45" y="27"/>
                      <a:pt x="45" y="28"/>
                    </a:cubicBezTo>
                    <a:cubicBezTo>
                      <a:pt x="45" y="28"/>
                      <a:pt x="45" y="29"/>
                      <a:pt x="45" y="29"/>
                    </a:cubicBezTo>
                    <a:cubicBezTo>
                      <a:pt x="45" y="29"/>
                      <a:pt x="45" y="29"/>
                      <a:pt x="45" y="30"/>
                    </a:cubicBezTo>
                    <a:cubicBezTo>
                      <a:pt x="44" y="30"/>
                      <a:pt x="44" y="30"/>
                      <a:pt x="44" y="30"/>
                    </a:cubicBezTo>
                    <a:cubicBezTo>
                      <a:pt x="44" y="30"/>
                      <a:pt x="44" y="30"/>
                      <a:pt x="44" y="30"/>
                    </a:cubicBezTo>
                    <a:cubicBezTo>
                      <a:pt x="44" y="30"/>
                      <a:pt x="44" y="30"/>
                      <a:pt x="43" y="30"/>
                    </a:cubicBezTo>
                    <a:cubicBezTo>
                      <a:pt x="42" y="30"/>
                      <a:pt x="42" y="30"/>
                      <a:pt x="42" y="30"/>
                    </a:cubicBezTo>
                    <a:cubicBezTo>
                      <a:pt x="42" y="30"/>
                      <a:pt x="42" y="30"/>
                      <a:pt x="42" y="30"/>
                    </a:cubicBezTo>
                    <a:cubicBezTo>
                      <a:pt x="42" y="30"/>
                      <a:pt x="42" y="30"/>
                      <a:pt x="41" y="30"/>
                    </a:cubicBezTo>
                    <a:cubicBezTo>
                      <a:pt x="41" y="30"/>
                      <a:pt x="41" y="30"/>
                      <a:pt x="41" y="30"/>
                    </a:cubicBezTo>
                    <a:cubicBezTo>
                      <a:pt x="41" y="31"/>
                      <a:pt x="41" y="31"/>
                      <a:pt x="41" y="31"/>
                    </a:cubicBezTo>
                    <a:cubicBezTo>
                      <a:pt x="41" y="31"/>
                      <a:pt x="41" y="31"/>
                      <a:pt x="40" y="31"/>
                    </a:cubicBezTo>
                    <a:cubicBezTo>
                      <a:pt x="40" y="31"/>
                      <a:pt x="40" y="31"/>
                      <a:pt x="40" y="31"/>
                    </a:cubicBezTo>
                    <a:cubicBezTo>
                      <a:pt x="40" y="31"/>
                      <a:pt x="40" y="31"/>
                      <a:pt x="40" y="31"/>
                    </a:cubicBezTo>
                    <a:cubicBezTo>
                      <a:pt x="39" y="32"/>
                      <a:pt x="38" y="33"/>
                      <a:pt x="37" y="34"/>
                    </a:cubicBezTo>
                    <a:cubicBezTo>
                      <a:pt x="37" y="34"/>
                      <a:pt x="37" y="34"/>
                      <a:pt x="37" y="35"/>
                    </a:cubicBezTo>
                    <a:cubicBezTo>
                      <a:pt x="37" y="36"/>
                      <a:pt x="37" y="36"/>
                      <a:pt x="37" y="36"/>
                    </a:cubicBezTo>
                    <a:cubicBezTo>
                      <a:pt x="37" y="36"/>
                      <a:pt x="37" y="36"/>
                      <a:pt x="37" y="36"/>
                    </a:cubicBezTo>
                    <a:cubicBezTo>
                      <a:pt x="37" y="37"/>
                      <a:pt x="36" y="37"/>
                      <a:pt x="36" y="37"/>
                    </a:cubicBezTo>
                    <a:cubicBezTo>
                      <a:pt x="36" y="37"/>
                      <a:pt x="36" y="37"/>
                      <a:pt x="36" y="37"/>
                    </a:cubicBezTo>
                    <a:cubicBezTo>
                      <a:pt x="36" y="37"/>
                      <a:pt x="36" y="37"/>
                      <a:pt x="35" y="38"/>
                    </a:cubicBezTo>
                    <a:cubicBezTo>
                      <a:pt x="35" y="38"/>
                      <a:pt x="35" y="38"/>
                      <a:pt x="35" y="38"/>
                    </a:cubicBezTo>
                    <a:cubicBezTo>
                      <a:pt x="35" y="38"/>
                      <a:pt x="35" y="38"/>
                      <a:pt x="35" y="38"/>
                    </a:cubicBezTo>
                    <a:cubicBezTo>
                      <a:pt x="35" y="39"/>
                      <a:pt x="34" y="39"/>
                      <a:pt x="34" y="39"/>
                    </a:cubicBezTo>
                    <a:cubicBezTo>
                      <a:pt x="33" y="39"/>
                      <a:pt x="33" y="39"/>
                      <a:pt x="33" y="39"/>
                    </a:cubicBezTo>
                    <a:cubicBezTo>
                      <a:pt x="33" y="39"/>
                      <a:pt x="33" y="39"/>
                      <a:pt x="32" y="40"/>
                    </a:cubicBezTo>
                    <a:cubicBezTo>
                      <a:pt x="32" y="40"/>
                      <a:pt x="31" y="41"/>
                      <a:pt x="31" y="41"/>
                    </a:cubicBezTo>
                    <a:cubicBezTo>
                      <a:pt x="31" y="42"/>
                      <a:pt x="31" y="42"/>
                      <a:pt x="30" y="42"/>
                    </a:cubicBezTo>
                    <a:cubicBezTo>
                      <a:pt x="30" y="42"/>
                      <a:pt x="30" y="42"/>
                      <a:pt x="30" y="42"/>
                    </a:cubicBezTo>
                    <a:cubicBezTo>
                      <a:pt x="30" y="42"/>
                      <a:pt x="29" y="42"/>
                      <a:pt x="29" y="42"/>
                    </a:cubicBezTo>
                    <a:cubicBezTo>
                      <a:pt x="28" y="42"/>
                      <a:pt x="28" y="42"/>
                      <a:pt x="28" y="42"/>
                    </a:cubicBezTo>
                    <a:cubicBezTo>
                      <a:pt x="28" y="42"/>
                      <a:pt x="28" y="42"/>
                      <a:pt x="28" y="42"/>
                    </a:cubicBezTo>
                    <a:cubicBezTo>
                      <a:pt x="28" y="42"/>
                      <a:pt x="28" y="42"/>
                      <a:pt x="29" y="42"/>
                    </a:cubicBezTo>
                    <a:cubicBezTo>
                      <a:pt x="29" y="42"/>
                      <a:pt x="29" y="42"/>
                      <a:pt x="29" y="42"/>
                    </a:cubicBezTo>
                    <a:cubicBezTo>
                      <a:pt x="29" y="43"/>
                      <a:pt x="29" y="43"/>
                      <a:pt x="29" y="44"/>
                    </a:cubicBezTo>
                    <a:cubicBezTo>
                      <a:pt x="29" y="44"/>
                      <a:pt x="29" y="44"/>
                      <a:pt x="29" y="44"/>
                    </a:cubicBezTo>
                    <a:cubicBezTo>
                      <a:pt x="29" y="45"/>
                      <a:pt x="29" y="45"/>
                      <a:pt x="29" y="45"/>
                    </a:cubicBezTo>
                    <a:cubicBezTo>
                      <a:pt x="29" y="44"/>
                      <a:pt x="29" y="44"/>
                      <a:pt x="29" y="44"/>
                    </a:cubicBezTo>
                    <a:cubicBezTo>
                      <a:pt x="29" y="44"/>
                      <a:pt x="28" y="44"/>
                      <a:pt x="28" y="44"/>
                    </a:cubicBezTo>
                    <a:cubicBezTo>
                      <a:pt x="28" y="44"/>
                      <a:pt x="28" y="44"/>
                      <a:pt x="28" y="45"/>
                    </a:cubicBezTo>
                    <a:cubicBezTo>
                      <a:pt x="28" y="45"/>
                      <a:pt x="28" y="45"/>
                      <a:pt x="27" y="45"/>
                    </a:cubicBezTo>
                    <a:cubicBezTo>
                      <a:pt x="27" y="45"/>
                      <a:pt x="27" y="45"/>
                      <a:pt x="26" y="45"/>
                    </a:cubicBezTo>
                    <a:cubicBezTo>
                      <a:pt x="26" y="45"/>
                      <a:pt x="26" y="45"/>
                      <a:pt x="26" y="45"/>
                    </a:cubicBezTo>
                    <a:cubicBezTo>
                      <a:pt x="26" y="45"/>
                      <a:pt x="26" y="45"/>
                      <a:pt x="26" y="45"/>
                    </a:cubicBezTo>
                    <a:cubicBezTo>
                      <a:pt x="26" y="45"/>
                      <a:pt x="26" y="45"/>
                      <a:pt x="26" y="45"/>
                    </a:cubicBezTo>
                    <a:cubicBezTo>
                      <a:pt x="26" y="45"/>
                      <a:pt x="26" y="45"/>
                      <a:pt x="26" y="45"/>
                    </a:cubicBezTo>
                    <a:cubicBezTo>
                      <a:pt x="26" y="45"/>
                      <a:pt x="26" y="45"/>
                      <a:pt x="26" y="45"/>
                    </a:cubicBezTo>
                    <a:cubicBezTo>
                      <a:pt x="26" y="45"/>
                      <a:pt x="26" y="46"/>
                      <a:pt x="26" y="47"/>
                    </a:cubicBezTo>
                    <a:cubicBezTo>
                      <a:pt x="26" y="47"/>
                      <a:pt x="26" y="47"/>
                      <a:pt x="26" y="48"/>
                    </a:cubicBezTo>
                    <a:cubicBezTo>
                      <a:pt x="26" y="48"/>
                      <a:pt x="26" y="48"/>
                      <a:pt x="26" y="48"/>
                    </a:cubicBezTo>
                    <a:cubicBezTo>
                      <a:pt x="25" y="48"/>
                      <a:pt x="25" y="48"/>
                      <a:pt x="25" y="48"/>
                    </a:cubicBezTo>
                    <a:cubicBezTo>
                      <a:pt x="25" y="48"/>
                      <a:pt x="25" y="48"/>
                      <a:pt x="25" y="48"/>
                    </a:cubicBezTo>
                    <a:cubicBezTo>
                      <a:pt x="25" y="48"/>
                      <a:pt x="25" y="49"/>
                      <a:pt x="25" y="49"/>
                    </a:cubicBezTo>
                    <a:cubicBezTo>
                      <a:pt x="25" y="49"/>
                      <a:pt x="25" y="49"/>
                      <a:pt x="25" y="49"/>
                    </a:cubicBezTo>
                    <a:cubicBezTo>
                      <a:pt x="25" y="50"/>
                      <a:pt x="25" y="50"/>
                      <a:pt x="25" y="50"/>
                    </a:cubicBezTo>
                    <a:cubicBezTo>
                      <a:pt x="24" y="50"/>
                      <a:pt x="24" y="50"/>
                      <a:pt x="24" y="50"/>
                    </a:cubicBezTo>
                    <a:cubicBezTo>
                      <a:pt x="24" y="50"/>
                      <a:pt x="24" y="50"/>
                      <a:pt x="24" y="50"/>
                    </a:cubicBezTo>
                    <a:cubicBezTo>
                      <a:pt x="24" y="50"/>
                      <a:pt x="24" y="51"/>
                      <a:pt x="24" y="51"/>
                    </a:cubicBezTo>
                    <a:cubicBezTo>
                      <a:pt x="24" y="52"/>
                      <a:pt x="24" y="54"/>
                      <a:pt x="22" y="54"/>
                    </a:cubicBezTo>
                    <a:cubicBezTo>
                      <a:pt x="21" y="54"/>
                      <a:pt x="21" y="54"/>
                      <a:pt x="21" y="54"/>
                    </a:cubicBezTo>
                    <a:cubicBezTo>
                      <a:pt x="22" y="53"/>
                      <a:pt x="22" y="53"/>
                      <a:pt x="22" y="53"/>
                    </a:cubicBezTo>
                    <a:cubicBezTo>
                      <a:pt x="22" y="53"/>
                      <a:pt x="22" y="53"/>
                      <a:pt x="22" y="53"/>
                    </a:cubicBezTo>
                    <a:cubicBezTo>
                      <a:pt x="22" y="53"/>
                      <a:pt x="22" y="53"/>
                      <a:pt x="21" y="53"/>
                    </a:cubicBezTo>
                    <a:cubicBezTo>
                      <a:pt x="21" y="53"/>
                      <a:pt x="21" y="53"/>
                      <a:pt x="21" y="53"/>
                    </a:cubicBezTo>
                    <a:cubicBezTo>
                      <a:pt x="21" y="53"/>
                      <a:pt x="21" y="53"/>
                      <a:pt x="21" y="52"/>
                    </a:cubicBezTo>
                    <a:cubicBezTo>
                      <a:pt x="21" y="51"/>
                      <a:pt x="21" y="51"/>
                      <a:pt x="21" y="51"/>
                    </a:cubicBezTo>
                    <a:cubicBezTo>
                      <a:pt x="21" y="51"/>
                      <a:pt x="21" y="51"/>
                      <a:pt x="21" y="51"/>
                    </a:cubicBezTo>
                    <a:cubicBezTo>
                      <a:pt x="21" y="51"/>
                      <a:pt x="21" y="50"/>
                      <a:pt x="22" y="50"/>
                    </a:cubicBezTo>
                    <a:cubicBezTo>
                      <a:pt x="22" y="50"/>
                      <a:pt x="22" y="49"/>
                      <a:pt x="22" y="48"/>
                    </a:cubicBezTo>
                    <a:cubicBezTo>
                      <a:pt x="22" y="47"/>
                      <a:pt x="21" y="47"/>
                      <a:pt x="21" y="46"/>
                    </a:cubicBezTo>
                    <a:cubicBezTo>
                      <a:pt x="21" y="46"/>
                      <a:pt x="21" y="46"/>
                      <a:pt x="20" y="46"/>
                    </a:cubicBezTo>
                    <a:cubicBezTo>
                      <a:pt x="20" y="46"/>
                      <a:pt x="20" y="46"/>
                      <a:pt x="20" y="46"/>
                    </a:cubicBezTo>
                    <a:cubicBezTo>
                      <a:pt x="20" y="46"/>
                      <a:pt x="20" y="46"/>
                      <a:pt x="20" y="46"/>
                    </a:cubicBezTo>
                    <a:cubicBezTo>
                      <a:pt x="19" y="46"/>
                      <a:pt x="18" y="47"/>
                      <a:pt x="18" y="47"/>
                    </a:cubicBezTo>
                    <a:cubicBezTo>
                      <a:pt x="18" y="47"/>
                      <a:pt x="18" y="47"/>
                      <a:pt x="18" y="47"/>
                    </a:cubicBezTo>
                    <a:cubicBezTo>
                      <a:pt x="17" y="48"/>
                      <a:pt x="17" y="48"/>
                      <a:pt x="16" y="48"/>
                    </a:cubicBezTo>
                    <a:cubicBezTo>
                      <a:pt x="16" y="48"/>
                      <a:pt x="16" y="48"/>
                      <a:pt x="16" y="48"/>
                    </a:cubicBezTo>
                    <a:cubicBezTo>
                      <a:pt x="15" y="48"/>
                      <a:pt x="15" y="48"/>
                      <a:pt x="14" y="48"/>
                    </a:cubicBezTo>
                    <a:cubicBezTo>
                      <a:pt x="14" y="48"/>
                      <a:pt x="14" y="47"/>
                      <a:pt x="14" y="47"/>
                    </a:cubicBezTo>
                    <a:cubicBezTo>
                      <a:pt x="14" y="47"/>
                      <a:pt x="14" y="47"/>
                      <a:pt x="14" y="47"/>
                    </a:cubicBezTo>
                    <a:cubicBezTo>
                      <a:pt x="14" y="47"/>
                      <a:pt x="14" y="47"/>
                      <a:pt x="14" y="48"/>
                    </a:cubicBezTo>
                    <a:cubicBezTo>
                      <a:pt x="14" y="48"/>
                      <a:pt x="13" y="48"/>
                      <a:pt x="13" y="48"/>
                    </a:cubicBezTo>
                    <a:cubicBezTo>
                      <a:pt x="13" y="49"/>
                      <a:pt x="13" y="49"/>
                      <a:pt x="12" y="50"/>
                    </a:cubicBezTo>
                    <a:cubicBezTo>
                      <a:pt x="12" y="50"/>
                      <a:pt x="11" y="50"/>
                      <a:pt x="11" y="51"/>
                    </a:cubicBezTo>
                    <a:cubicBezTo>
                      <a:pt x="11" y="51"/>
                      <a:pt x="11" y="51"/>
                      <a:pt x="11" y="51"/>
                    </a:cubicBezTo>
                    <a:cubicBezTo>
                      <a:pt x="11" y="52"/>
                      <a:pt x="10" y="52"/>
                      <a:pt x="10" y="52"/>
                    </a:cubicBezTo>
                    <a:cubicBezTo>
                      <a:pt x="10" y="52"/>
                      <a:pt x="10" y="52"/>
                      <a:pt x="10" y="52"/>
                    </a:cubicBezTo>
                    <a:cubicBezTo>
                      <a:pt x="10" y="52"/>
                      <a:pt x="10" y="52"/>
                      <a:pt x="10" y="52"/>
                    </a:cubicBezTo>
                    <a:cubicBezTo>
                      <a:pt x="10" y="52"/>
                      <a:pt x="10" y="53"/>
                      <a:pt x="10" y="53"/>
                    </a:cubicBezTo>
                    <a:cubicBezTo>
                      <a:pt x="10" y="53"/>
                      <a:pt x="10" y="53"/>
                      <a:pt x="10" y="53"/>
                    </a:cubicBezTo>
                    <a:cubicBezTo>
                      <a:pt x="10" y="54"/>
                      <a:pt x="10" y="54"/>
                      <a:pt x="10" y="54"/>
                    </a:cubicBezTo>
                    <a:cubicBezTo>
                      <a:pt x="9" y="54"/>
                      <a:pt x="9" y="54"/>
                      <a:pt x="9" y="54"/>
                    </a:cubicBezTo>
                    <a:cubicBezTo>
                      <a:pt x="9" y="54"/>
                      <a:pt x="9" y="54"/>
                      <a:pt x="9" y="54"/>
                    </a:cubicBezTo>
                    <a:cubicBezTo>
                      <a:pt x="9" y="54"/>
                      <a:pt x="9" y="54"/>
                      <a:pt x="9" y="55"/>
                    </a:cubicBezTo>
                    <a:cubicBezTo>
                      <a:pt x="9" y="55"/>
                      <a:pt x="9" y="55"/>
                      <a:pt x="9" y="55"/>
                    </a:cubicBezTo>
                    <a:cubicBezTo>
                      <a:pt x="9" y="56"/>
                      <a:pt x="9" y="56"/>
                      <a:pt x="9" y="56"/>
                    </a:cubicBezTo>
                    <a:cubicBezTo>
                      <a:pt x="8" y="56"/>
                      <a:pt x="8" y="56"/>
                      <a:pt x="8" y="56"/>
                    </a:cubicBezTo>
                    <a:cubicBezTo>
                      <a:pt x="8" y="56"/>
                      <a:pt x="8" y="56"/>
                      <a:pt x="8" y="56"/>
                    </a:cubicBezTo>
                    <a:cubicBezTo>
                      <a:pt x="8" y="56"/>
                      <a:pt x="8" y="56"/>
                      <a:pt x="8" y="57"/>
                    </a:cubicBezTo>
                    <a:cubicBezTo>
                      <a:pt x="8" y="57"/>
                      <a:pt x="8" y="58"/>
                      <a:pt x="8" y="58"/>
                    </a:cubicBezTo>
                    <a:cubicBezTo>
                      <a:pt x="8" y="59"/>
                      <a:pt x="8" y="59"/>
                      <a:pt x="8" y="59"/>
                    </a:cubicBezTo>
                    <a:cubicBezTo>
                      <a:pt x="7" y="58"/>
                      <a:pt x="7" y="58"/>
                      <a:pt x="7" y="58"/>
                    </a:cubicBezTo>
                    <a:cubicBezTo>
                      <a:pt x="7" y="58"/>
                      <a:pt x="7" y="58"/>
                      <a:pt x="7" y="58"/>
                    </a:cubicBezTo>
                    <a:cubicBezTo>
                      <a:pt x="7" y="58"/>
                      <a:pt x="7" y="59"/>
                      <a:pt x="7" y="59"/>
                    </a:cubicBezTo>
                    <a:cubicBezTo>
                      <a:pt x="7" y="59"/>
                      <a:pt x="7" y="60"/>
                      <a:pt x="7" y="60"/>
                    </a:cubicBezTo>
                    <a:cubicBezTo>
                      <a:pt x="7" y="60"/>
                      <a:pt x="7" y="60"/>
                      <a:pt x="7" y="60"/>
                    </a:cubicBezTo>
                    <a:cubicBezTo>
                      <a:pt x="6" y="60"/>
                      <a:pt x="6" y="60"/>
                      <a:pt x="6" y="60"/>
                    </a:cubicBezTo>
                    <a:cubicBezTo>
                      <a:pt x="6" y="60"/>
                      <a:pt x="6" y="60"/>
                      <a:pt x="6" y="60"/>
                    </a:cubicBezTo>
                    <a:cubicBezTo>
                      <a:pt x="6" y="60"/>
                      <a:pt x="6" y="60"/>
                      <a:pt x="6" y="60"/>
                    </a:cubicBezTo>
                    <a:cubicBezTo>
                      <a:pt x="6" y="60"/>
                      <a:pt x="6" y="60"/>
                      <a:pt x="6" y="61"/>
                    </a:cubicBezTo>
                    <a:cubicBezTo>
                      <a:pt x="6" y="61"/>
                      <a:pt x="6" y="61"/>
                      <a:pt x="6" y="61"/>
                    </a:cubicBezTo>
                    <a:cubicBezTo>
                      <a:pt x="5" y="61"/>
                      <a:pt x="5" y="61"/>
                      <a:pt x="5" y="61"/>
                    </a:cubicBezTo>
                    <a:cubicBezTo>
                      <a:pt x="5" y="61"/>
                      <a:pt x="5" y="61"/>
                      <a:pt x="5" y="61"/>
                    </a:cubicBezTo>
                    <a:cubicBezTo>
                      <a:pt x="5" y="61"/>
                      <a:pt x="5" y="61"/>
                      <a:pt x="5" y="61"/>
                    </a:cubicBezTo>
                    <a:cubicBezTo>
                      <a:pt x="5" y="61"/>
                      <a:pt x="5" y="61"/>
                      <a:pt x="5" y="62"/>
                    </a:cubicBezTo>
                    <a:cubicBezTo>
                      <a:pt x="5" y="62"/>
                      <a:pt x="5" y="62"/>
                      <a:pt x="5" y="62"/>
                    </a:cubicBezTo>
                    <a:cubicBezTo>
                      <a:pt x="5" y="62"/>
                      <a:pt x="5" y="63"/>
                      <a:pt x="5" y="63"/>
                    </a:cubicBezTo>
                    <a:cubicBezTo>
                      <a:pt x="5" y="63"/>
                      <a:pt x="5" y="63"/>
                      <a:pt x="5" y="63"/>
                    </a:cubicBezTo>
                    <a:cubicBezTo>
                      <a:pt x="5" y="63"/>
                      <a:pt x="5" y="63"/>
                      <a:pt x="5" y="63"/>
                    </a:cubicBezTo>
                    <a:cubicBezTo>
                      <a:pt x="6" y="63"/>
                      <a:pt x="6" y="63"/>
                      <a:pt x="6" y="64"/>
                    </a:cubicBezTo>
                    <a:cubicBezTo>
                      <a:pt x="6" y="64"/>
                      <a:pt x="6" y="64"/>
                      <a:pt x="6" y="64"/>
                    </a:cubicBezTo>
                    <a:cubicBezTo>
                      <a:pt x="6" y="64"/>
                      <a:pt x="6" y="65"/>
                      <a:pt x="6" y="65"/>
                    </a:cubicBezTo>
                    <a:cubicBezTo>
                      <a:pt x="6" y="65"/>
                      <a:pt x="6" y="65"/>
                      <a:pt x="6" y="65"/>
                    </a:cubicBezTo>
                    <a:cubicBezTo>
                      <a:pt x="7" y="65"/>
                      <a:pt x="7" y="65"/>
                      <a:pt x="8" y="64"/>
                    </a:cubicBezTo>
                    <a:cubicBezTo>
                      <a:pt x="8" y="64"/>
                      <a:pt x="8" y="64"/>
                      <a:pt x="8" y="64"/>
                    </a:cubicBezTo>
                    <a:cubicBezTo>
                      <a:pt x="8" y="64"/>
                      <a:pt x="8" y="64"/>
                      <a:pt x="8" y="64"/>
                    </a:cubicBezTo>
                    <a:cubicBezTo>
                      <a:pt x="8" y="63"/>
                      <a:pt x="9" y="63"/>
                      <a:pt x="9" y="63"/>
                    </a:cubicBezTo>
                    <a:cubicBezTo>
                      <a:pt x="9" y="63"/>
                      <a:pt x="9" y="63"/>
                      <a:pt x="9" y="63"/>
                    </a:cubicBezTo>
                    <a:cubicBezTo>
                      <a:pt x="9" y="63"/>
                      <a:pt x="9" y="63"/>
                      <a:pt x="9" y="63"/>
                    </a:cubicBezTo>
                    <a:cubicBezTo>
                      <a:pt x="9" y="63"/>
                      <a:pt x="9" y="63"/>
                      <a:pt x="9" y="63"/>
                    </a:cubicBezTo>
                    <a:cubicBezTo>
                      <a:pt x="9" y="63"/>
                      <a:pt x="9" y="63"/>
                      <a:pt x="9" y="63"/>
                    </a:cubicBezTo>
                    <a:cubicBezTo>
                      <a:pt x="9" y="63"/>
                      <a:pt x="9" y="63"/>
                      <a:pt x="10" y="62"/>
                    </a:cubicBezTo>
                    <a:cubicBezTo>
                      <a:pt x="10" y="62"/>
                      <a:pt x="10" y="62"/>
                      <a:pt x="10" y="62"/>
                    </a:cubicBezTo>
                    <a:cubicBezTo>
                      <a:pt x="10" y="62"/>
                      <a:pt x="10" y="62"/>
                      <a:pt x="10" y="62"/>
                    </a:cubicBezTo>
                    <a:cubicBezTo>
                      <a:pt x="10" y="62"/>
                      <a:pt x="10" y="62"/>
                      <a:pt x="10" y="62"/>
                    </a:cubicBezTo>
                    <a:cubicBezTo>
                      <a:pt x="10" y="62"/>
                      <a:pt x="10" y="62"/>
                      <a:pt x="10" y="62"/>
                    </a:cubicBezTo>
                    <a:cubicBezTo>
                      <a:pt x="10" y="62"/>
                      <a:pt x="10" y="62"/>
                      <a:pt x="10" y="62"/>
                    </a:cubicBezTo>
                    <a:cubicBezTo>
                      <a:pt x="11" y="61"/>
                      <a:pt x="11" y="60"/>
                      <a:pt x="12" y="60"/>
                    </a:cubicBezTo>
                    <a:cubicBezTo>
                      <a:pt x="12" y="60"/>
                      <a:pt x="12" y="60"/>
                      <a:pt x="13" y="60"/>
                    </a:cubicBezTo>
                    <a:cubicBezTo>
                      <a:pt x="13" y="60"/>
                      <a:pt x="13" y="60"/>
                      <a:pt x="14" y="60"/>
                    </a:cubicBezTo>
                    <a:cubicBezTo>
                      <a:pt x="14" y="60"/>
                      <a:pt x="14" y="60"/>
                      <a:pt x="14" y="60"/>
                    </a:cubicBezTo>
                    <a:cubicBezTo>
                      <a:pt x="14" y="61"/>
                      <a:pt x="14" y="61"/>
                      <a:pt x="14" y="61"/>
                    </a:cubicBezTo>
                    <a:cubicBezTo>
                      <a:pt x="14" y="61"/>
                      <a:pt x="14" y="61"/>
                      <a:pt x="14" y="61"/>
                    </a:cubicBezTo>
                    <a:cubicBezTo>
                      <a:pt x="14" y="62"/>
                      <a:pt x="14" y="62"/>
                      <a:pt x="14" y="63"/>
                    </a:cubicBezTo>
                    <a:cubicBezTo>
                      <a:pt x="14" y="65"/>
                      <a:pt x="13" y="65"/>
                      <a:pt x="12" y="65"/>
                    </a:cubicBezTo>
                    <a:cubicBezTo>
                      <a:pt x="12" y="65"/>
                      <a:pt x="12" y="65"/>
                      <a:pt x="12" y="65"/>
                    </a:cubicBezTo>
                    <a:cubicBezTo>
                      <a:pt x="12" y="65"/>
                      <a:pt x="12" y="65"/>
                      <a:pt x="12" y="65"/>
                    </a:cubicBezTo>
                    <a:cubicBezTo>
                      <a:pt x="12" y="65"/>
                      <a:pt x="12" y="65"/>
                      <a:pt x="12" y="65"/>
                    </a:cubicBezTo>
                    <a:cubicBezTo>
                      <a:pt x="12" y="65"/>
                      <a:pt x="12" y="65"/>
                      <a:pt x="12" y="65"/>
                    </a:cubicBezTo>
                    <a:cubicBezTo>
                      <a:pt x="12" y="65"/>
                      <a:pt x="12" y="66"/>
                      <a:pt x="12" y="66"/>
                    </a:cubicBezTo>
                    <a:cubicBezTo>
                      <a:pt x="12" y="67"/>
                      <a:pt x="12" y="67"/>
                      <a:pt x="12" y="67"/>
                    </a:cubicBezTo>
                    <a:cubicBezTo>
                      <a:pt x="12" y="68"/>
                      <a:pt x="12" y="68"/>
                      <a:pt x="12" y="68"/>
                    </a:cubicBezTo>
                    <a:cubicBezTo>
                      <a:pt x="11" y="68"/>
                      <a:pt x="11" y="68"/>
                      <a:pt x="11" y="68"/>
                    </a:cubicBezTo>
                    <a:cubicBezTo>
                      <a:pt x="11" y="68"/>
                      <a:pt x="11" y="68"/>
                      <a:pt x="11" y="68"/>
                    </a:cubicBezTo>
                    <a:cubicBezTo>
                      <a:pt x="11" y="68"/>
                      <a:pt x="11" y="68"/>
                      <a:pt x="11" y="69"/>
                    </a:cubicBezTo>
                    <a:cubicBezTo>
                      <a:pt x="11" y="69"/>
                      <a:pt x="11" y="69"/>
                      <a:pt x="11" y="69"/>
                    </a:cubicBezTo>
                    <a:cubicBezTo>
                      <a:pt x="11" y="69"/>
                      <a:pt x="11" y="69"/>
                      <a:pt x="12" y="69"/>
                    </a:cubicBezTo>
                    <a:cubicBezTo>
                      <a:pt x="12" y="69"/>
                      <a:pt x="12" y="69"/>
                      <a:pt x="12" y="69"/>
                    </a:cubicBezTo>
                    <a:cubicBezTo>
                      <a:pt x="12" y="69"/>
                      <a:pt x="12" y="69"/>
                      <a:pt x="13" y="69"/>
                    </a:cubicBezTo>
                    <a:cubicBezTo>
                      <a:pt x="13" y="69"/>
                      <a:pt x="13" y="69"/>
                      <a:pt x="13" y="69"/>
                    </a:cubicBezTo>
                    <a:cubicBezTo>
                      <a:pt x="13" y="69"/>
                      <a:pt x="13" y="69"/>
                      <a:pt x="13" y="69"/>
                    </a:cubicBezTo>
                    <a:cubicBezTo>
                      <a:pt x="13" y="69"/>
                      <a:pt x="13" y="69"/>
                      <a:pt x="13" y="69"/>
                    </a:cubicBezTo>
                    <a:cubicBezTo>
                      <a:pt x="14" y="69"/>
                      <a:pt x="14" y="70"/>
                      <a:pt x="14" y="70"/>
                    </a:cubicBezTo>
                    <a:cubicBezTo>
                      <a:pt x="15" y="70"/>
                      <a:pt x="14" y="71"/>
                      <a:pt x="14" y="71"/>
                    </a:cubicBezTo>
                    <a:cubicBezTo>
                      <a:pt x="14" y="72"/>
                      <a:pt x="14" y="72"/>
                      <a:pt x="15" y="72"/>
                    </a:cubicBezTo>
                    <a:cubicBezTo>
                      <a:pt x="15" y="73"/>
                      <a:pt x="15" y="73"/>
                      <a:pt x="15" y="73"/>
                    </a:cubicBezTo>
                    <a:cubicBezTo>
                      <a:pt x="15" y="73"/>
                      <a:pt x="15" y="73"/>
                      <a:pt x="15" y="73"/>
                    </a:cubicBezTo>
                    <a:cubicBezTo>
                      <a:pt x="15" y="73"/>
                      <a:pt x="15" y="73"/>
                      <a:pt x="15" y="73"/>
                    </a:cubicBezTo>
                    <a:cubicBezTo>
                      <a:pt x="15" y="74"/>
                      <a:pt x="16" y="75"/>
                      <a:pt x="15" y="75"/>
                    </a:cubicBezTo>
                    <a:cubicBezTo>
                      <a:pt x="15" y="76"/>
                      <a:pt x="14" y="76"/>
                      <a:pt x="13" y="76"/>
                    </a:cubicBezTo>
                    <a:cubicBezTo>
                      <a:pt x="13" y="76"/>
                      <a:pt x="13" y="77"/>
                      <a:pt x="13" y="77"/>
                    </a:cubicBezTo>
                    <a:cubicBezTo>
                      <a:pt x="13" y="77"/>
                      <a:pt x="13" y="77"/>
                      <a:pt x="13" y="77"/>
                    </a:cubicBezTo>
                    <a:cubicBezTo>
                      <a:pt x="13" y="77"/>
                      <a:pt x="13" y="77"/>
                      <a:pt x="13" y="77"/>
                    </a:cubicBezTo>
                    <a:cubicBezTo>
                      <a:pt x="13" y="78"/>
                      <a:pt x="13" y="78"/>
                      <a:pt x="13" y="78"/>
                    </a:cubicBezTo>
                    <a:cubicBezTo>
                      <a:pt x="13" y="78"/>
                      <a:pt x="13" y="78"/>
                      <a:pt x="13" y="78"/>
                    </a:cubicBezTo>
                    <a:cubicBezTo>
                      <a:pt x="13" y="79"/>
                      <a:pt x="14" y="79"/>
                      <a:pt x="14" y="79"/>
                    </a:cubicBezTo>
                    <a:cubicBezTo>
                      <a:pt x="14" y="79"/>
                      <a:pt x="14" y="79"/>
                      <a:pt x="14" y="79"/>
                    </a:cubicBezTo>
                    <a:cubicBezTo>
                      <a:pt x="14" y="79"/>
                      <a:pt x="14" y="80"/>
                      <a:pt x="14" y="80"/>
                    </a:cubicBezTo>
                    <a:cubicBezTo>
                      <a:pt x="14" y="80"/>
                      <a:pt x="15" y="80"/>
                      <a:pt x="15" y="80"/>
                    </a:cubicBezTo>
                    <a:cubicBezTo>
                      <a:pt x="15" y="80"/>
                      <a:pt x="15" y="80"/>
                      <a:pt x="15" y="80"/>
                    </a:cubicBezTo>
                    <a:cubicBezTo>
                      <a:pt x="15" y="80"/>
                      <a:pt x="15" y="80"/>
                      <a:pt x="15" y="80"/>
                    </a:cubicBezTo>
                    <a:cubicBezTo>
                      <a:pt x="15" y="80"/>
                      <a:pt x="15" y="80"/>
                      <a:pt x="15" y="81"/>
                    </a:cubicBezTo>
                    <a:cubicBezTo>
                      <a:pt x="15" y="80"/>
                      <a:pt x="16" y="80"/>
                      <a:pt x="17" y="80"/>
                    </a:cubicBezTo>
                    <a:cubicBezTo>
                      <a:pt x="17" y="80"/>
                      <a:pt x="17" y="80"/>
                      <a:pt x="17" y="80"/>
                    </a:cubicBezTo>
                    <a:cubicBezTo>
                      <a:pt x="17" y="80"/>
                      <a:pt x="17" y="80"/>
                      <a:pt x="18" y="80"/>
                    </a:cubicBezTo>
                    <a:cubicBezTo>
                      <a:pt x="18" y="80"/>
                      <a:pt x="19" y="80"/>
                      <a:pt x="19" y="81"/>
                    </a:cubicBezTo>
                    <a:cubicBezTo>
                      <a:pt x="19" y="81"/>
                      <a:pt x="19" y="81"/>
                      <a:pt x="19" y="81"/>
                    </a:cubicBezTo>
                    <a:cubicBezTo>
                      <a:pt x="19" y="81"/>
                      <a:pt x="19" y="81"/>
                      <a:pt x="19" y="81"/>
                    </a:cubicBezTo>
                    <a:cubicBezTo>
                      <a:pt x="19" y="81"/>
                      <a:pt x="19" y="81"/>
                      <a:pt x="19" y="81"/>
                    </a:cubicBezTo>
                    <a:cubicBezTo>
                      <a:pt x="20" y="82"/>
                      <a:pt x="20" y="82"/>
                      <a:pt x="20" y="82"/>
                    </a:cubicBezTo>
                    <a:cubicBezTo>
                      <a:pt x="20" y="82"/>
                      <a:pt x="20" y="82"/>
                      <a:pt x="20" y="82"/>
                    </a:cubicBezTo>
                    <a:cubicBezTo>
                      <a:pt x="20" y="82"/>
                      <a:pt x="20" y="82"/>
                      <a:pt x="20" y="82"/>
                    </a:cubicBezTo>
                    <a:cubicBezTo>
                      <a:pt x="20" y="82"/>
                      <a:pt x="20" y="82"/>
                      <a:pt x="21" y="82"/>
                    </a:cubicBezTo>
                    <a:cubicBezTo>
                      <a:pt x="21" y="82"/>
                      <a:pt x="21" y="82"/>
                      <a:pt x="21" y="82"/>
                    </a:cubicBezTo>
                    <a:cubicBezTo>
                      <a:pt x="21" y="82"/>
                      <a:pt x="21" y="82"/>
                      <a:pt x="21" y="82"/>
                    </a:cubicBezTo>
                    <a:cubicBezTo>
                      <a:pt x="22" y="82"/>
                      <a:pt x="22" y="82"/>
                      <a:pt x="22" y="82"/>
                    </a:cubicBezTo>
                    <a:cubicBezTo>
                      <a:pt x="22" y="82"/>
                      <a:pt x="22" y="82"/>
                      <a:pt x="22" y="82"/>
                    </a:cubicBezTo>
                    <a:cubicBezTo>
                      <a:pt x="22" y="81"/>
                      <a:pt x="22" y="81"/>
                      <a:pt x="22" y="81"/>
                    </a:cubicBezTo>
                    <a:cubicBezTo>
                      <a:pt x="22" y="81"/>
                      <a:pt x="22" y="81"/>
                      <a:pt x="22" y="81"/>
                    </a:cubicBezTo>
                    <a:cubicBezTo>
                      <a:pt x="22" y="81"/>
                      <a:pt x="21" y="80"/>
                      <a:pt x="21" y="80"/>
                    </a:cubicBezTo>
                    <a:cubicBezTo>
                      <a:pt x="21" y="80"/>
                      <a:pt x="21" y="80"/>
                      <a:pt x="21" y="79"/>
                    </a:cubicBezTo>
                    <a:cubicBezTo>
                      <a:pt x="21" y="79"/>
                      <a:pt x="21" y="79"/>
                      <a:pt x="21" y="79"/>
                    </a:cubicBezTo>
                    <a:cubicBezTo>
                      <a:pt x="21" y="79"/>
                      <a:pt x="21" y="79"/>
                      <a:pt x="21" y="79"/>
                    </a:cubicBezTo>
                    <a:cubicBezTo>
                      <a:pt x="22" y="79"/>
                      <a:pt x="22" y="79"/>
                      <a:pt x="22" y="79"/>
                    </a:cubicBezTo>
                    <a:cubicBezTo>
                      <a:pt x="22" y="79"/>
                      <a:pt x="22" y="79"/>
                      <a:pt x="22" y="79"/>
                    </a:cubicBezTo>
                    <a:cubicBezTo>
                      <a:pt x="23" y="79"/>
                      <a:pt x="23" y="79"/>
                      <a:pt x="23" y="78"/>
                    </a:cubicBezTo>
                    <a:cubicBezTo>
                      <a:pt x="24" y="78"/>
                      <a:pt x="24" y="78"/>
                      <a:pt x="24" y="78"/>
                    </a:cubicBezTo>
                    <a:cubicBezTo>
                      <a:pt x="25" y="78"/>
                      <a:pt x="25" y="78"/>
                      <a:pt x="25" y="78"/>
                    </a:cubicBezTo>
                    <a:cubicBezTo>
                      <a:pt x="25" y="78"/>
                      <a:pt x="25" y="78"/>
                      <a:pt x="25" y="78"/>
                    </a:cubicBezTo>
                    <a:cubicBezTo>
                      <a:pt x="25" y="78"/>
                      <a:pt x="25" y="78"/>
                      <a:pt x="25" y="78"/>
                    </a:cubicBezTo>
                    <a:cubicBezTo>
                      <a:pt x="25" y="78"/>
                      <a:pt x="25" y="78"/>
                      <a:pt x="25" y="77"/>
                    </a:cubicBezTo>
                    <a:cubicBezTo>
                      <a:pt x="25" y="77"/>
                      <a:pt x="25" y="77"/>
                      <a:pt x="25" y="77"/>
                    </a:cubicBezTo>
                    <a:cubicBezTo>
                      <a:pt x="26" y="77"/>
                      <a:pt x="26" y="77"/>
                      <a:pt x="26" y="77"/>
                    </a:cubicBezTo>
                    <a:cubicBezTo>
                      <a:pt x="27" y="77"/>
                      <a:pt x="28" y="77"/>
                      <a:pt x="28" y="77"/>
                    </a:cubicBezTo>
                    <a:cubicBezTo>
                      <a:pt x="28" y="77"/>
                      <a:pt x="28" y="77"/>
                      <a:pt x="28" y="77"/>
                    </a:cubicBezTo>
                    <a:cubicBezTo>
                      <a:pt x="28" y="77"/>
                      <a:pt x="28" y="77"/>
                      <a:pt x="29" y="77"/>
                    </a:cubicBezTo>
                    <a:cubicBezTo>
                      <a:pt x="29" y="77"/>
                      <a:pt x="29" y="77"/>
                      <a:pt x="29" y="77"/>
                    </a:cubicBezTo>
                    <a:cubicBezTo>
                      <a:pt x="29" y="77"/>
                      <a:pt x="29" y="77"/>
                      <a:pt x="29" y="77"/>
                    </a:cubicBezTo>
                    <a:cubicBezTo>
                      <a:pt x="30" y="77"/>
                      <a:pt x="30" y="77"/>
                      <a:pt x="30" y="77"/>
                    </a:cubicBezTo>
                    <a:cubicBezTo>
                      <a:pt x="30" y="77"/>
                      <a:pt x="31" y="77"/>
                      <a:pt x="31" y="77"/>
                    </a:cubicBezTo>
                    <a:cubicBezTo>
                      <a:pt x="32" y="77"/>
                      <a:pt x="32" y="78"/>
                      <a:pt x="33" y="78"/>
                    </a:cubicBezTo>
                    <a:cubicBezTo>
                      <a:pt x="33" y="78"/>
                      <a:pt x="33" y="78"/>
                      <a:pt x="34" y="79"/>
                    </a:cubicBezTo>
                    <a:cubicBezTo>
                      <a:pt x="34" y="79"/>
                      <a:pt x="35" y="79"/>
                      <a:pt x="35" y="79"/>
                    </a:cubicBezTo>
                    <a:cubicBezTo>
                      <a:pt x="36" y="79"/>
                      <a:pt x="36" y="79"/>
                      <a:pt x="37" y="79"/>
                    </a:cubicBezTo>
                    <a:cubicBezTo>
                      <a:pt x="38" y="78"/>
                      <a:pt x="38" y="78"/>
                      <a:pt x="38" y="78"/>
                    </a:cubicBezTo>
                    <a:cubicBezTo>
                      <a:pt x="38" y="79"/>
                      <a:pt x="38" y="79"/>
                      <a:pt x="38" y="79"/>
                    </a:cubicBezTo>
                    <a:cubicBezTo>
                      <a:pt x="38" y="80"/>
                      <a:pt x="38" y="80"/>
                      <a:pt x="39" y="80"/>
                    </a:cubicBezTo>
                    <a:cubicBezTo>
                      <a:pt x="39" y="80"/>
                      <a:pt x="39" y="81"/>
                      <a:pt x="39" y="81"/>
                    </a:cubicBezTo>
                    <a:cubicBezTo>
                      <a:pt x="39" y="81"/>
                      <a:pt x="39" y="81"/>
                      <a:pt x="39" y="80"/>
                    </a:cubicBezTo>
                    <a:cubicBezTo>
                      <a:pt x="39" y="80"/>
                      <a:pt x="39" y="80"/>
                      <a:pt x="39" y="80"/>
                    </a:cubicBezTo>
                    <a:cubicBezTo>
                      <a:pt x="39" y="80"/>
                      <a:pt x="39" y="80"/>
                      <a:pt x="39" y="80"/>
                    </a:cubicBezTo>
                    <a:cubicBezTo>
                      <a:pt x="39" y="80"/>
                      <a:pt x="40" y="79"/>
                      <a:pt x="40" y="79"/>
                    </a:cubicBezTo>
                    <a:cubicBezTo>
                      <a:pt x="42" y="79"/>
                      <a:pt x="42" y="79"/>
                      <a:pt x="42" y="79"/>
                    </a:cubicBezTo>
                    <a:cubicBezTo>
                      <a:pt x="41" y="80"/>
                      <a:pt x="41" y="80"/>
                      <a:pt x="41" y="80"/>
                    </a:cubicBezTo>
                    <a:cubicBezTo>
                      <a:pt x="41" y="80"/>
                      <a:pt x="41" y="80"/>
                      <a:pt x="41" y="80"/>
                    </a:cubicBezTo>
                    <a:cubicBezTo>
                      <a:pt x="41" y="80"/>
                      <a:pt x="41" y="80"/>
                      <a:pt x="41" y="80"/>
                    </a:cubicBezTo>
                    <a:cubicBezTo>
                      <a:pt x="41" y="80"/>
                      <a:pt x="42" y="80"/>
                      <a:pt x="42" y="80"/>
                    </a:cubicBezTo>
                    <a:cubicBezTo>
                      <a:pt x="43" y="81"/>
                      <a:pt x="43" y="81"/>
                      <a:pt x="43" y="81"/>
                    </a:cubicBezTo>
                    <a:cubicBezTo>
                      <a:pt x="42" y="81"/>
                      <a:pt x="42" y="81"/>
                      <a:pt x="42" y="81"/>
                    </a:cubicBezTo>
                    <a:cubicBezTo>
                      <a:pt x="42" y="82"/>
                      <a:pt x="42" y="82"/>
                      <a:pt x="42" y="82"/>
                    </a:cubicBezTo>
                    <a:cubicBezTo>
                      <a:pt x="42" y="82"/>
                      <a:pt x="42" y="82"/>
                      <a:pt x="42" y="82"/>
                    </a:cubicBezTo>
                    <a:cubicBezTo>
                      <a:pt x="43" y="82"/>
                      <a:pt x="43" y="82"/>
                      <a:pt x="43" y="82"/>
                    </a:cubicBezTo>
                    <a:cubicBezTo>
                      <a:pt x="44" y="82"/>
                      <a:pt x="44" y="82"/>
                      <a:pt x="44" y="82"/>
                    </a:cubicBezTo>
                    <a:cubicBezTo>
                      <a:pt x="45" y="82"/>
                      <a:pt x="45" y="82"/>
                      <a:pt x="46" y="83"/>
                    </a:cubicBezTo>
                    <a:cubicBezTo>
                      <a:pt x="46" y="83"/>
                      <a:pt x="46" y="84"/>
                      <a:pt x="46" y="84"/>
                    </a:cubicBezTo>
                    <a:cubicBezTo>
                      <a:pt x="46" y="84"/>
                      <a:pt x="46" y="84"/>
                      <a:pt x="46" y="84"/>
                    </a:cubicBezTo>
                    <a:cubicBezTo>
                      <a:pt x="46" y="84"/>
                      <a:pt x="46" y="84"/>
                      <a:pt x="46" y="84"/>
                    </a:cubicBezTo>
                    <a:cubicBezTo>
                      <a:pt x="47" y="84"/>
                      <a:pt x="47" y="85"/>
                      <a:pt x="47" y="85"/>
                    </a:cubicBezTo>
                    <a:cubicBezTo>
                      <a:pt x="47" y="85"/>
                      <a:pt x="47" y="85"/>
                      <a:pt x="47" y="85"/>
                    </a:cubicBezTo>
                    <a:cubicBezTo>
                      <a:pt x="47" y="86"/>
                      <a:pt x="48" y="86"/>
                      <a:pt x="48" y="86"/>
                    </a:cubicBezTo>
                    <a:cubicBezTo>
                      <a:pt x="48" y="86"/>
                      <a:pt x="49" y="86"/>
                      <a:pt x="49" y="86"/>
                    </a:cubicBezTo>
                    <a:cubicBezTo>
                      <a:pt x="49" y="86"/>
                      <a:pt x="50" y="86"/>
                      <a:pt x="50" y="86"/>
                    </a:cubicBezTo>
                    <a:cubicBezTo>
                      <a:pt x="51" y="86"/>
                      <a:pt x="51" y="86"/>
                      <a:pt x="51" y="86"/>
                    </a:cubicBezTo>
                    <a:cubicBezTo>
                      <a:pt x="51" y="87"/>
                      <a:pt x="51" y="87"/>
                      <a:pt x="51" y="87"/>
                    </a:cubicBezTo>
                    <a:cubicBezTo>
                      <a:pt x="51" y="87"/>
                      <a:pt x="51" y="87"/>
                      <a:pt x="52" y="87"/>
                    </a:cubicBezTo>
                    <a:cubicBezTo>
                      <a:pt x="53" y="87"/>
                      <a:pt x="53" y="87"/>
                      <a:pt x="53" y="87"/>
                    </a:cubicBezTo>
                    <a:cubicBezTo>
                      <a:pt x="53" y="87"/>
                      <a:pt x="54" y="87"/>
                      <a:pt x="54" y="88"/>
                    </a:cubicBezTo>
                    <a:cubicBezTo>
                      <a:pt x="54" y="88"/>
                      <a:pt x="54" y="88"/>
                      <a:pt x="54" y="88"/>
                    </a:cubicBezTo>
                    <a:cubicBezTo>
                      <a:pt x="55" y="88"/>
                      <a:pt x="55" y="88"/>
                      <a:pt x="55" y="89"/>
                    </a:cubicBezTo>
                    <a:cubicBezTo>
                      <a:pt x="55" y="89"/>
                      <a:pt x="55" y="89"/>
                      <a:pt x="55" y="89"/>
                    </a:cubicBezTo>
                    <a:cubicBezTo>
                      <a:pt x="56" y="89"/>
                      <a:pt x="56" y="90"/>
                      <a:pt x="57" y="90"/>
                    </a:cubicBezTo>
                    <a:cubicBezTo>
                      <a:pt x="57" y="90"/>
                      <a:pt x="57" y="91"/>
                      <a:pt x="57" y="91"/>
                    </a:cubicBezTo>
                    <a:cubicBezTo>
                      <a:pt x="57" y="91"/>
                      <a:pt x="57" y="91"/>
                      <a:pt x="57" y="91"/>
                    </a:cubicBezTo>
                    <a:cubicBezTo>
                      <a:pt x="57" y="91"/>
                      <a:pt x="57" y="91"/>
                      <a:pt x="57" y="91"/>
                    </a:cubicBezTo>
                    <a:cubicBezTo>
                      <a:pt x="57" y="91"/>
                      <a:pt x="57" y="91"/>
                      <a:pt x="57" y="92"/>
                    </a:cubicBezTo>
                    <a:cubicBezTo>
                      <a:pt x="57" y="92"/>
                      <a:pt x="57" y="92"/>
                      <a:pt x="57" y="92"/>
                    </a:cubicBezTo>
                    <a:cubicBezTo>
                      <a:pt x="58" y="92"/>
                      <a:pt x="58" y="92"/>
                      <a:pt x="59" y="93"/>
                    </a:cubicBezTo>
                    <a:cubicBezTo>
                      <a:pt x="59" y="93"/>
                      <a:pt x="59" y="93"/>
                      <a:pt x="59" y="93"/>
                    </a:cubicBezTo>
                    <a:cubicBezTo>
                      <a:pt x="59" y="93"/>
                      <a:pt x="59" y="93"/>
                      <a:pt x="59" y="93"/>
                    </a:cubicBezTo>
                    <a:cubicBezTo>
                      <a:pt x="59" y="93"/>
                      <a:pt x="59" y="93"/>
                      <a:pt x="59" y="93"/>
                    </a:cubicBezTo>
                    <a:cubicBezTo>
                      <a:pt x="59" y="93"/>
                      <a:pt x="59" y="93"/>
                      <a:pt x="59" y="93"/>
                    </a:cubicBezTo>
                    <a:cubicBezTo>
                      <a:pt x="60" y="93"/>
                      <a:pt x="60" y="93"/>
                      <a:pt x="60" y="93"/>
                    </a:cubicBezTo>
                    <a:cubicBezTo>
                      <a:pt x="60" y="94"/>
                      <a:pt x="60" y="94"/>
                      <a:pt x="60" y="94"/>
                    </a:cubicBezTo>
                    <a:cubicBezTo>
                      <a:pt x="60" y="94"/>
                      <a:pt x="60" y="94"/>
                      <a:pt x="60" y="94"/>
                    </a:cubicBezTo>
                    <a:cubicBezTo>
                      <a:pt x="61" y="94"/>
                      <a:pt x="62" y="95"/>
                      <a:pt x="62" y="95"/>
                    </a:cubicBezTo>
                    <a:cubicBezTo>
                      <a:pt x="63" y="96"/>
                      <a:pt x="63" y="96"/>
                      <a:pt x="63" y="97"/>
                    </a:cubicBezTo>
                    <a:cubicBezTo>
                      <a:pt x="63" y="97"/>
                      <a:pt x="63" y="97"/>
                      <a:pt x="63" y="98"/>
                    </a:cubicBezTo>
                    <a:cubicBezTo>
                      <a:pt x="63" y="98"/>
                      <a:pt x="63" y="98"/>
                      <a:pt x="63" y="98"/>
                    </a:cubicBezTo>
                    <a:cubicBezTo>
                      <a:pt x="63" y="98"/>
                      <a:pt x="62" y="98"/>
                      <a:pt x="62" y="98"/>
                    </a:cubicBezTo>
                    <a:cubicBezTo>
                      <a:pt x="62" y="98"/>
                      <a:pt x="62" y="98"/>
                      <a:pt x="62" y="98"/>
                    </a:cubicBezTo>
                    <a:cubicBezTo>
                      <a:pt x="60" y="98"/>
                      <a:pt x="60" y="98"/>
                      <a:pt x="60" y="98"/>
                    </a:cubicBezTo>
                    <a:cubicBezTo>
                      <a:pt x="60" y="98"/>
                      <a:pt x="60" y="99"/>
                      <a:pt x="60" y="99"/>
                    </a:cubicBezTo>
                    <a:cubicBezTo>
                      <a:pt x="60" y="99"/>
                      <a:pt x="59" y="99"/>
                      <a:pt x="59" y="99"/>
                    </a:cubicBezTo>
                    <a:cubicBezTo>
                      <a:pt x="58" y="99"/>
                      <a:pt x="58" y="99"/>
                      <a:pt x="58" y="99"/>
                    </a:cubicBezTo>
                    <a:cubicBezTo>
                      <a:pt x="58" y="99"/>
                      <a:pt x="58" y="99"/>
                      <a:pt x="58" y="99"/>
                    </a:cubicBezTo>
                    <a:cubicBezTo>
                      <a:pt x="58" y="99"/>
                      <a:pt x="58" y="99"/>
                      <a:pt x="58" y="99"/>
                    </a:cubicBezTo>
                    <a:cubicBezTo>
                      <a:pt x="58" y="99"/>
                      <a:pt x="58" y="99"/>
                      <a:pt x="58" y="100"/>
                    </a:cubicBezTo>
                    <a:cubicBezTo>
                      <a:pt x="58" y="100"/>
                      <a:pt x="58" y="100"/>
                      <a:pt x="59" y="100"/>
                    </a:cubicBezTo>
                    <a:cubicBezTo>
                      <a:pt x="59" y="100"/>
                      <a:pt x="59" y="100"/>
                      <a:pt x="59" y="100"/>
                    </a:cubicBezTo>
                    <a:cubicBezTo>
                      <a:pt x="60" y="100"/>
                      <a:pt x="60" y="100"/>
                      <a:pt x="60" y="100"/>
                    </a:cubicBezTo>
                    <a:cubicBezTo>
                      <a:pt x="60" y="100"/>
                      <a:pt x="60" y="100"/>
                      <a:pt x="60" y="100"/>
                    </a:cubicBezTo>
                    <a:cubicBezTo>
                      <a:pt x="61" y="100"/>
                      <a:pt x="61" y="100"/>
                      <a:pt x="61" y="100"/>
                    </a:cubicBezTo>
                    <a:cubicBezTo>
                      <a:pt x="62" y="100"/>
                      <a:pt x="62" y="100"/>
                      <a:pt x="62" y="100"/>
                    </a:cubicBezTo>
                    <a:cubicBezTo>
                      <a:pt x="65" y="100"/>
                      <a:pt x="65" y="100"/>
                      <a:pt x="65" y="100"/>
                    </a:cubicBezTo>
                    <a:cubicBezTo>
                      <a:pt x="65" y="100"/>
                      <a:pt x="66" y="100"/>
                      <a:pt x="66" y="100"/>
                    </a:cubicBezTo>
                    <a:cubicBezTo>
                      <a:pt x="66" y="100"/>
                      <a:pt x="66" y="100"/>
                      <a:pt x="66" y="100"/>
                    </a:cubicBezTo>
                    <a:cubicBezTo>
                      <a:pt x="66" y="100"/>
                      <a:pt x="67" y="100"/>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2"/>
                      <a:pt x="68" y="102"/>
                      <a:pt x="68" y="102"/>
                    </a:cubicBezTo>
                    <a:cubicBezTo>
                      <a:pt x="68" y="102"/>
                      <a:pt x="68" y="102"/>
                      <a:pt x="68" y="102"/>
                    </a:cubicBezTo>
                    <a:cubicBezTo>
                      <a:pt x="68" y="102"/>
                      <a:pt x="68" y="102"/>
                      <a:pt x="69" y="102"/>
                    </a:cubicBezTo>
                    <a:cubicBezTo>
                      <a:pt x="69" y="102"/>
                      <a:pt x="69" y="102"/>
                      <a:pt x="70" y="102"/>
                    </a:cubicBezTo>
                    <a:cubicBezTo>
                      <a:pt x="70" y="102"/>
                      <a:pt x="70" y="102"/>
                      <a:pt x="70" y="103"/>
                    </a:cubicBezTo>
                    <a:cubicBezTo>
                      <a:pt x="70" y="103"/>
                      <a:pt x="71" y="103"/>
                      <a:pt x="71" y="103"/>
                    </a:cubicBezTo>
                    <a:cubicBezTo>
                      <a:pt x="72" y="103"/>
                      <a:pt x="72" y="103"/>
                      <a:pt x="72" y="103"/>
                    </a:cubicBezTo>
                    <a:cubicBezTo>
                      <a:pt x="72" y="103"/>
                      <a:pt x="72" y="103"/>
                      <a:pt x="72" y="103"/>
                    </a:cubicBezTo>
                    <a:cubicBezTo>
                      <a:pt x="72" y="103"/>
                      <a:pt x="73" y="103"/>
                      <a:pt x="73" y="103"/>
                    </a:cubicBezTo>
                    <a:cubicBezTo>
                      <a:pt x="74" y="103"/>
                      <a:pt x="75" y="103"/>
                      <a:pt x="75" y="103"/>
                    </a:cubicBezTo>
                    <a:cubicBezTo>
                      <a:pt x="75" y="103"/>
                      <a:pt x="75" y="104"/>
                      <a:pt x="76" y="104"/>
                    </a:cubicBezTo>
                    <a:cubicBezTo>
                      <a:pt x="76" y="104"/>
                      <a:pt x="76" y="104"/>
                      <a:pt x="76" y="104"/>
                    </a:cubicBezTo>
                    <a:cubicBezTo>
                      <a:pt x="77" y="104"/>
                      <a:pt x="77" y="104"/>
                      <a:pt x="77" y="104"/>
                    </a:cubicBezTo>
                    <a:cubicBezTo>
                      <a:pt x="77" y="104"/>
                      <a:pt x="77" y="104"/>
                      <a:pt x="77" y="104"/>
                    </a:cubicBezTo>
                    <a:cubicBezTo>
                      <a:pt x="78" y="104"/>
                      <a:pt x="78" y="104"/>
                      <a:pt x="78" y="104"/>
                    </a:cubicBezTo>
                    <a:cubicBezTo>
                      <a:pt x="78" y="104"/>
                      <a:pt x="78" y="104"/>
                      <a:pt x="78" y="104"/>
                    </a:cubicBezTo>
                    <a:cubicBezTo>
                      <a:pt x="79" y="104"/>
                      <a:pt x="79" y="104"/>
                      <a:pt x="79" y="104"/>
                    </a:cubicBezTo>
                    <a:cubicBezTo>
                      <a:pt x="79" y="104"/>
                      <a:pt x="79" y="104"/>
                      <a:pt x="79" y="104"/>
                    </a:cubicBezTo>
                    <a:cubicBezTo>
                      <a:pt x="79" y="104"/>
                      <a:pt x="79" y="104"/>
                      <a:pt x="80" y="104"/>
                    </a:cubicBezTo>
                    <a:cubicBezTo>
                      <a:pt x="80" y="104"/>
                      <a:pt x="80" y="105"/>
                      <a:pt x="80" y="105"/>
                    </a:cubicBezTo>
                    <a:cubicBezTo>
                      <a:pt x="80" y="105"/>
                      <a:pt x="80" y="105"/>
                      <a:pt x="81" y="106"/>
                    </a:cubicBezTo>
                    <a:cubicBezTo>
                      <a:pt x="82" y="106"/>
                      <a:pt x="82" y="106"/>
                      <a:pt x="82" y="106"/>
                    </a:cubicBezTo>
                    <a:cubicBezTo>
                      <a:pt x="82" y="106"/>
                      <a:pt x="82" y="106"/>
                      <a:pt x="82" y="106"/>
                    </a:cubicBezTo>
                    <a:cubicBezTo>
                      <a:pt x="82" y="106"/>
                      <a:pt x="82" y="106"/>
                      <a:pt x="82" y="106"/>
                    </a:cubicBezTo>
                    <a:cubicBezTo>
                      <a:pt x="82" y="106"/>
                      <a:pt x="83" y="107"/>
                      <a:pt x="83" y="107"/>
                    </a:cubicBezTo>
                    <a:cubicBezTo>
                      <a:pt x="83" y="107"/>
                      <a:pt x="84" y="107"/>
                      <a:pt x="85" y="107"/>
                    </a:cubicBezTo>
                    <a:cubicBezTo>
                      <a:pt x="85" y="107"/>
                      <a:pt x="85" y="107"/>
                      <a:pt x="86" y="107"/>
                    </a:cubicBezTo>
                    <a:cubicBezTo>
                      <a:pt x="86" y="107"/>
                      <a:pt x="86" y="107"/>
                      <a:pt x="86" y="107"/>
                    </a:cubicBezTo>
                    <a:cubicBezTo>
                      <a:pt x="87" y="107"/>
                      <a:pt x="87" y="107"/>
                      <a:pt x="87" y="107"/>
                    </a:cubicBezTo>
                    <a:cubicBezTo>
                      <a:pt x="87" y="108"/>
                      <a:pt x="87" y="108"/>
                      <a:pt x="87" y="108"/>
                    </a:cubicBezTo>
                    <a:cubicBezTo>
                      <a:pt x="87" y="108"/>
                      <a:pt x="87" y="108"/>
                      <a:pt x="87" y="108"/>
                    </a:cubicBezTo>
                    <a:cubicBezTo>
                      <a:pt x="87" y="108"/>
                      <a:pt x="87" y="108"/>
                      <a:pt x="87" y="108"/>
                    </a:cubicBezTo>
                    <a:cubicBezTo>
                      <a:pt x="87" y="108"/>
                      <a:pt x="87" y="108"/>
                      <a:pt x="87" y="108"/>
                    </a:cubicBezTo>
                    <a:cubicBezTo>
                      <a:pt x="88" y="108"/>
                      <a:pt x="88" y="108"/>
                      <a:pt x="88" y="108"/>
                    </a:cubicBezTo>
                    <a:cubicBezTo>
                      <a:pt x="88" y="112"/>
                      <a:pt x="88" y="112"/>
                      <a:pt x="88" y="112"/>
                    </a:cubicBezTo>
                    <a:cubicBezTo>
                      <a:pt x="87" y="112"/>
                      <a:pt x="87" y="112"/>
                      <a:pt x="87" y="112"/>
                    </a:cubicBezTo>
                    <a:cubicBezTo>
                      <a:pt x="87" y="112"/>
                      <a:pt x="87" y="112"/>
                      <a:pt x="87" y="112"/>
                    </a:cubicBezTo>
                    <a:cubicBezTo>
                      <a:pt x="87" y="112"/>
                      <a:pt x="87" y="112"/>
                      <a:pt x="87" y="112"/>
                    </a:cubicBezTo>
                    <a:cubicBezTo>
                      <a:pt x="87" y="112"/>
                      <a:pt x="87" y="112"/>
                      <a:pt x="87" y="112"/>
                    </a:cubicBezTo>
                    <a:cubicBezTo>
                      <a:pt x="87" y="113"/>
                      <a:pt x="87" y="114"/>
                      <a:pt x="87" y="114"/>
                    </a:cubicBezTo>
                    <a:cubicBezTo>
                      <a:pt x="87" y="114"/>
                      <a:pt x="87" y="114"/>
                      <a:pt x="87" y="114"/>
                    </a:cubicBezTo>
                    <a:cubicBezTo>
                      <a:pt x="88" y="114"/>
                      <a:pt x="88" y="114"/>
                      <a:pt x="88" y="114"/>
                    </a:cubicBezTo>
                    <a:cubicBezTo>
                      <a:pt x="88" y="115"/>
                      <a:pt x="88" y="115"/>
                      <a:pt x="88" y="115"/>
                    </a:cubicBezTo>
                    <a:cubicBezTo>
                      <a:pt x="88" y="115"/>
                      <a:pt x="88" y="115"/>
                      <a:pt x="88" y="115"/>
                    </a:cubicBezTo>
                    <a:cubicBezTo>
                      <a:pt x="88" y="115"/>
                      <a:pt x="88" y="116"/>
                      <a:pt x="87" y="116"/>
                    </a:cubicBezTo>
                    <a:cubicBezTo>
                      <a:pt x="87" y="116"/>
                      <a:pt x="87" y="116"/>
                      <a:pt x="87" y="116"/>
                    </a:cubicBezTo>
                    <a:cubicBezTo>
                      <a:pt x="86" y="117"/>
                      <a:pt x="85" y="118"/>
                      <a:pt x="85" y="119"/>
                    </a:cubicBezTo>
                    <a:cubicBezTo>
                      <a:pt x="85" y="119"/>
                      <a:pt x="84" y="119"/>
                      <a:pt x="84" y="119"/>
                    </a:cubicBezTo>
                    <a:cubicBezTo>
                      <a:pt x="84" y="120"/>
                      <a:pt x="84" y="120"/>
                      <a:pt x="83" y="120"/>
                    </a:cubicBezTo>
                    <a:cubicBezTo>
                      <a:pt x="83" y="120"/>
                      <a:pt x="83" y="120"/>
                      <a:pt x="83" y="120"/>
                    </a:cubicBezTo>
                    <a:cubicBezTo>
                      <a:pt x="83" y="120"/>
                      <a:pt x="83" y="120"/>
                      <a:pt x="83" y="120"/>
                    </a:cubicBezTo>
                    <a:cubicBezTo>
                      <a:pt x="83" y="120"/>
                      <a:pt x="83" y="120"/>
                      <a:pt x="83" y="120"/>
                    </a:cubicBezTo>
                    <a:cubicBezTo>
                      <a:pt x="83" y="120"/>
                      <a:pt x="83" y="120"/>
                      <a:pt x="83" y="120"/>
                    </a:cubicBezTo>
                    <a:cubicBezTo>
                      <a:pt x="83" y="121"/>
                      <a:pt x="83" y="121"/>
                      <a:pt x="83" y="121"/>
                    </a:cubicBezTo>
                    <a:cubicBezTo>
                      <a:pt x="83" y="121"/>
                      <a:pt x="83" y="121"/>
                      <a:pt x="83" y="121"/>
                    </a:cubicBezTo>
                    <a:cubicBezTo>
                      <a:pt x="83" y="121"/>
                      <a:pt x="83" y="121"/>
                      <a:pt x="82" y="121"/>
                    </a:cubicBezTo>
                    <a:cubicBezTo>
                      <a:pt x="82" y="121"/>
                      <a:pt x="82" y="121"/>
                      <a:pt x="82" y="121"/>
                    </a:cubicBezTo>
                    <a:cubicBezTo>
                      <a:pt x="82" y="122"/>
                      <a:pt x="82" y="122"/>
                      <a:pt x="82" y="122"/>
                    </a:cubicBezTo>
                    <a:cubicBezTo>
                      <a:pt x="82" y="122"/>
                      <a:pt x="82" y="123"/>
                      <a:pt x="81" y="123"/>
                    </a:cubicBezTo>
                    <a:cubicBezTo>
                      <a:pt x="81" y="123"/>
                      <a:pt x="81" y="123"/>
                      <a:pt x="81" y="123"/>
                    </a:cubicBezTo>
                    <a:cubicBezTo>
                      <a:pt x="81" y="123"/>
                      <a:pt x="81" y="123"/>
                      <a:pt x="81" y="123"/>
                    </a:cubicBezTo>
                    <a:cubicBezTo>
                      <a:pt x="80" y="123"/>
                      <a:pt x="80" y="123"/>
                      <a:pt x="80" y="123"/>
                    </a:cubicBezTo>
                    <a:cubicBezTo>
                      <a:pt x="80" y="123"/>
                      <a:pt x="80" y="123"/>
                      <a:pt x="80" y="123"/>
                    </a:cubicBezTo>
                    <a:cubicBezTo>
                      <a:pt x="80" y="123"/>
                      <a:pt x="80" y="123"/>
                      <a:pt x="80" y="123"/>
                    </a:cubicBezTo>
                    <a:cubicBezTo>
                      <a:pt x="80" y="123"/>
                      <a:pt x="79" y="124"/>
                      <a:pt x="80" y="124"/>
                    </a:cubicBezTo>
                    <a:cubicBezTo>
                      <a:pt x="80" y="124"/>
                      <a:pt x="80" y="124"/>
                      <a:pt x="80" y="124"/>
                    </a:cubicBezTo>
                    <a:cubicBezTo>
                      <a:pt x="80" y="124"/>
                      <a:pt x="80" y="124"/>
                      <a:pt x="80" y="124"/>
                    </a:cubicBezTo>
                    <a:cubicBezTo>
                      <a:pt x="80" y="125"/>
                      <a:pt x="80" y="125"/>
                      <a:pt x="80" y="125"/>
                    </a:cubicBezTo>
                    <a:cubicBezTo>
                      <a:pt x="80" y="128"/>
                      <a:pt x="80" y="128"/>
                      <a:pt x="80" y="128"/>
                    </a:cubicBezTo>
                    <a:cubicBezTo>
                      <a:pt x="80" y="129"/>
                      <a:pt x="80" y="129"/>
                      <a:pt x="80" y="130"/>
                    </a:cubicBezTo>
                    <a:cubicBezTo>
                      <a:pt x="80" y="131"/>
                      <a:pt x="80" y="132"/>
                      <a:pt x="81" y="133"/>
                    </a:cubicBezTo>
                    <a:cubicBezTo>
                      <a:pt x="81" y="134"/>
                      <a:pt x="80" y="135"/>
                      <a:pt x="79" y="135"/>
                    </a:cubicBezTo>
                    <a:cubicBezTo>
                      <a:pt x="79" y="135"/>
                      <a:pt x="78" y="135"/>
                      <a:pt x="78" y="135"/>
                    </a:cubicBezTo>
                    <a:cubicBezTo>
                      <a:pt x="78" y="136"/>
                      <a:pt x="78" y="136"/>
                      <a:pt x="77" y="137"/>
                    </a:cubicBezTo>
                    <a:cubicBezTo>
                      <a:pt x="77" y="137"/>
                      <a:pt x="77" y="137"/>
                      <a:pt x="77" y="138"/>
                    </a:cubicBezTo>
                    <a:cubicBezTo>
                      <a:pt x="77" y="138"/>
                      <a:pt x="76" y="138"/>
                      <a:pt x="76" y="138"/>
                    </a:cubicBezTo>
                    <a:cubicBezTo>
                      <a:pt x="76" y="138"/>
                      <a:pt x="76" y="138"/>
                      <a:pt x="76" y="138"/>
                    </a:cubicBezTo>
                    <a:cubicBezTo>
                      <a:pt x="76" y="138"/>
                      <a:pt x="75" y="138"/>
                      <a:pt x="75" y="138"/>
                    </a:cubicBezTo>
                    <a:cubicBezTo>
                      <a:pt x="75" y="138"/>
                      <a:pt x="75" y="139"/>
                      <a:pt x="75" y="139"/>
                    </a:cubicBezTo>
                    <a:cubicBezTo>
                      <a:pt x="75" y="139"/>
                      <a:pt x="74" y="139"/>
                      <a:pt x="74" y="139"/>
                    </a:cubicBezTo>
                    <a:cubicBezTo>
                      <a:pt x="74" y="139"/>
                      <a:pt x="74" y="139"/>
                      <a:pt x="73" y="139"/>
                    </a:cubicBezTo>
                    <a:cubicBezTo>
                      <a:pt x="73" y="139"/>
                      <a:pt x="73" y="139"/>
                      <a:pt x="73" y="139"/>
                    </a:cubicBezTo>
                    <a:cubicBezTo>
                      <a:pt x="73" y="139"/>
                      <a:pt x="73" y="140"/>
                      <a:pt x="73" y="140"/>
                    </a:cubicBezTo>
                    <a:cubicBezTo>
                      <a:pt x="73" y="140"/>
                      <a:pt x="73" y="140"/>
                      <a:pt x="73" y="141"/>
                    </a:cubicBezTo>
                    <a:cubicBezTo>
                      <a:pt x="73" y="141"/>
                      <a:pt x="73" y="141"/>
                      <a:pt x="73" y="141"/>
                    </a:cubicBezTo>
                    <a:cubicBezTo>
                      <a:pt x="72" y="141"/>
                      <a:pt x="72" y="141"/>
                      <a:pt x="72" y="141"/>
                    </a:cubicBezTo>
                    <a:cubicBezTo>
                      <a:pt x="72" y="141"/>
                      <a:pt x="72" y="141"/>
                      <a:pt x="72" y="141"/>
                    </a:cubicBezTo>
                    <a:cubicBezTo>
                      <a:pt x="72" y="141"/>
                      <a:pt x="72" y="141"/>
                      <a:pt x="72" y="141"/>
                    </a:cubicBezTo>
                    <a:cubicBezTo>
                      <a:pt x="72" y="141"/>
                      <a:pt x="72" y="141"/>
                      <a:pt x="72" y="141"/>
                    </a:cubicBezTo>
                    <a:cubicBezTo>
                      <a:pt x="72" y="141"/>
                      <a:pt x="72" y="141"/>
                      <a:pt x="72" y="141"/>
                    </a:cubicBezTo>
                    <a:cubicBezTo>
                      <a:pt x="72" y="142"/>
                      <a:pt x="72" y="142"/>
                      <a:pt x="71" y="142"/>
                    </a:cubicBezTo>
                    <a:cubicBezTo>
                      <a:pt x="70" y="142"/>
                      <a:pt x="70" y="142"/>
                      <a:pt x="70" y="142"/>
                    </a:cubicBezTo>
                    <a:cubicBezTo>
                      <a:pt x="70" y="142"/>
                      <a:pt x="70" y="142"/>
                      <a:pt x="69" y="142"/>
                    </a:cubicBezTo>
                    <a:cubicBezTo>
                      <a:pt x="69" y="142"/>
                      <a:pt x="69" y="142"/>
                      <a:pt x="68" y="142"/>
                    </a:cubicBezTo>
                    <a:cubicBezTo>
                      <a:pt x="68" y="142"/>
                      <a:pt x="67" y="142"/>
                      <a:pt x="67" y="142"/>
                    </a:cubicBezTo>
                    <a:cubicBezTo>
                      <a:pt x="66" y="142"/>
                      <a:pt x="66" y="143"/>
                      <a:pt x="66" y="143"/>
                    </a:cubicBezTo>
                    <a:cubicBezTo>
                      <a:pt x="66" y="143"/>
                      <a:pt x="66" y="143"/>
                      <a:pt x="66" y="143"/>
                    </a:cubicBezTo>
                    <a:cubicBezTo>
                      <a:pt x="65" y="144"/>
                      <a:pt x="65" y="144"/>
                      <a:pt x="65" y="145"/>
                    </a:cubicBezTo>
                    <a:cubicBezTo>
                      <a:pt x="65" y="145"/>
                      <a:pt x="65" y="145"/>
                      <a:pt x="65" y="145"/>
                    </a:cubicBezTo>
                    <a:cubicBezTo>
                      <a:pt x="65" y="146"/>
                      <a:pt x="65" y="146"/>
                      <a:pt x="65" y="146"/>
                    </a:cubicBezTo>
                    <a:cubicBezTo>
                      <a:pt x="64" y="146"/>
                      <a:pt x="64" y="146"/>
                      <a:pt x="64" y="146"/>
                    </a:cubicBezTo>
                    <a:cubicBezTo>
                      <a:pt x="64" y="146"/>
                      <a:pt x="64" y="146"/>
                      <a:pt x="64" y="146"/>
                    </a:cubicBezTo>
                    <a:cubicBezTo>
                      <a:pt x="64" y="146"/>
                      <a:pt x="64" y="146"/>
                      <a:pt x="64" y="146"/>
                    </a:cubicBezTo>
                    <a:cubicBezTo>
                      <a:pt x="64" y="152"/>
                      <a:pt x="64" y="152"/>
                      <a:pt x="64" y="152"/>
                    </a:cubicBezTo>
                    <a:cubicBezTo>
                      <a:pt x="64" y="152"/>
                      <a:pt x="64" y="153"/>
                      <a:pt x="63" y="154"/>
                    </a:cubicBezTo>
                    <a:cubicBezTo>
                      <a:pt x="63" y="155"/>
                      <a:pt x="62" y="155"/>
                      <a:pt x="61" y="156"/>
                    </a:cubicBezTo>
                    <a:cubicBezTo>
                      <a:pt x="61" y="156"/>
                      <a:pt x="61" y="156"/>
                      <a:pt x="61" y="156"/>
                    </a:cubicBezTo>
                    <a:cubicBezTo>
                      <a:pt x="61" y="156"/>
                      <a:pt x="60" y="156"/>
                      <a:pt x="60" y="156"/>
                    </a:cubicBezTo>
                    <a:cubicBezTo>
                      <a:pt x="60" y="156"/>
                      <a:pt x="60" y="156"/>
                      <a:pt x="60" y="156"/>
                    </a:cubicBezTo>
                    <a:cubicBezTo>
                      <a:pt x="60" y="156"/>
                      <a:pt x="60" y="156"/>
                      <a:pt x="60" y="156"/>
                    </a:cubicBezTo>
                    <a:cubicBezTo>
                      <a:pt x="60" y="157"/>
                      <a:pt x="60" y="157"/>
                      <a:pt x="60" y="158"/>
                    </a:cubicBezTo>
                    <a:cubicBezTo>
                      <a:pt x="60" y="158"/>
                      <a:pt x="60" y="158"/>
                      <a:pt x="60" y="158"/>
                    </a:cubicBezTo>
                    <a:cubicBezTo>
                      <a:pt x="60" y="159"/>
                      <a:pt x="60" y="159"/>
                      <a:pt x="60" y="159"/>
                    </a:cubicBezTo>
                    <a:cubicBezTo>
                      <a:pt x="59" y="159"/>
                      <a:pt x="59" y="159"/>
                      <a:pt x="59" y="159"/>
                    </a:cubicBezTo>
                    <a:cubicBezTo>
                      <a:pt x="59" y="159"/>
                      <a:pt x="59" y="159"/>
                      <a:pt x="59" y="159"/>
                    </a:cubicBezTo>
                    <a:cubicBezTo>
                      <a:pt x="59" y="159"/>
                      <a:pt x="59" y="159"/>
                      <a:pt x="59" y="159"/>
                    </a:cubicBezTo>
                    <a:cubicBezTo>
                      <a:pt x="59" y="159"/>
                      <a:pt x="59" y="159"/>
                      <a:pt x="59" y="159"/>
                    </a:cubicBezTo>
                    <a:cubicBezTo>
                      <a:pt x="59" y="160"/>
                      <a:pt x="59" y="160"/>
                      <a:pt x="59" y="160"/>
                    </a:cubicBezTo>
                    <a:cubicBezTo>
                      <a:pt x="55" y="160"/>
                      <a:pt x="55" y="160"/>
                      <a:pt x="55" y="160"/>
                    </a:cubicBezTo>
                    <a:cubicBezTo>
                      <a:pt x="55" y="160"/>
                      <a:pt x="55" y="160"/>
                      <a:pt x="55" y="160"/>
                    </a:cubicBezTo>
                    <a:cubicBezTo>
                      <a:pt x="56" y="160"/>
                      <a:pt x="56" y="160"/>
                      <a:pt x="56" y="160"/>
                    </a:cubicBezTo>
                    <a:cubicBezTo>
                      <a:pt x="56" y="160"/>
                      <a:pt x="56" y="160"/>
                      <a:pt x="57" y="160"/>
                    </a:cubicBezTo>
                    <a:cubicBezTo>
                      <a:pt x="57" y="160"/>
                      <a:pt x="57" y="160"/>
                      <a:pt x="57" y="160"/>
                    </a:cubicBezTo>
                    <a:cubicBezTo>
                      <a:pt x="57" y="161"/>
                      <a:pt x="57" y="161"/>
                      <a:pt x="57" y="161"/>
                    </a:cubicBezTo>
                    <a:cubicBezTo>
                      <a:pt x="57" y="161"/>
                      <a:pt x="57" y="162"/>
                      <a:pt x="58" y="162"/>
                    </a:cubicBezTo>
                    <a:cubicBezTo>
                      <a:pt x="58" y="162"/>
                      <a:pt x="59" y="163"/>
                      <a:pt x="58" y="164"/>
                    </a:cubicBezTo>
                    <a:cubicBezTo>
                      <a:pt x="58" y="165"/>
                      <a:pt x="57" y="165"/>
                      <a:pt x="56" y="165"/>
                    </a:cubicBezTo>
                    <a:cubicBezTo>
                      <a:pt x="56" y="165"/>
                      <a:pt x="56" y="165"/>
                      <a:pt x="56" y="165"/>
                    </a:cubicBezTo>
                    <a:cubicBezTo>
                      <a:pt x="56" y="165"/>
                      <a:pt x="56" y="165"/>
                      <a:pt x="56" y="165"/>
                    </a:cubicBezTo>
                    <a:cubicBezTo>
                      <a:pt x="55" y="165"/>
                      <a:pt x="55" y="165"/>
                      <a:pt x="55" y="165"/>
                    </a:cubicBezTo>
                    <a:cubicBezTo>
                      <a:pt x="55" y="165"/>
                      <a:pt x="55" y="165"/>
                      <a:pt x="55" y="166"/>
                    </a:cubicBezTo>
                    <a:cubicBezTo>
                      <a:pt x="55" y="167"/>
                      <a:pt x="55" y="167"/>
                      <a:pt x="55" y="167"/>
                    </a:cubicBezTo>
                    <a:cubicBezTo>
                      <a:pt x="55" y="166"/>
                      <a:pt x="55" y="166"/>
                      <a:pt x="55" y="166"/>
                    </a:cubicBezTo>
                    <a:cubicBezTo>
                      <a:pt x="54" y="166"/>
                      <a:pt x="54" y="166"/>
                      <a:pt x="53" y="166"/>
                    </a:cubicBezTo>
                    <a:cubicBezTo>
                      <a:pt x="53" y="166"/>
                      <a:pt x="53" y="166"/>
                      <a:pt x="53" y="166"/>
                    </a:cubicBezTo>
                    <a:cubicBezTo>
                      <a:pt x="53" y="166"/>
                      <a:pt x="53" y="167"/>
                      <a:pt x="53" y="167"/>
                    </a:cubicBezTo>
                    <a:cubicBezTo>
                      <a:pt x="53" y="167"/>
                      <a:pt x="53" y="167"/>
                      <a:pt x="53" y="167"/>
                    </a:cubicBezTo>
                    <a:cubicBezTo>
                      <a:pt x="53" y="168"/>
                      <a:pt x="52" y="169"/>
                      <a:pt x="51" y="169"/>
                    </a:cubicBezTo>
                    <a:cubicBezTo>
                      <a:pt x="51" y="169"/>
                      <a:pt x="51" y="169"/>
                      <a:pt x="51" y="169"/>
                    </a:cubicBezTo>
                    <a:cubicBezTo>
                      <a:pt x="51" y="169"/>
                      <a:pt x="51" y="169"/>
                      <a:pt x="51" y="169"/>
                    </a:cubicBezTo>
                    <a:cubicBezTo>
                      <a:pt x="51" y="169"/>
                      <a:pt x="51" y="169"/>
                      <a:pt x="51" y="169"/>
                    </a:cubicBezTo>
                    <a:cubicBezTo>
                      <a:pt x="51" y="169"/>
                      <a:pt x="51" y="170"/>
                      <a:pt x="51" y="170"/>
                    </a:cubicBezTo>
                    <a:cubicBezTo>
                      <a:pt x="51" y="170"/>
                      <a:pt x="51" y="170"/>
                      <a:pt x="51" y="170"/>
                    </a:cubicBezTo>
                    <a:cubicBezTo>
                      <a:pt x="52" y="170"/>
                      <a:pt x="52" y="170"/>
                      <a:pt x="52" y="170"/>
                    </a:cubicBezTo>
                    <a:cubicBezTo>
                      <a:pt x="52" y="170"/>
                      <a:pt x="52" y="170"/>
                      <a:pt x="52" y="170"/>
                    </a:cubicBezTo>
                    <a:cubicBezTo>
                      <a:pt x="52" y="170"/>
                      <a:pt x="52" y="171"/>
                      <a:pt x="52" y="171"/>
                    </a:cubicBezTo>
                    <a:cubicBezTo>
                      <a:pt x="52" y="171"/>
                      <a:pt x="52" y="171"/>
                      <a:pt x="52" y="171"/>
                    </a:cubicBezTo>
                    <a:cubicBezTo>
                      <a:pt x="52" y="171"/>
                      <a:pt x="53" y="172"/>
                      <a:pt x="53" y="172"/>
                    </a:cubicBezTo>
                    <a:cubicBezTo>
                      <a:pt x="53" y="173"/>
                      <a:pt x="53" y="173"/>
                      <a:pt x="53" y="173"/>
                    </a:cubicBezTo>
                    <a:cubicBezTo>
                      <a:pt x="53" y="174"/>
                      <a:pt x="53" y="175"/>
                      <a:pt x="53" y="175"/>
                    </a:cubicBezTo>
                    <a:cubicBezTo>
                      <a:pt x="53" y="175"/>
                      <a:pt x="53" y="175"/>
                      <a:pt x="53" y="175"/>
                    </a:cubicBezTo>
                    <a:cubicBezTo>
                      <a:pt x="53" y="175"/>
                      <a:pt x="53" y="175"/>
                      <a:pt x="53" y="176"/>
                    </a:cubicBezTo>
                    <a:cubicBezTo>
                      <a:pt x="54" y="176"/>
                      <a:pt x="54" y="176"/>
                      <a:pt x="54" y="176"/>
                    </a:cubicBezTo>
                    <a:cubicBezTo>
                      <a:pt x="54" y="176"/>
                      <a:pt x="54" y="176"/>
                      <a:pt x="54" y="176"/>
                    </a:cubicBezTo>
                    <a:cubicBezTo>
                      <a:pt x="54" y="178"/>
                      <a:pt x="54" y="178"/>
                      <a:pt x="54" y="178"/>
                    </a:cubicBezTo>
                    <a:cubicBezTo>
                      <a:pt x="54" y="178"/>
                      <a:pt x="54" y="178"/>
                      <a:pt x="54" y="178"/>
                    </a:cubicBezTo>
                    <a:cubicBezTo>
                      <a:pt x="53" y="178"/>
                      <a:pt x="53" y="178"/>
                      <a:pt x="53" y="178"/>
                    </a:cubicBezTo>
                    <a:cubicBezTo>
                      <a:pt x="54" y="178"/>
                      <a:pt x="54" y="178"/>
                      <a:pt x="54" y="178"/>
                    </a:cubicBezTo>
                    <a:cubicBezTo>
                      <a:pt x="54" y="178"/>
                      <a:pt x="55" y="178"/>
                      <a:pt x="55" y="179"/>
                    </a:cubicBezTo>
                    <a:cubicBezTo>
                      <a:pt x="55" y="179"/>
                      <a:pt x="55" y="180"/>
                      <a:pt x="55" y="180"/>
                    </a:cubicBezTo>
                    <a:cubicBezTo>
                      <a:pt x="55" y="180"/>
                      <a:pt x="55" y="180"/>
                      <a:pt x="55" y="181"/>
                    </a:cubicBezTo>
                    <a:cubicBezTo>
                      <a:pt x="55" y="181"/>
                      <a:pt x="55" y="181"/>
                      <a:pt x="55" y="181"/>
                    </a:cubicBezTo>
                    <a:cubicBezTo>
                      <a:pt x="55" y="181"/>
                      <a:pt x="55" y="181"/>
                      <a:pt x="55" y="181"/>
                    </a:cubicBezTo>
                    <a:cubicBezTo>
                      <a:pt x="55" y="181"/>
                      <a:pt x="55" y="181"/>
                      <a:pt x="54" y="181"/>
                    </a:cubicBezTo>
                    <a:cubicBezTo>
                      <a:pt x="54" y="181"/>
                      <a:pt x="54" y="181"/>
                      <a:pt x="54" y="181"/>
                    </a:cubicBezTo>
                    <a:cubicBezTo>
                      <a:pt x="54" y="181"/>
                      <a:pt x="54" y="181"/>
                      <a:pt x="54" y="181"/>
                    </a:cubicBezTo>
                    <a:cubicBezTo>
                      <a:pt x="54" y="181"/>
                      <a:pt x="55" y="182"/>
                      <a:pt x="55" y="182"/>
                    </a:cubicBezTo>
                    <a:cubicBezTo>
                      <a:pt x="55" y="182"/>
                      <a:pt x="55" y="182"/>
                      <a:pt x="55" y="183"/>
                    </a:cubicBezTo>
                    <a:cubicBezTo>
                      <a:pt x="55" y="183"/>
                      <a:pt x="55" y="183"/>
                      <a:pt x="55" y="184"/>
                    </a:cubicBezTo>
                    <a:cubicBezTo>
                      <a:pt x="55" y="184"/>
                      <a:pt x="54" y="184"/>
                      <a:pt x="54"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3" name="Freeform 16"/>
              <p:cNvSpPr/>
              <p:nvPr/>
            </p:nvSpPr>
            <p:spPr bwMode="auto">
              <a:xfrm>
                <a:off x="4260" y="2053"/>
                <a:ext cx="40" cy="66"/>
              </a:xfrm>
              <a:custGeom>
                <a:avLst/>
                <a:gdLst>
                  <a:gd name="T0" fmla="*/ 2 w 9"/>
                  <a:gd name="T1" fmla="*/ 15 h 15"/>
                  <a:gd name="T2" fmla="*/ 1 w 9"/>
                  <a:gd name="T3" fmla="*/ 15 h 15"/>
                  <a:gd name="T4" fmla="*/ 0 w 9"/>
                  <a:gd name="T5" fmla="*/ 15 h 15"/>
                  <a:gd name="T6" fmla="*/ 1 w 9"/>
                  <a:gd name="T7" fmla="*/ 14 h 15"/>
                  <a:gd name="T8" fmla="*/ 1 w 9"/>
                  <a:gd name="T9" fmla="*/ 13 h 15"/>
                  <a:gd name="T10" fmla="*/ 1 w 9"/>
                  <a:gd name="T11" fmla="*/ 10 h 15"/>
                  <a:gd name="T12" fmla="*/ 1 w 9"/>
                  <a:gd name="T13" fmla="*/ 9 h 15"/>
                  <a:gd name="T14" fmla="*/ 1 w 9"/>
                  <a:gd name="T15" fmla="*/ 9 h 15"/>
                  <a:gd name="T16" fmla="*/ 2 w 9"/>
                  <a:gd name="T17" fmla="*/ 7 h 15"/>
                  <a:gd name="T18" fmla="*/ 2 w 9"/>
                  <a:gd name="T19" fmla="*/ 6 h 15"/>
                  <a:gd name="T20" fmla="*/ 2 w 9"/>
                  <a:gd name="T21" fmla="*/ 6 h 15"/>
                  <a:gd name="T22" fmla="*/ 3 w 9"/>
                  <a:gd name="T23" fmla="*/ 5 h 15"/>
                  <a:gd name="T24" fmla="*/ 3 w 9"/>
                  <a:gd name="T25" fmla="*/ 5 h 15"/>
                  <a:gd name="T26" fmla="*/ 3 w 9"/>
                  <a:gd name="T27" fmla="*/ 4 h 15"/>
                  <a:gd name="T28" fmla="*/ 4 w 9"/>
                  <a:gd name="T29" fmla="*/ 3 h 15"/>
                  <a:gd name="T30" fmla="*/ 5 w 9"/>
                  <a:gd name="T31" fmla="*/ 2 h 15"/>
                  <a:gd name="T32" fmla="*/ 6 w 9"/>
                  <a:gd name="T33" fmla="*/ 0 h 15"/>
                  <a:gd name="T34" fmla="*/ 7 w 9"/>
                  <a:gd name="T35" fmla="*/ 1 h 15"/>
                  <a:gd name="T36" fmla="*/ 7 w 9"/>
                  <a:gd name="T37" fmla="*/ 1 h 15"/>
                  <a:gd name="T38" fmla="*/ 8 w 9"/>
                  <a:gd name="T39" fmla="*/ 1 h 15"/>
                  <a:gd name="T40" fmla="*/ 8 w 9"/>
                  <a:gd name="T41" fmla="*/ 2 h 15"/>
                  <a:gd name="T42" fmla="*/ 6 w 9"/>
                  <a:gd name="T43" fmla="*/ 6 h 15"/>
                  <a:gd name="T44" fmla="*/ 6 w 9"/>
                  <a:gd name="T45" fmla="*/ 6 h 15"/>
                  <a:gd name="T46" fmla="*/ 5 w 9"/>
                  <a:gd name="T47" fmla="*/ 6 h 15"/>
                  <a:gd name="T48" fmla="*/ 6 w 9"/>
                  <a:gd name="T49" fmla="*/ 7 h 15"/>
                  <a:gd name="T50" fmla="*/ 6 w 9"/>
                  <a:gd name="T51" fmla="*/ 7 h 15"/>
                  <a:gd name="T52" fmla="*/ 5 w 9"/>
                  <a:gd name="T53" fmla="*/ 8 h 15"/>
                  <a:gd name="T54" fmla="*/ 5 w 9"/>
                  <a:gd name="T55" fmla="*/ 8 h 15"/>
                  <a:gd name="T56" fmla="*/ 5 w 9"/>
                  <a:gd name="T57" fmla="*/ 9 h 15"/>
                  <a:gd name="T58" fmla="*/ 5 w 9"/>
                  <a:gd name="T59" fmla="*/ 9 h 15"/>
                  <a:gd name="T60" fmla="*/ 5 w 9"/>
                  <a:gd name="T61" fmla="*/ 10 h 15"/>
                  <a:gd name="T62" fmla="*/ 5 w 9"/>
                  <a:gd name="T63" fmla="*/ 11 h 15"/>
                  <a:gd name="T64" fmla="*/ 4 w 9"/>
                  <a:gd name="T65" fmla="*/ 12 h 15"/>
                  <a:gd name="T66" fmla="*/ 4 w 9"/>
                  <a:gd name="T67" fmla="*/ 12 h 15"/>
                  <a:gd name="T68" fmla="*/ 4 w 9"/>
                  <a:gd name="T69" fmla="*/ 13 h 15"/>
                  <a:gd name="T70" fmla="*/ 2 w 9"/>
                  <a:gd name="T7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5">
                    <a:moveTo>
                      <a:pt x="2" y="15"/>
                    </a:moveTo>
                    <a:cubicBezTo>
                      <a:pt x="1" y="15"/>
                      <a:pt x="1" y="15"/>
                      <a:pt x="1" y="15"/>
                    </a:cubicBezTo>
                    <a:cubicBezTo>
                      <a:pt x="0" y="15"/>
                      <a:pt x="0" y="15"/>
                      <a:pt x="0" y="15"/>
                    </a:cubicBezTo>
                    <a:cubicBezTo>
                      <a:pt x="1" y="14"/>
                      <a:pt x="1" y="14"/>
                      <a:pt x="1" y="14"/>
                    </a:cubicBezTo>
                    <a:cubicBezTo>
                      <a:pt x="1" y="14"/>
                      <a:pt x="1" y="13"/>
                      <a:pt x="1" y="13"/>
                    </a:cubicBezTo>
                    <a:cubicBezTo>
                      <a:pt x="0" y="12"/>
                      <a:pt x="0" y="10"/>
                      <a:pt x="1" y="10"/>
                    </a:cubicBezTo>
                    <a:cubicBezTo>
                      <a:pt x="1" y="10"/>
                      <a:pt x="1" y="9"/>
                      <a:pt x="1" y="9"/>
                    </a:cubicBezTo>
                    <a:cubicBezTo>
                      <a:pt x="1" y="9"/>
                      <a:pt x="1" y="9"/>
                      <a:pt x="1" y="9"/>
                    </a:cubicBezTo>
                    <a:cubicBezTo>
                      <a:pt x="1" y="8"/>
                      <a:pt x="1" y="7"/>
                      <a:pt x="2" y="7"/>
                    </a:cubicBezTo>
                    <a:cubicBezTo>
                      <a:pt x="2" y="7"/>
                      <a:pt x="2" y="7"/>
                      <a:pt x="2" y="6"/>
                    </a:cubicBezTo>
                    <a:cubicBezTo>
                      <a:pt x="2" y="6"/>
                      <a:pt x="2" y="6"/>
                      <a:pt x="2" y="6"/>
                    </a:cubicBezTo>
                    <a:cubicBezTo>
                      <a:pt x="2" y="6"/>
                      <a:pt x="2" y="5"/>
                      <a:pt x="3" y="5"/>
                    </a:cubicBezTo>
                    <a:cubicBezTo>
                      <a:pt x="3" y="5"/>
                      <a:pt x="3" y="5"/>
                      <a:pt x="3" y="5"/>
                    </a:cubicBezTo>
                    <a:cubicBezTo>
                      <a:pt x="3" y="5"/>
                      <a:pt x="3" y="5"/>
                      <a:pt x="3" y="4"/>
                    </a:cubicBezTo>
                    <a:cubicBezTo>
                      <a:pt x="3" y="4"/>
                      <a:pt x="4" y="3"/>
                      <a:pt x="4" y="3"/>
                    </a:cubicBezTo>
                    <a:cubicBezTo>
                      <a:pt x="4" y="2"/>
                      <a:pt x="5" y="2"/>
                      <a:pt x="5" y="2"/>
                    </a:cubicBezTo>
                    <a:cubicBezTo>
                      <a:pt x="6" y="1"/>
                      <a:pt x="6" y="1"/>
                      <a:pt x="6" y="0"/>
                    </a:cubicBezTo>
                    <a:cubicBezTo>
                      <a:pt x="7" y="1"/>
                      <a:pt x="7" y="1"/>
                      <a:pt x="7" y="1"/>
                    </a:cubicBezTo>
                    <a:cubicBezTo>
                      <a:pt x="7" y="1"/>
                      <a:pt x="7" y="1"/>
                      <a:pt x="7" y="1"/>
                    </a:cubicBezTo>
                    <a:cubicBezTo>
                      <a:pt x="8" y="1"/>
                      <a:pt x="8" y="1"/>
                      <a:pt x="8" y="1"/>
                    </a:cubicBezTo>
                    <a:cubicBezTo>
                      <a:pt x="8" y="2"/>
                      <a:pt x="8" y="2"/>
                      <a:pt x="8" y="2"/>
                    </a:cubicBezTo>
                    <a:cubicBezTo>
                      <a:pt x="9" y="3"/>
                      <a:pt x="7" y="5"/>
                      <a:pt x="6" y="6"/>
                    </a:cubicBezTo>
                    <a:cubicBezTo>
                      <a:pt x="6" y="6"/>
                      <a:pt x="6" y="6"/>
                      <a:pt x="6" y="6"/>
                    </a:cubicBezTo>
                    <a:cubicBezTo>
                      <a:pt x="6" y="6"/>
                      <a:pt x="6" y="6"/>
                      <a:pt x="5" y="6"/>
                    </a:cubicBezTo>
                    <a:cubicBezTo>
                      <a:pt x="5" y="7"/>
                      <a:pt x="5" y="7"/>
                      <a:pt x="6" y="7"/>
                    </a:cubicBezTo>
                    <a:cubicBezTo>
                      <a:pt x="6" y="7"/>
                      <a:pt x="6" y="7"/>
                      <a:pt x="6" y="7"/>
                    </a:cubicBezTo>
                    <a:cubicBezTo>
                      <a:pt x="6" y="8"/>
                      <a:pt x="5" y="8"/>
                      <a:pt x="5" y="8"/>
                    </a:cubicBezTo>
                    <a:cubicBezTo>
                      <a:pt x="5" y="8"/>
                      <a:pt x="5" y="8"/>
                      <a:pt x="5" y="8"/>
                    </a:cubicBezTo>
                    <a:cubicBezTo>
                      <a:pt x="5" y="9"/>
                      <a:pt x="5" y="9"/>
                      <a:pt x="5" y="9"/>
                    </a:cubicBezTo>
                    <a:cubicBezTo>
                      <a:pt x="5" y="9"/>
                      <a:pt x="5" y="9"/>
                      <a:pt x="5" y="9"/>
                    </a:cubicBezTo>
                    <a:cubicBezTo>
                      <a:pt x="5" y="10"/>
                      <a:pt x="5" y="10"/>
                      <a:pt x="5" y="10"/>
                    </a:cubicBezTo>
                    <a:cubicBezTo>
                      <a:pt x="5" y="10"/>
                      <a:pt x="5" y="10"/>
                      <a:pt x="5" y="11"/>
                    </a:cubicBezTo>
                    <a:cubicBezTo>
                      <a:pt x="5" y="11"/>
                      <a:pt x="5" y="12"/>
                      <a:pt x="4" y="12"/>
                    </a:cubicBezTo>
                    <a:cubicBezTo>
                      <a:pt x="4" y="12"/>
                      <a:pt x="4" y="12"/>
                      <a:pt x="4" y="12"/>
                    </a:cubicBezTo>
                    <a:cubicBezTo>
                      <a:pt x="4" y="13"/>
                      <a:pt x="4" y="13"/>
                      <a:pt x="4" y="13"/>
                    </a:cubicBezTo>
                    <a:cubicBezTo>
                      <a:pt x="4" y="14"/>
                      <a:pt x="3" y="15"/>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4" name="Freeform 17"/>
              <p:cNvSpPr/>
              <p:nvPr/>
            </p:nvSpPr>
            <p:spPr bwMode="auto">
              <a:xfrm>
                <a:off x="4286" y="2053"/>
                <a:ext cx="9" cy="13"/>
              </a:xfrm>
              <a:custGeom>
                <a:avLst/>
                <a:gdLst>
                  <a:gd name="T0" fmla="*/ 1 w 2"/>
                  <a:gd name="T1" fmla="*/ 2 h 3"/>
                  <a:gd name="T2" fmla="*/ 0 w 2"/>
                  <a:gd name="T3" fmla="*/ 1 h 3"/>
                  <a:gd name="T4" fmla="*/ 1 w 2"/>
                  <a:gd name="T5" fmla="*/ 0 h 3"/>
                  <a:gd name="T6" fmla="*/ 2 w 2"/>
                  <a:gd name="T7" fmla="*/ 1 h 3"/>
                  <a:gd name="T8" fmla="*/ 2 w 2"/>
                  <a:gd name="T9" fmla="*/ 2 h 3"/>
                  <a:gd name="T10" fmla="*/ 1 w 2"/>
                  <a:gd name="T11" fmla="*/ 3 h 3"/>
                  <a:gd name="T12" fmla="*/ 1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2"/>
                    </a:moveTo>
                    <a:cubicBezTo>
                      <a:pt x="1" y="1"/>
                      <a:pt x="1" y="1"/>
                      <a:pt x="0" y="1"/>
                    </a:cubicBezTo>
                    <a:cubicBezTo>
                      <a:pt x="1" y="0"/>
                      <a:pt x="1" y="0"/>
                      <a:pt x="1" y="0"/>
                    </a:cubicBezTo>
                    <a:cubicBezTo>
                      <a:pt x="2" y="0"/>
                      <a:pt x="2" y="1"/>
                      <a:pt x="2" y="1"/>
                    </a:cubicBezTo>
                    <a:cubicBezTo>
                      <a:pt x="2" y="2"/>
                      <a:pt x="2" y="2"/>
                      <a:pt x="2" y="2"/>
                    </a:cubicBezTo>
                    <a:cubicBezTo>
                      <a:pt x="1" y="3"/>
                      <a:pt x="1" y="3"/>
                      <a:pt x="1" y="3"/>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5" name="Freeform 18"/>
              <p:cNvSpPr/>
              <p:nvPr/>
            </p:nvSpPr>
            <p:spPr bwMode="auto">
              <a:xfrm>
                <a:off x="3978" y="1498"/>
                <a:ext cx="13" cy="9"/>
              </a:xfrm>
              <a:custGeom>
                <a:avLst/>
                <a:gdLst>
                  <a:gd name="T0" fmla="*/ 3 w 3"/>
                  <a:gd name="T1" fmla="*/ 2 h 2"/>
                  <a:gd name="T2" fmla="*/ 3 w 3"/>
                  <a:gd name="T3" fmla="*/ 1 h 2"/>
                  <a:gd name="T4" fmla="*/ 2 w 3"/>
                  <a:gd name="T5" fmla="*/ 0 h 2"/>
                  <a:gd name="T6" fmla="*/ 1 w 3"/>
                  <a:gd name="T7" fmla="*/ 0 h 2"/>
                  <a:gd name="T8" fmla="*/ 1 w 3"/>
                  <a:gd name="T9" fmla="*/ 0 h 2"/>
                  <a:gd name="T10" fmla="*/ 1 w 3"/>
                  <a:gd name="T11" fmla="*/ 1 h 2"/>
                  <a:gd name="T12" fmla="*/ 1 w 3"/>
                  <a:gd name="T13" fmla="*/ 2 h 2"/>
                  <a:gd name="T14" fmla="*/ 1 w 3"/>
                  <a:gd name="T15" fmla="*/ 2 h 2"/>
                  <a:gd name="T16" fmla="*/ 3 w 3"/>
                  <a:gd name="T17" fmla="*/ 2 h 2"/>
                  <a:gd name="T18" fmla="*/ 3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3" y="2"/>
                    </a:moveTo>
                    <a:cubicBezTo>
                      <a:pt x="3" y="2"/>
                      <a:pt x="3" y="1"/>
                      <a:pt x="3" y="1"/>
                    </a:cubicBezTo>
                    <a:cubicBezTo>
                      <a:pt x="3" y="1"/>
                      <a:pt x="2" y="0"/>
                      <a:pt x="2" y="0"/>
                    </a:cubicBezTo>
                    <a:cubicBezTo>
                      <a:pt x="2" y="0"/>
                      <a:pt x="2" y="0"/>
                      <a:pt x="1" y="0"/>
                    </a:cubicBezTo>
                    <a:cubicBezTo>
                      <a:pt x="1" y="0"/>
                      <a:pt x="1" y="0"/>
                      <a:pt x="1" y="0"/>
                    </a:cubicBezTo>
                    <a:cubicBezTo>
                      <a:pt x="1" y="0"/>
                      <a:pt x="1" y="1"/>
                      <a:pt x="1" y="1"/>
                    </a:cubicBezTo>
                    <a:cubicBezTo>
                      <a:pt x="1" y="1"/>
                      <a:pt x="1" y="1"/>
                      <a:pt x="1" y="2"/>
                    </a:cubicBezTo>
                    <a:cubicBezTo>
                      <a:pt x="1" y="2"/>
                      <a:pt x="0" y="2"/>
                      <a:pt x="1" y="2"/>
                    </a:cubicBezTo>
                    <a:cubicBezTo>
                      <a:pt x="2" y="2"/>
                      <a:pt x="3" y="2"/>
                      <a:pt x="3" y="2"/>
                    </a:cubicBezTo>
                    <a:cubicBezTo>
                      <a:pt x="3" y="1"/>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6" name="Freeform 19"/>
              <p:cNvSpPr/>
              <p:nvPr/>
            </p:nvSpPr>
            <p:spPr bwMode="auto">
              <a:xfrm>
                <a:off x="3978" y="1507"/>
                <a:ext cx="35" cy="36"/>
              </a:xfrm>
              <a:custGeom>
                <a:avLst/>
                <a:gdLst>
                  <a:gd name="T0" fmla="*/ 2 w 8"/>
                  <a:gd name="T1" fmla="*/ 6 h 8"/>
                  <a:gd name="T2" fmla="*/ 2 w 8"/>
                  <a:gd name="T3" fmla="*/ 6 h 8"/>
                  <a:gd name="T4" fmla="*/ 3 w 8"/>
                  <a:gd name="T5" fmla="*/ 7 h 8"/>
                  <a:gd name="T6" fmla="*/ 6 w 8"/>
                  <a:gd name="T7" fmla="*/ 7 h 8"/>
                  <a:gd name="T8" fmla="*/ 6 w 8"/>
                  <a:gd name="T9" fmla="*/ 7 h 8"/>
                  <a:gd name="T10" fmla="*/ 7 w 8"/>
                  <a:gd name="T11" fmla="*/ 6 h 8"/>
                  <a:gd name="T12" fmla="*/ 8 w 8"/>
                  <a:gd name="T13" fmla="*/ 4 h 8"/>
                  <a:gd name="T14" fmla="*/ 7 w 8"/>
                  <a:gd name="T15" fmla="*/ 2 h 8"/>
                  <a:gd name="T16" fmla="*/ 8 w 8"/>
                  <a:gd name="T17" fmla="*/ 2 h 8"/>
                  <a:gd name="T18" fmla="*/ 8 w 8"/>
                  <a:gd name="T19" fmla="*/ 2 h 8"/>
                  <a:gd name="T20" fmla="*/ 8 w 8"/>
                  <a:gd name="T21" fmla="*/ 1 h 8"/>
                  <a:gd name="T22" fmla="*/ 8 w 8"/>
                  <a:gd name="T23" fmla="*/ 1 h 8"/>
                  <a:gd name="T24" fmla="*/ 7 w 8"/>
                  <a:gd name="T25" fmla="*/ 0 h 8"/>
                  <a:gd name="T26" fmla="*/ 5 w 8"/>
                  <a:gd name="T27" fmla="*/ 0 h 8"/>
                  <a:gd name="T28" fmla="*/ 4 w 8"/>
                  <a:gd name="T29" fmla="*/ 0 h 8"/>
                  <a:gd name="T30" fmla="*/ 4 w 8"/>
                  <a:gd name="T31" fmla="*/ 1 h 8"/>
                  <a:gd name="T32" fmla="*/ 4 w 8"/>
                  <a:gd name="T33" fmla="*/ 1 h 8"/>
                  <a:gd name="T34" fmla="*/ 2 w 8"/>
                  <a:gd name="T35" fmla="*/ 2 h 8"/>
                  <a:gd name="T36" fmla="*/ 2 w 8"/>
                  <a:gd name="T37" fmla="*/ 3 h 8"/>
                  <a:gd name="T38" fmla="*/ 1 w 8"/>
                  <a:gd name="T39" fmla="*/ 3 h 8"/>
                  <a:gd name="T40" fmla="*/ 1 w 8"/>
                  <a:gd name="T41" fmla="*/ 3 h 8"/>
                  <a:gd name="T42" fmla="*/ 1 w 8"/>
                  <a:gd name="T43" fmla="*/ 5 h 8"/>
                  <a:gd name="T44" fmla="*/ 2 w 8"/>
                  <a:gd name="T45" fmla="*/ 6 h 8"/>
                  <a:gd name="T46" fmla="*/ 2 w 8"/>
                  <a:gd name="T4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8">
                    <a:moveTo>
                      <a:pt x="2" y="6"/>
                    </a:moveTo>
                    <a:cubicBezTo>
                      <a:pt x="2" y="6"/>
                      <a:pt x="3" y="6"/>
                      <a:pt x="2" y="6"/>
                    </a:cubicBezTo>
                    <a:cubicBezTo>
                      <a:pt x="2" y="7"/>
                      <a:pt x="3" y="7"/>
                      <a:pt x="3" y="7"/>
                    </a:cubicBezTo>
                    <a:cubicBezTo>
                      <a:pt x="4" y="7"/>
                      <a:pt x="5" y="8"/>
                      <a:pt x="6" y="7"/>
                    </a:cubicBezTo>
                    <a:cubicBezTo>
                      <a:pt x="6" y="7"/>
                      <a:pt x="6" y="7"/>
                      <a:pt x="6" y="7"/>
                    </a:cubicBezTo>
                    <a:cubicBezTo>
                      <a:pt x="7" y="7"/>
                      <a:pt x="7" y="7"/>
                      <a:pt x="7" y="6"/>
                    </a:cubicBezTo>
                    <a:cubicBezTo>
                      <a:pt x="8" y="6"/>
                      <a:pt x="8" y="5"/>
                      <a:pt x="8" y="4"/>
                    </a:cubicBezTo>
                    <a:cubicBezTo>
                      <a:pt x="8" y="4"/>
                      <a:pt x="7" y="3"/>
                      <a:pt x="7" y="2"/>
                    </a:cubicBezTo>
                    <a:cubicBezTo>
                      <a:pt x="7" y="2"/>
                      <a:pt x="7" y="2"/>
                      <a:pt x="8" y="2"/>
                    </a:cubicBezTo>
                    <a:cubicBezTo>
                      <a:pt x="8" y="2"/>
                      <a:pt x="8" y="2"/>
                      <a:pt x="8" y="2"/>
                    </a:cubicBezTo>
                    <a:cubicBezTo>
                      <a:pt x="8" y="1"/>
                      <a:pt x="8" y="1"/>
                      <a:pt x="8" y="1"/>
                    </a:cubicBezTo>
                    <a:cubicBezTo>
                      <a:pt x="8" y="1"/>
                      <a:pt x="8" y="1"/>
                      <a:pt x="8" y="1"/>
                    </a:cubicBezTo>
                    <a:cubicBezTo>
                      <a:pt x="7" y="1"/>
                      <a:pt x="7" y="1"/>
                      <a:pt x="7" y="0"/>
                    </a:cubicBezTo>
                    <a:cubicBezTo>
                      <a:pt x="6" y="0"/>
                      <a:pt x="6" y="0"/>
                      <a:pt x="5" y="0"/>
                    </a:cubicBezTo>
                    <a:cubicBezTo>
                      <a:pt x="5" y="0"/>
                      <a:pt x="4" y="0"/>
                      <a:pt x="4" y="0"/>
                    </a:cubicBezTo>
                    <a:cubicBezTo>
                      <a:pt x="4" y="0"/>
                      <a:pt x="4" y="0"/>
                      <a:pt x="4" y="1"/>
                    </a:cubicBezTo>
                    <a:cubicBezTo>
                      <a:pt x="4" y="1"/>
                      <a:pt x="4" y="1"/>
                      <a:pt x="4" y="1"/>
                    </a:cubicBezTo>
                    <a:cubicBezTo>
                      <a:pt x="4" y="2"/>
                      <a:pt x="3" y="2"/>
                      <a:pt x="2" y="2"/>
                    </a:cubicBezTo>
                    <a:cubicBezTo>
                      <a:pt x="2" y="2"/>
                      <a:pt x="2" y="3"/>
                      <a:pt x="2" y="3"/>
                    </a:cubicBezTo>
                    <a:cubicBezTo>
                      <a:pt x="1" y="3"/>
                      <a:pt x="1" y="3"/>
                      <a:pt x="1" y="3"/>
                    </a:cubicBezTo>
                    <a:cubicBezTo>
                      <a:pt x="0" y="3"/>
                      <a:pt x="1" y="3"/>
                      <a:pt x="1" y="3"/>
                    </a:cubicBezTo>
                    <a:cubicBezTo>
                      <a:pt x="1" y="4"/>
                      <a:pt x="1" y="4"/>
                      <a:pt x="1" y="5"/>
                    </a:cubicBezTo>
                    <a:cubicBezTo>
                      <a:pt x="1" y="5"/>
                      <a:pt x="2" y="5"/>
                      <a:pt x="2" y="6"/>
                    </a:cubicBezTo>
                    <a:cubicBezTo>
                      <a:pt x="2" y="6"/>
                      <a:pt x="2"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7" name="Freeform 20"/>
              <p:cNvSpPr/>
              <p:nvPr/>
            </p:nvSpPr>
            <p:spPr bwMode="auto">
              <a:xfrm>
                <a:off x="4018" y="1512"/>
                <a:ext cx="22" cy="22"/>
              </a:xfrm>
              <a:custGeom>
                <a:avLst/>
                <a:gdLst>
                  <a:gd name="T0" fmla="*/ 2 w 5"/>
                  <a:gd name="T1" fmla="*/ 4 h 5"/>
                  <a:gd name="T2" fmla="*/ 3 w 5"/>
                  <a:gd name="T3" fmla="*/ 5 h 5"/>
                  <a:gd name="T4" fmla="*/ 4 w 5"/>
                  <a:gd name="T5" fmla="*/ 4 h 5"/>
                  <a:gd name="T6" fmla="*/ 5 w 5"/>
                  <a:gd name="T7" fmla="*/ 2 h 5"/>
                  <a:gd name="T8" fmla="*/ 4 w 5"/>
                  <a:gd name="T9" fmla="*/ 1 h 5"/>
                  <a:gd name="T10" fmla="*/ 0 w 5"/>
                  <a:gd name="T11" fmla="*/ 1 h 5"/>
                  <a:gd name="T12" fmla="*/ 0 w 5"/>
                  <a:gd name="T13" fmla="*/ 2 h 5"/>
                  <a:gd name="T14" fmla="*/ 1 w 5"/>
                  <a:gd name="T15" fmla="*/ 2 h 5"/>
                  <a:gd name="T16" fmla="*/ 2 w 5"/>
                  <a:gd name="T17" fmla="*/ 4 h 5"/>
                  <a:gd name="T18" fmla="*/ 2 w 5"/>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4"/>
                    </a:moveTo>
                    <a:cubicBezTo>
                      <a:pt x="3" y="3"/>
                      <a:pt x="3" y="4"/>
                      <a:pt x="3" y="5"/>
                    </a:cubicBezTo>
                    <a:cubicBezTo>
                      <a:pt x="3" y="5"/>
                      <a:pt x="4" y="5"/>
                      <a:pt x="4" y="4"/>
                    </a:cubicBezTo>
                    <a:cubicBezTo>
                      <a:pt x="5" y="3"/>
                      <a:pt x="5" y="2"/>
                      <a:pt x="5" y="2"/>
                    </a:cubicBezTo>
                    <a:cubicBezTo>
                      <a:pt x="4" y="2"/>
                      <a:pt x="4" y="2"/>
                      <a:pt x="4" y="1"/>
                    </a:cubicBezTo>
                    <a:cubicBezTo>
                      <a:pt x="3" y="1"/>
                      <a:pt x="1" y="0"/>
                      <a:pt x="0" y="1"/>
                    </a:cubicBezTo>
                    <a:cubicBezTo>
                      <a:pt x="0" y="1"/>
                      <a:pt x="0" y="2"/>
                      <a:pt x="0" y="2"/>
                    </a:cubicBezTo>
                    <a:cubicBezTo>
                      <a:pt x="0" y="2"/>
                      <a:pt x="1" y="2"/>
                      <a:pt x="1" y="2"/>
                    </a:cubicBezTo>
                    <a:cubicBezTo>
                      <a:pt x="1" y="3"/>
                      <a:pt x="2" y="3"/>
                      <a:pt x="2" y="4"/>
                    </a:cubicBezTo>
                    <a:cubicBezTo>
                      <a:pt x="3" y="3"/>
                      <a:pt x="2"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8" name="Freeform 21"/>
              <p:cNvSpPr/>
              <p:nvPr/>
            </p:nvSpPr>
            <p:spPr bwMode="auto">
              <a:xfrm>
                <a:off x="4018" y="1534"/>
                <a:ext cx="22" cy="13"/>
              </a:xfrm>
              <a:custGeom>
                <a:avLst/>
                <a:gdLst>
                  <a:gd name="T0" fmla="*/ 2 w 5"/>
                  <a:gd name="T1" fmla="*/ 3 h 3"/>
                  <a:gd name="T2" fmla="*/ 4 w 5"/>
                  <a:gd name="T3" fmla="*/ 3 h 3"/>
                  <a:gd name="T4" fmla="*/ 4 w 5"/>
                  <a:gd name="T5" fmla="*/ 3 h 3"/>
                  <a:gd name="T6" fmla="*/ 5 w 5"/>
                  <a:gd name="T7" fmla="*/ 3 h 3"/>
                  <a:gd name="T8" fmla="*/ 5 w 5"/>
                  <a:gd name="T9" fmla="*/ 2 h 3"/>
                  <a:gd name="T10" fmla="*/ 4 w 5"/>
                  <a:gd name="T11" fmla="*/ 1 h 3"/>
                  <a:gd name="T12" fmla="*/ 3 w 5"/>
                  <a:gd name="T13" fmla="*/ 1 h 3"/>
                  <a:gd name="T14" fmla="*/ 3 w 5"/>
                  <a:gd name="T15" fmla="*/ 0 h 3"/>
                  <a:gd name="T16" fmla="*/ 2 w 5"/>
                  <a:gd name="T17" fmla="*/ 0 h 3"/>
                  <a:gd name="T18" fmla="*/ 1 w 5"/>
                  <a:gd name="T19" fmla="*/ 0 h 3"/>
                  <a:gd name="T20" fmla="*/ 0 w 5"/>
                  <a:gd name="T21" fmla="*/ 0 h 3"/>
                  <a:gd name="T22" fmla="*/ 0 w 5"/>
                  <a:gd name="T23" fmla="*/ 1 h 3"/>
                  <a:gd name="T24" fmla="*/ 0 w 5"/>
                  <a:gd name="T25" fmla="*/ 2 h 3"/>
                  <a:gd name="T26" fmla="*/ 0 w 5"/>
                  <a:gd name="T27" fmla="*/ 2 h 3"/>
                  <a:gd name="T28" fmla="*/ 1 w 5"/>
                  <a:gd name="T29" fmla="*/ 2 h 3"/>
                  <a:gd name="T30" fmla="*/ 2 w 5"/>
                  <a:gd name="T31" fmla="*/ 2 h 3"/>
                  <a:gd name="T32" fmla="*/ 2 w 5"/>
                  <a:gd name="T33" fmla="*/ 3 h 3"/>
                  <a:gd name="T34" fmla="*/ 2 w 5"/>
                  <a:gd name="T35" fmla="*/ 3 h 3"/>
                  <a:gd name="T36" fmla="*/ 2 w 5"/>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3">
                    <a:moveTo>
                      <a:pt x="2" y="3"/>
                    </a:moveTo>
                    <a:cubicBezTo>
                      <a:pt x="3" y="3"/>
                      <a:pt x="3" y="3"/>
                      <a:pt x="4" y="3"/>
                    </a:cubicBezTo>
                    <a:cubicBezTo>
                      <a:pt x="4" y="3"/>
                      <a:pt x="4" y="3"/>
                      <a:pt x="4" y="3"/>
                    </a:cubicBezTo>
                    <a:cubicBezTo>
                      <a:pt x="5" y="3"/>
                      <a:pt x="5" y="3"/>
                      <a:pt x="5" y="3"/>
                    </a:cubicBezTo>
                    <a:cubicBezTo>
                      <a:pt x="5" y="3"/>
                      <a:pt x="5" y="2"/>
                      <a:pt x="5" y="2"/>
                    </a:cubicBezTo>
                    <a:cubicBezTo>
                      <a:pt x="5" y="2"/>
                      <a:pt x="4" y="1"/>
                      <a:pt x="4" y="1"/>
                    </a:cubicBezTo>
                    <a:cubicBezTo>
                      <a:pt x="3" y="1"/>
                      <a:pt x="3" y="2"/>
                      <a:pt x="3" y="1"/>
                    </a:cubicBezTo>
                    <a:cubicBezTo>
                      <a:pt x="3" y="1"/>
                      <a:pt x="3" y="1"/>
                      <a:pt x="3" y="0"/>
                    </a:cubicBezTo>
                    <a:cubicBezTo>
                      <a:pt x="2" y="0"/>
                      <a:pt x="2" y="0"/>
                      <a:pt x="2" y="0"/>
                    </a:cubicBezTo>
                    <a:cubicBezTo>
                      <a:pt x="1" y="0"/>
                      <a:pt x="1" y="0"/>
                      <a:pt x="1" y="0"/>
                    </a:cubicBezTo>
                    <a:cubicBezTo>
                      <a:pt x="0" y="0"/>
                      <a:pt x="0" y="0"/>
                      <a:pt x="0" y="0"/>
                    </a:cubicBezTo>
                    <a:cubicBezTo>
                      <a:pt x="0" y="0"/>
                      <a:pt x="0" y="1"/>
                      <a:pt x="0" y="1"/>
                    </a:cubicBezTo>
                    <a:cubicBezTo>
                      <a:pt x="0" y="1"/>
                      <a:pt x="0" y="2"/>
                      <a:pt x="0" y="2"/>
                    </a:cubicBezTo>
                    <a:cubicBezTo>
                      <a:pt x="0" y="2"/>
                      <a:pt x="0" y="2"/>
                      <a:pt x="0" y="2"/>
                    </a:cubicBezTo>
                    <a:cubicBezTo>
                      <a:pt x="0" y="2"/>
                      <a:pt x="0" y="2"/>
                      <a:pt x="1" y="2"/>
                    </a:cubicBezTo>
                    <a:cubicBezTo>
                      <a:pt x="1" y="2"/>
                      <a:pt x="1" y="2"/>
                      <a:pt x="2" y="2"/>
                    </a:cubicBezTo>
                    <a:cubicBezTo>
                      <a:pt x="2" y="2"/>
                      <a:pt x="2" y="2"/>
                      <a:pt x="2" y="3"/>
                    </a:cubicBezTo>
                    <a:cubicBezTo>
                      <a:pt x="2" y="3"/>
                      <a:pt x="2"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9" name="Freeform 22"/>
              <p:cNvSpPr/>
              <p:nvPr/>
            </p:nvSpPr>
            <p:spPr bwMode="auto">
              <a:xfrm>
                <a:off x="3784" y="1468"/>
                <a:ext cx="93" cy="66"/>
              </a:xfrm>
              <a:custGeom>
                <a:avLst/>
                <a:gdLst>
                  <a:gd name="T0" fmla="*/ 1 w 21"/>
                  <a:gd name="T1" fmla="*/ 2 h 15"/>
                  <a:gd name="T2" fmla="*/ 1 w 21"/>
                  <a:gd name="T3" fmla="*/ 2 h 15"/>
                  <a:gd name="T4" fmla="*/ 1 w 21"/>
                  <a:gd name="T5" fmla="*/ 3 h 15"/>
                  <a:gd name="T6" fmla="*/ 2 w 21"/>
                  <a:gd name="T7" fmla="*/ 3 h 15"/>
                  <a:gd name="T8" fmla="*/ 3 w 21"/>
                  <a:gd name="T9" fmla="*/ 5 h 15"/>
                  <a:gd name="T10" fmla="*/ 3 w 21"/>
                  <a:gd name="T11" fmla="*/ 8 h 15"/>
                  <a:gd name="T12" fmla="*/ 2 w 21"/>
                  <a:gd name="T13" fmla="*/ 8 h 15"/>
                  <a:gd name="T14" fmla="*/ 2 w 21"/>
                  <a:gd name="T15" fmla="*/ 8 h 15"/>
                  <a:gd name="T16" fmla="*/ 1 w 21"/>
                  <a:gd name="T17" fmla="*/ 9 h 15"/>
                  <a:gd name="T18" fmla="*/ 0 w 21"/>
                  <a:gd name="T19" fmla="*/ 10 h 15"/>
                  <a:gd name="T20" fmla="*/ 0 w 21"/>
                  <a:gd name="T21" fmla="*/ 11 h 15"/>
                  <a:gd name="T22" fmla="*/ 0 w 21"/>
                  <a:gd name="T23" fmla="*/ 12 h 15"/>
                  <a:gd name="T24" fmla="*/ 1 w 21"/>
                  <a:gd name="T25" fmla="*/ 13 h 15"/>
                  <a:gd name="T26" fmla="*/ 3 w 21"/>
                  <a:gd name="T27" fmla="*/ 15 h 15"/>
                  <a:gd name="T28" fmla="*/ 6 w 21"/>
                  <a:gd name="T29" fmla="*/ 15 h 15"/>
                  <a:gd name="T30" fmla="*/ 7 w 21"/>
                  <a:gd name="T31" fmla="*/ 14 h 15"/>
                  <a:gd name="T32" fmla="*/ 8 w 21"/>
                  <a:gd name="T33" fmla="*/ 12 h 15"/>
                  <a:gd name="T34" fmla="*/ 8 w 21"/>
                  <a:gd name="T35" fmla="*/ 12 h 15"/>
                  <a:gd name="T36" fmla="*/ 8 w 21"/>
                  <a:gd name="T37" fmla="*/ 12 h 15"/>
                  <a:gd name="T38" fmla="*/ 8 w 21"/>
                  <a:gd name="T39" fmla="*/ 11 h 15"/>
                  <a:gd name="T40" fmla="*/ 10 w 21"/>
                  <a:gd name="T41" fmla="*/ 11 h 15"/>
                  <a:gd name="T42" fmla="*/ 12 w 21"/>
                  <a:gd name="T43" fmla="*/ 11 h 15"/>
                  <a:gd name="T44" fmla="*/ 12 w 21"/>
                  <a:gd name="T45" fmla="*/ 10 h 15"/>
                  <a:gd name="T46" fmla="*/ 13 w 21"/>
                  <a:gd name="T47" fmla="*/ 10 h 15"/>
                  <a:gd name="T48" fmla="*/ 13 w 21"/>
                  <a:gd name="T49" fmla="*/ 10 h 15"/>
                  <a:gd name="T50" fmla="*/ 14 w 21"/>
                  <a:gd name="T51" fmla="*/ 10 h 15"/>
                  <a:gd name="T52" fmla="*/ 15 w 21"/>
                  <a:gd name="T53" fmla="*/ 8 h 15"/>
                  <a:gd name="T54" fmla="*/ 16 w 21"/>
                  <a:gd name="T55" fmla="*/ 8 h 15"/>
                  <a:gd name="T56" fmla="*/ 17 w 21"/>
                  <a:gd name="T57" fmla="*/ 8 h 15"/>
                  <a:gd name="T58" fmla="*/ 18 w 21"/>
                  <a:gd name="T59" fmla="*/ 8 h 15"/>
                  <a:gd name="T60" fmla="*/ 18 w 21"/>
                  <a:gd name="T61" fmla="*/ 7 h 15"/>
                  <a:gd name="T62" fmla="*/ 19 w 21"/>
                  <a:gd name="T63" fmla="*/ 7 h 15"/>
                  <a:gd name="T64" fmla="*/ 19 w 21"/>
                  <a:gd name="T65" fmla="*/ 6 h 15"/>
                  <a:gd name="T66" fmla="*/ 19 w 21"/>
                  <a:gd name="T67" fmla="*/ 4 h 15"/>
                  <a:gd name="T68" fmla="*/ 20 w 21"/>
                  <a:gd name="T69" fmla="*/ 3 h 15"/>
                  <a:gd name="T70" fmla="*/ 20 w 21"/>
                  <a:gd name="T71" fmla="*/ 3 h 15"/>
                  <a:gd name="T72" fmla="*/ 20 w 21"/>
                  <a:gd name="T73" fmla="*/ 2 h 15"/>
                  <a:gd name="T74" fmla="*/ 20 w 21"/>
                  <a:gd name="T75" fmla="*/ 1 h 15"/>
                  <a:gd name="T76" fmla="*/ 20 w 21"/>
                  <a:gd name="T77" fmla="*/ 1 h 15"/>
                  <a:gd name="T78" fmla="*/ 19 w 21"/>
                  <a:gd name="T79" fmla="*/ 1 h 15"/>
                  <a:gd name="T80" fmla="*/ 17 w 21"/>
                  <a:gd name="T81" fmla="*/ 0 h 15"/>
                  <a:gd name="T82" fmla="*/ 1 w 21"/>
                  <a:gd name="T83" fmla="*/ 2 h 15"/>
                  <a:gd name="T84" fmla="*/ 1 w 21"/>
                  <a:gd name="T8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15">
                    <a:moveTo>
                      <a:pt x="1" y="2"/>
                    </a:moveTo>
                    <a:cubicBezTo>
                      <a:pt x="1" y="2"/>
                      <a:pt x="1" y="2"/>
                      <a:pt x="1" y="2"/>
                    </a:cubicBezTo>
                    <a:cubicBezTo>
                      <a:pt x="1" y="3"/>
                      <a:pt x="1" y="2"/>
                      <a:pt x="1" y="3"/>
                    </a:cubicBezTo>
                    <a:cubicBezTo>
                      <a:pt x="1" y="3"/>
                      <a:pt x="2" y="3"/>
                      <a:pt x="2" y="3"/>
                    </a:cubicBezTo>
                    <a:cubicBezTo>
                      <a:pt x="3" y="4"/>
                      <a:pt x="3" y="4"/>
                      <a:pt x="3" y="5"/>
                    </a:cubicBezTo>
                    <a:cubicBezTo>
                      <a:pt x="3" y="6"/>
                      <a:pt x="3" y="7"/>
                      <a:pt x="3" y="8"/>
                    </a:cubicBezTo>
                    <a:cubicBezTo>
                      <a:pt x="3" y="8"/>
                      <a:pt x="2" y="8"/>
                      <a:pt x="2" y="8"/>
                    </a:cubicBezTo>
                    <a:cubicBezTo>
                      <a:pt x="2" y="8"/>
                      <a:pt x="2" y="8"/>
                      <a:pt x="2" y="8"/>
                    </a:cubicBezTo>
                    <a:cubicBezTo>
                      <a:pt x="2" y="8"/>
                      <a:pt x="2" y="9"/>
                      <a:pt x="1" y="9"/>
                    </a:cubicBezTo>
                    <a:cubicBezTo>
                      <a:pt x="1" y="9"/>
                      <a:pt x="1" y="10"/>
                      <a:pt x="0" y="10"/>
                    </a:cubicBezTo>
                    <a:cubicBezTo>
                      <a:pt x="0" y="10"/>
                      <a:pt x="0" y="11"/>
                      <a:pt x="0" y="11"/>
                    </a:cubicBezTo>
                    <a:cubicBezTo>
                      <a:pt x="0" y="12"/>
                      <a:pt x="0" y="12"/>
                      <a:pt x="0" y="12"/>
                    </a:cubicBezTo>
                    <a:cubicBezTo>
                      <a:pt x="0" y="12"/>
                      <a:pt x="1" y="12"/>
                      <a:pt x="1" y="13"/>
                    </a:cubicBezTo>
                    <a:cubicBezTo>
                      <a:pt x="1" y="13"/>
                      <a:pt x="2" y="14"/>
                      <a:pt x="3" y="15"/>
                    </a:cubicBezTo>
                    <a:cubicBezTo>
                      <a:pt x="4" y="15"/>
                      <a:pt x="5" y="15"/>
                      <a:pt x="6" y="15"/>
                    </a:cubicBezTo>
                    <a:cubicBezTo>
                      <a:pt x="6" y="15"/>
                      <a:pt x="7" y="15"/>
                      <a:pt x="7" y="14"/>
                    </a:cubicBezTo>
                    <a:cubicBezTo>
                      <a:pt x="7" y="13"/>
                      <a:pt x="7" y="13"/>
                      <a:pt x="8" y="12"/>
                    </a:cubicBezTo>
                    <a:cubicBezTo>
                      <a:pt x="8" y="12"/>
                      <a:pt x="8" y="12"/>
                      <a:pt x="8" y="12"/>
                    </a:cubicBezTo>
                    <a:cubicBezTo>
                      <a:pt x="8" y="12"/>
                      <a:pt x="8" y="12"/>
                      <a:pt x="8" y="12"/>
                    </a:cubicBezTo>
                    <a:cubicBezTo>
                      <a:pt x="8" y="12"/>
                      <a:pt x="8" y="11"/>
                      <a:pt x="8" y="11"/>
                    </a:cubicBezTo>
                    <a:cubicBezTo>
                      <a:pt x="9" y="11"/>
                      <a:pt x="10" y="11"/>
                      <a:pt x="10" y="11"/>
                    </a:cubicBezTo>
                    <a:cubicBezTo>
                      <a:pt x="11" y="11"/>
                      <a:pt x="11" y="11"/>
                      <a:pt x="12" y="11"/>
                    </a:cubicBezTo>
                    <a:cubicBezTo>
                      <a:pt x="12" y="11"/>
                      <a:pt x="12" y="11"/>
                      <a:pt x="12" y="10"/>
                    </a:cubicBezTo>
                    <a:cubicBezTo>
                      <a:pt x="12" y="10"/>
                      <a:pt x="13" y="10"/>
                      <a:pt x="13" y="10"/>
                    </a:cubicBezTo>
                    <a:cubicBezTo>
                      <a:pt x="13" y="10"/>
                      <a:pt x="13" y="10"/>
                      <a:pt x="13" y="10"/>
                    </a:cubicBezTo>
                    <a:cubicBezTo>
                      <a:pt x="14" y="10"/>
                      <a:pt x="14" y="10"/>
                      <a:pt x="14" y="10"/>
                    </a:cubicBezTo>
                    <a:cubicBezTo>
                      <a:pt x="14" y="9"/>
                      <a:pt x="15" y="8"/>
                      <a:pt x="15" y="8"/>
                    </a:cubicBezTo>
                    <a:cubicBezTo>
                      <a:pt x="16" y="8"/>
                      <a:pt x="16" y="8"/>
                      <a:pt x="16" y="8"/>
                    </a:cubicBezTo>
                    <a:cubicBezTo>
                      <a:pt x="17" y="8"/>
                      <a:pt x="17" y="8"/>
                      <a:pt x="17" y="8"/>
                    </a:cubicBezTo>
                    <a:cubicBezTo>
                      <a:pt x="18" y="8"/>
                      <a:pt x="18" y="8"/>
                      <a:pt x="18" y="8"/>
                    </a:cubicBezTo>
                    <a:cubicBezTo>
                      <a:pt x="18" y="7"/>
                      <a:pt x="18" y="7"/>
                      <a:pt x="18" y="7"/>
                    </a:cubicBezTo>
                    <a:cubicBezTo>
                      <a:pt x="19" y="7"/>
                      <a:pt x="19" y="7"/>
                      <a:pt x="19" y="7"/>
                    </a:cubicBezTo>
                    <a:cubicBezTo>
                      <a:pt x="19" y="6"/>
                      <a:pt x="19" y="6"/>
                      <a:pt x="19" y="6"/>
                    </a:cubicBezTo>
                    <a:cubicBezTo>
                      <a:pt x="18" y="5"/>
                      <a:pt x="18" y="4"/>
                      <a:pt x="19" y="4"/>
                    </a:cubicBezTo>
                    <a:cubicBezTo>
                      <a:pt x="19" y="4"/>
                      <a:pt x="19" y="3"/>
                      <a:pt x="20" y="3"/>
                    </a:cubicBezTo>
                    <a:cubicBezTo>
                      <a:pt x="20" y="3"/>
                      <a:pt x="20" y="3"/>
                      <a:pt x="20" y="3"/>
                    </a:cubicBezTo>
                    <a:cubicBezTo>
                      <a:pt x="21" y="2"/>
                      <a:pt x="20" y="2"/>
                      <a:pt x="20" y="2"/>
                    </a:cubicBezTo>
                    <a:cubicBezTo>
                      <a:pt x="20" y="1"/>
                      <a:pt x="20" y="1"/>
                      <a:pt x="20" y="1"/>
                    </a:cubicBezTo>
                    <a:cubicBezTo>
                      <a:pt x="20" y="1"/>
                      <a:pt x="21" y="1"/>
                      <a:pt x="20" y="1"/>
                    </a:cubicBezTo>
                    <a:cubicBezTo>
                      <a:pt x="20" y="1"/>
                      <a:pt x="19" y="1"/>
                      <a:pt x="19" y="1"/>
                    </a:cubicBezTo>
                    <a:cubicBezTo>
                      <a:pt x="18" y="0"/>
                      <a:pt x="17" y="0"/>
                      <a:pt x="17" y="0"/>
                    </a:cubicBezTo>
                    <a:cubicBezTo>
                      <a:pt x="11" y="0"/>
                      <a:pt x="6" y="1"/>
                      <a:pt x="1" y="2"/>
                    </a:cubicBezTo>
                    <a:cubicBezTo>
                      <a:pt x="1" y="2"/>
                      <a:pt x="8"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90" name="Freeform 23"/>
              <p:cNvSpPr/>
              <p:nvPr/>
            </p:nvSpPr>
            <p:spPr bwMode="auto">
              <a:xfrm>
                <a:off x="3947" y="1507"/>
                <a:ext cx="357" cy="691"/>
              </a:xfrm>
              <a:custGeom>
                <a:avLst/>
                <a:gdLst>
                  <a:gd name="T0" fmla="*/ 75 w 81"/>
                  <a:gd name="T1" fmla="*/ 71 h 157"/>
                  <a:gd name="T2" fmla="*/ 71 w 81"/>
                  <a:gd name="T3" fmla="*/ 62 h 157"/>
                  <a:gd name="T4" fmla="*/ 63 w 81"/>
                  <a:gd name="T5" fmla="*/ 51 h 157"/>
                  <a:gd name="T6" fmla="*/ 64 w 81"/>
                  <a:gd name="T7" fmla="*/ 47 h 157"/>
                  <a:gd name="T8" fmla="*/ 70 w 81"/>
                  <a:gd name="T9" fmla="*/ 54 h 157"/>
                  <a:gd name="T10" fmla="*/ 73 w 81"/>
                  <a:gd name="T11" fmla="*/ 61 h 157"/>
                  <a:gd name="T12" fmla="*/ 76 w 81"/>
                  <a:gd name="T13" fmla="*/ 68 h 157"/>
                  <a:gd name="T14" fmla="*/ 76 w 81"/>
                  <a:gd name="T15" fmla="*/ 54 h 157"/>
                  <a:gd name="T16" fmla="*/ 73 w 81"/>
                  <a:gd name="T17" fmla="*/ 47 h 157"/>
                  <a:gd name="T18" fmla="*/ 70 w 81"/>
                  <a:gd name="T19" fmla="*/ 43 h 157"/>
                  <a:gd name="T20" fmla="*/ 66 w 81"/>
                  <a:gd name="T21" fmla="*/ 36 h 157"/>
                  <a:gd name="T22" fmla="*/ 60 w 81"/>
                  <a:gd name="T23" fmla="*/ 29 h 157"/>
                  <a:gd name="T24" fmla="*/ 45 w 81"/>
                  <a:gd name="T25" fmla="*/ 15 h 157"/>
                  <a:gd name="T26" fmla="*/ 37 w 81"/>
                  <a:gd name="T27" fmla="*/ 9 h 157"/>
                  <a:gd name="T28" fmla="*/ 23 w 81"/>
                  <a:gd name="T29" fmla="*/ 1 h 157"/>
                  <a:gd name="T30" fmla="*/ 24 w 81"/>
                  <a:gd name="T31" fmla="*/ 7 h 157"/>
                  <a:gd name="T32" fmla="*/ 22 w 81"/>
                  <a:gd name="T33" fmla="*/ 11 h 157"/>
                  <a:gd name="T34" fmla="*/ 15 w 81"/>
                  <a:gd name="T35" fmla="*/ 15 h 157"/>
                  <a:gd name="T36" fmla="*/ 25 w 81"/>
                  <a:gd name="T37" fmla="*/ 25 h 157"/>
                  <a:gd name="T38" fmla="*/ 31 w 81"/>
                  <a:gd name="T39" fmla="*/ 27 h 157"/>
                  <a:gd name="T40" fmla="*/ 38 w 81"/>
                  <a:gd name="T41" fmla="*/ 33 h 157"/>
                  <a:gd name="T42" fmla="*/ 29 w 81"/>
                  <a:gd name="T43" fmla="*/ 22 h 157"/>
                  <a:gd name="T44" fmla="*/ 35 w 81"/>
                  <a:gd name="T45" fmla="*/ 24 h 157"/>
                  <a:gd name="T46" fmla="*/ 43 w 81"/>
                  <a:gd name="T47" fmla="*/ 30 h 157"/>
                  <a:gd name="T48" fmla="*/ 42 w 81"/>
                  <a:gd name="T49" fmla="*/ 22 h 157"/>
                  <a:gd name="T50" fmla="*/ 49 w 81"/>
                  <a:gd name="T51" fmla="*/ 23 h 157"/>
                  <a:gd name="T52" fmla="*/ 50 w 81"/>
                  <a:gd name="T53" fmla="*/ 27 h 157"/>
                  <a:gd name="T54" fmla="*/ 51 w 81"/>
                  <a:gd name="T55" fmla="*/ 33 h 157"/>
                  <a:gd name="T56" fmla="*/ 57 w 81"/>
                  <a:gd name="T57" fmla="*/ 37 h 157"/>
                  <a:gd name="T58" fmla="*/ 53 w 81"/>
                  <a:gd name="T59" fmla="*/ 42 h 157"/>
                  <a:gd name="T60" fmla="*/ 40 w 81"/>
                  <a:gd name="T61" fmla="*/ 39 h 157"/>
                  <a:gd name="T62" fmla="*/ 35 w 81"/>
                  <a:gd name="T63" fmla="*/ 34 h 157"/>
                  <a:gd name="T64" fmla="*/ 17 w 81"/>
                  <a:gd name="T65" fmla="*/ 35 h 157"/>
                  <a:gd name="T66" fmla="*/ 11 w 81"/>
                  <a:gd name="T67" fmla="*/ 41 h 157"/>
                  <a:gd name="T68" fmla="*/ 5 w 81"/>
                  <a:gd name="T69" fmla="*/ 47 h 157"/>
                  <a:gd name="T70" fmla="*/ 1 w 81"/>
                  <a:gd name="T71" fmla="*/ 57 h 157"/>
                  <a:gd name="T72" fmla="*/ 3 w 81"/>
                  <a:gd name="T73" fmla="*/ 63 h 157"/>
                  <a:gd name="T74" fmla="*/ 3 w 81"/>
                  <a:gd name="T75" fmla="*/ 72 h 157"/>
                  <a:gd name="T76" fmla="*/ 12 w 81"/>
                  <a:gd name="T77" fmla="*/ 84 h 157"/>
                  <a:gd name="T78" fmla="*/ 18 w 81"/>
                  <a:gd name="T79" fmla="*/ 88 h 157"/>
                  <a:gd name="T80" fmla="*/ 24 w 81"/>
                  <a:gd name="T81" fmla="*/ 87 h 157"/>
                  <a:gd name="T82" fmla="*/ 30 w 81"/>
                  <a:gd name="T83" fmla="*/ 86 h 157"/>
                  <a:gd name="T84" fmla="*/ 42 w 81"/>
                  <a:gd name="T85" fmla="*/ 88 h 157"/>
                  <a:gd name="T86" fmla="*/ 45 w 81"/>
                  <a:gd name="T87" fmla="*/ 98 h 157"/>
                  <a:gd name="T88" fmla="*/ 50 w 81"/>
                  <a:gd name="T89" fmla="*/ 106 h 157"/>
                  <a:gd name="T90" fmla="*/ 50 w 81"/>
                  <a:gd name="T91" fmla="*/ 116 h 157"/>
                  <a:gd name="T92" fmla="*/ 47 w 81"/>
                  <a:gd name="T93" fmla="*/ 125 h 157"/>
                  <a:gd name="T94" fmla="*/ 46 w 81"/>
                  <a:gd name="T95" fmla="*/ 136 h 157"/>
                  <a:gd name="T96" fmla="*/ 47 w 81"/>
                  <a:gd name="T97" fmla="*/ 150 h 157"/>
                  <a:gd name="T98" fmla="*/ 49 w 81"/>
                  <a:gd name="T99" fmla="*/ 156 h 157"/>
                  <a:gd name="T100" fmla="*/ 63 w 81"/>
                  <a:gd name="T101" fmla="*/ 149 h 157"/>
                  <a:gd name="T102" fmla="*/ 63 w 81"/>
                  <a:gd name="T103" fmla="*/ 142 h 157"/>
                  <a:gd name="T104" fmla="*/ 69 w 81"/>
                  <a:gd name="T105" fmla="*/ 131 h 157"/>
                  <a:gd name="T106" fmla="*/ 75 w 81"/>
                  <a:gd name="T107" fmla="*/ 122 h 157"/>
                  <a:gd name="T108" fmla="*/ 78 w 81"/>
                  <a:gd name="T109" fmla="*/ 101 h 157"/>
                  <a:gd name="T110" fmla="*/ 80 w 81"/>
                  <a:gd name="T111" fmla="*/ 90 h 157"/>
                  <a:gd name="T112" fmla="*/ 78 w 81"/>
                  <a:gd name="T113" fmla="*/ 7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57">
                    <a:moveTo>
                      <a:pt x="78" y="77"/>
                    </a:moveTo>
                    <a:cubicBezTo>
                      <a:pt x="78" y="77"/>
                      <a:pt x="78" y="76"/>
                      <a:pt x="78" y="75"/>
                    </a:cubicBezTo>
                    <a:cubicBezTo>
                      <a:pt x="78" y="75"/>
                      <a:pt x="78" y="75"/>
                      <a:pt x="78" y="74"/>
                    </a:cubicBezTo>
                    <a:cubicBezTo>
                      <a:pt x="78" y="74"/>
                      <a:pt x="78" y="74"/>
                      <a:pt x="78" y="74"/>
                    </a:cubicBezTo>
                    <a:cubicBezTo>
                      <a:pt x="77" y="74"/>
                      <a:pt x="77" y="74"/>
                      <a:pt x="77" y="73"/>
                    </a:cubicBezTo>
                    <a:cubicBezTo>
                      <a:pt x="77" y="73"/>
                      <a:pt x="77" y="73"/>
                      <a:pt x="77" y="72"/>
                    </a:cubicBezTo>
                    <a:cubicBezTo>
                      <a:pt x="77" y="72"/>
                      <a:pt x="76" y="72"/>
                      <a:pt x="76" y="72"/>
                    </a:cubicBezTo>
                    <a:cubicBezTo>
                      <a:pt x="76" y="72"/>
                      <a:pt x="76" y="71"/>
                      <a:pt x="75" y="71"/>
                    </a:cubicBezTo>
                    <a:cubicBezTo>
                      <a:pt x="75" y="71"/>
                      <a:pt x="76" y="70"/>
                      <a:pt x="75" y="70"/>
                    </a:cubicBezTo>
                    <a:cubicBezTo>
                      <a:pt x="75" y="70"/>
                      <a:pt x="75" y="70"/>
                      <a:pt x="75" y="69"/>
                    </a:cubicBezTo>
                    <a:cubicBezTo>
                      <a:pt x="74" y="69"/>
                      <a:pt x="75" y="69"/>
                      <a:pt x="74" y="69"/>
                    </a:cubicBezTo>
                    <a:cubicBezTo>
                      <a:pt x="74" y="69"/>
                      <a:pt x="74" y="68"/>
                      <a:pt x="74" y="68"/>
                    </a:cubicBezTo>
                    <a:cubicBezTo>
                      <a:pt x="74" y="68"/>
                      <a:pt x="74" y="68"/>
                      <a:pt x="74" y="68"/>
                    </a:cubicBezTo>
                    <a:cubicBezTo>
                      <a:pt x="73" y="67"/>
                      <a:pt x="73" y="67"/>
                      <a:pt x="73" y="66"/>
                    </a:cubicBezTo>
                    <a:cubicBezTo>
                      <a:pt x="72" y="65"/>
                      <a:pt x="71" y="64"/>
                      <a:pt x="72" y="62"/>
                    </a:cubicBezTo>
                    <a:cubicBezTo>
                      <a:pt x="71" y="62"/>
                      <a:pt x="71" y="62"/>
                      <a:pt x="71" y="62"/>
                    </a:cubicBezTo>
                    <a:cubicBezTo>
                      <a:pt x="71" y="61"/>
                      <a:pt x="70" y="60"/>
                      <a:pt x="70" y="60"/>
                    </a:cubicBezTo>
                    <a:cubicBezTo>
                      <a:pt x="70" y="60"/>
                      <a:pt x="69" y="59"/>
                      <a:pt x="69" y="59"/>
                    </a:cubicBezTo>
                    <a:cubicBezTo>
                      <a:pt x="69" y="58"/>
                      <a:pt x="68" y="59"/>
                      <a:pt x="68" y="58"/>
                    </a:cubicBezTo>
                    <a:cubicBezTo>
                      <a:pt x="68" y="57"/>
                      <a:pt x="68" y="57"/>
                      <a:pt x="68" y="57"/>
                    </a:cubicBezTo>
                    <a:cubicBezTo>
                      <a:pt x="68" y="57"/>
                      <a:pt x="68" y="57"/>
                      <a:pt x="67" y="57"/>
                    </a:cubicBezTo>
                    <a:cubicBezTo>
                      <a:pt x="67" y="56"/>
                      <a:pt x="67" y="56"/>
                      <a:pt x="67" y="56"/>
                    </a:cubicBezTo>
                    <a:cubicBezTo>
                      <a:pt x="67" y="55"/>
                      <a:pt x="67" y="55"/>
                      <a:pt x="66" y="55"/>
                    </a:cubicBezTo>
                    <a:cubicBezTo>
                      <a:pt x="65" y="53"/>
                      <a:pt x="64" y="52"/>
                      <a:pt x="63" y="51"/>
                    </a:cubicBezTo>
                    <a:cubicBezTo>
                      <a:pt x="63" y="49"/>
                      <a:pt x="62" y="48"/>
                      <a:pt x="61" y="47"/>
                    </a:cubicBezTo>
                    <a:cubicBezTo>
                      <a:pt x="60" y="46"/>
                      <a:pt x="59" y="45"/>
                      <a:pt x="60" y="45"/>
                    </a:cubicBezTo>
                    <a:cubicBezTo>
                      <a:pt x="60" y="45"/>
                      <a:pt x="61" y="45"/>
                      <a:pt x="61" y="46"/>
                    </a:cubicBezTo>
                    <a:cubicBezTo>
                      <a:pt x="61" y="46"/>
                      <a:pt x="61" y="46"/>
                      <a:pt x="61" y="46"/>
                    </a:cubicBezTo>
                    <a:cubicBezTo>
                      <a:pt x="62" y="46"/>
                      <a:pt x="61" y="46"/>
                      <a:pt x="62" y="46"/>
                    </a:cubicBezTo>
                    <a:cubicBezTo>
                      <a:pt x="62" y="46"/>
                      <a:pt x="62" y="46"/>
                      <a:pt x="62" y="46"/>
                    </a:cubicBezTo>
                    <a:cubicBezTo>
                      <a:pt x="63" y="46"/>
                      <a:pt x="63" y="46"/>
                      <a:pt x="63" y="46"/>
                    </a:cubicBezTo>
                    <a:cubicBezTo>
                      <a:pt x="64" y="46"/>
                      <a:pt x="64" y="47"/>
                      <a:pt x="64" y="47"/>
                    </a:cubicBezTo>
                    <a:cubicBezTo>
                      <a:pt x="65" y="47"/>
                      <a:pt x="65" y="48"/>
                      <a:pt x="65" y="48"/>
                    </a:cubicBezTo>
                    <a:cubicBezTo>
                      <a:pt x="66" y="48"/>
                      <a:pt x="66" y="48"/>
                      <a:pt x="66" y="49"/>
                    </a:cubicBezTo>
                    <a:cubicBezTo>
                      <a:pt x="66" y="50"/>
                      <a:pt x="66" y="50"/>
                      <a:pt x="66" y="50"/>
                    </a:cubicBezTo>
                    <a:cubicBezTo>
                      <a:pt x="66" y="51"/>
                      <a:pt x="66" y="51"/>
                      <a:pt x="66" y="51"/>
                    </a:cubicBezTo>
                    <a:cubicBezTo>
                      <a:pt x="66" y="51"/>
                      <a:pt x="66" y="51"/>
                      <a:pt x="67" y="51"/>
                    </a:cubicBezTo>
                    <a:cubicBezTo>
                      <a:pt x="67" y="51"/>
                      <a:pt x="67" y="52"/>
                      <a:pt x="67" y="52"/>
                    </a:cubicBezTo>
                    <a:cubicBezTo>
                      <a:pt x="67" y="53"/>
                      <a:pt x="68" y="53"/>
                      <a:pt x="69" y="53"/>
                    </a:cubicBezTo>
                    <a:cubicBezTo>
                      <a:pt x="69" y="53"/>
                      <a:pt x="69" y="54"/>
                      <a:pt x="70" y="54"/>
                    </a:cubicBezTo>
                    <a:cubicBezTo>
                      <a:pt x="70" y="55"/>
                      <a:pt x="70" y="55"/>
                      <a:pt x="70" y="56"/>
                    </a:cubicBezTo>
                    <a:cubicBezTo>
                      <a:pt x="70" y="56"/>
                      <a:pt x="70" y="56"/>
                      <a:pt x="71" y="56"/>
                    </a:cubicBezTo>
                    <a:cubicBezTo>
                      <a:pt x="71" y="56"/>
                      <a:pt x="71" y="58"/>
                      <a:pt x="71" y="58"/>
                    </a:cubicBezTo>
                    <a:cubicBezTo>
                      <a:pt x="72" y="58"/>
                      <a:pt x="72" y="58"/>
                      <a:pt x="72" y="59"/>
                    </a:cubicBezTo>
                    <a:cubicBezTo>
                      <a:pt x="72" y="59"/>
                      <a:pt x="72" y="59"/>
                      <a:pt x="72" y="59"/>
                    </a:cubicBezTo>
                    <a:cubicBezTo>
                      <a:pt x="72" y="60"/>
                      <a:pt x="72" y="59"/>
                      <a:pt x="72" y="60"/>
                    </a:cubicBezTo>
                    <a:cubicBezTo>
                      <a:pt x="72" y="60"/>
                      <a:pt x="73" y="60"/>
                      <a:pt x="73" y="60"/>
                    </a:cubicBezTo>
                    <a:cubicBezTo>
                      <a:pt x="73" y="60"/>
                      <a:pt x="73" y="60"/>
                      <a:pt x="73" y="61"/>
                    </a:cubicBezTo>
                    <a:cubicBezTo>
                      <a:pt x="73" y="61"/>
                      <a:pt x="73" y="61"/>
                      <a:pt x="73" y="61"/>
                    </a:cubicBezTo>
                    <a:cubicBezTo>
                      <a:pt x="73" y="62"/>
                      <a:pt x="73" y="62"/>
                      <a:pt x="74" y="62"/>
                    </a:cubicBezTo>
                    <a:cubicBezTo>
                      <a:pt x="74" y="62"/>
                      <a:pt x="74" y="62"/>
                      <a:pt x="74" y="62"/>
                    </a:cubicBezTo>
                    <a:cubicBezTo>
                      <a:pt x="75" y="63"/>
                      <a:pt x="74" y="64"/>
                      <a:pt x="75" y="64"/>
                    </a:cubicBezTo>
                    <a:cubicBezTo>
                      <a:pt x="75" y="64"/>
                      <a:pt x="75" y="65"/>
                      <a:pt x="75" y="65"/>
                    </a:cubicBezTo>
                    <a:cubicBezTo>
                      <a:pt x="75" y="66"/>
                      <a:pt x="75" y="66"/>
                      <a:pt x="75" y="67"/>
                    </a:cubicBezTo>
                    <a:cubicBezTo>
                      <a:pt x="75" y="67"/>
                      <a:pt x="76" y="67"/>
                      <a:pt x="76" y="67"/>
                    </a:cubicBezTo>
                    <a:cubicBezTo>
                      <a:pt x="76" y="67"/>
                      <a:pt x="76" y="67"/>
                      <a:pt x="76" y="68"/>
                    </a:cubicBezTo>
                    <a:cubicBezTo>
                      <a:pt x="76" y="68"/>
                      <a:pt x="77" y="68"/>
                      <a:pt x="77" y="69"/>
                    </a:cubicBezTo>
                    <a:cubicBezTo>
                      <a:pt x="77" y="69"/>
                      <a:pt x="78" y="69"/>
                      <a:pt x="78" y="70"/>
                    </a:cubicBezTo>
                    <a:cubicBezTo>
                      <a:pt x="77" y="67"/>
                      <a:pt x="77" y="65"/>
                      <a:pt x="76" y="62"/>
                    </a:cubicBezTo>
                    <a:cubicBezTo>
                      <a:pt x="76" y="61"/>
                      <a:pt x="76" y="59"/>
                      <a:pt x="76" y="58"/>
                    </a:cubicBezTo>
                    <a:cubicBezTo>
                      <a:pt x="76" y="57"/>
                      <a:pt x="76" y="57"/>
                      <a:pt x="76" y="56"/>
                    </a:cubicBezTo>
                    <a:cubicBezTo>
                      <a:pt x="76" y="56"/>
                      <a:pt x="76" y="55"/>
                      <a:pt x="76" y="54"/>
                    </a:cubicBezTo>
                    <a:cubicBezTo>
                      <a:pt x="76" y="54"/>
                      <a:pt x="77" y="54"/>
                      <a:pt x="76" y="54"/>
                    </a:cubicBezTo>
                    <a:cubicBezTo>
                      <a:pt x="76" y="54"/>
                      <a:pt x="76" y="54"/>
                      <a:pt x="76" y="54"/>
                    </a:cubicBezTo>
                    <a:cubicBezTo>
                      <a:pt x="76" y="54"/>
                      <a:pt x="75" y="54"/>
                      <a:pt x="75" y="53"/>
                    </a:cubicBezTo>
                    <a:cubicBezTo>
                      <a:pt x="75" y="53"/>
                      <a:pt x="75" y="52"/>
                      <a:pt x="75" y="52"/>
                    </a:cubicBezTo>
                    <a:cubicBezTo>
                      <a:pt x="75" y="52"/>
                      <a:pt x="75" y="52"/>
                      <a:pt x="75" y="52"/>
                    </a:cubicBezTo>
                    <a:cubicBezTo>
                      <a:pt x="74" y="52"/>
                      <a:pt x="75" y="51"/>
                      <a:pt x="75" y="51"/>
                    </a:cubicBezTo>
                    <a:cubicBezTo>
                      <a:pt x="75" y="51"/>
                      <a:pt x="75" y="50"/>
                      <a:pt x="75" y="50"/>
                    </a:cubicBezTo>
                    <a:cubicBezTo>
                      <a:pt x="74" y="50"/>
                      <a:pt x="74" y="50"/>
                      <a:pt x="74" y="50"/>
                    </a:cubicBezTo>
                    <a:cubicBezTo>
                      <a:pt x="73" y="50"/>
                      <a:pt x="74" y="49"/>
                      <a:pt x="74" y="48"/>
                    </a:cubicBezTo>
                    <a:cubicBezTo>
                      <a:pt x="73" y="48"/>
                      <a:pt x="73" y="48"/>
                      <a:pt x="73" y="47"/>
                    </a:cubicBezTo>
                    <a:cubicBezTo>
                      <a:pt x="73" y="47"/>
                      <a:pt x="73" y="47"/>
                      <a:pt x="73" y="47"/>
                    </a:cubicBezTo>
                    <a:cubicBezTo>
                      <a:pt x="73" y="46"/>
                      <a:pt x="73" y="46"/>
                      <a:pt x="72" y="46"/>
                    </a:cubicBezTo>
                    <a:cubicBezTo>
                      <a:pt x="72" y="46"/>
                      <a:pt x="72" y="46"/>
                      <a:pt x="72" y="46"/>
                    </a:cubicBezTo>
                    <a:cubicBezTo>
                      <a:pt x="72" y="46"/>
                      <a:pt x="72" y="45"/>
                      <a:pt x="72" y="45"/>
                    </a:cubicBezTo>
                    <a:cubicBezTo>
                      <a:pt x="72" y="45"/>
                      <a:pt x="71" y="45"/>
                      <a:pt x="71" y="44"/>
                    </a:cubicBezTo>
                    <a:cubicBezTo>
                      <a:pt x="71" y="44"/>
                      <a:pt x="71" y="44"/>
                      <a:pt x="71" y="44"/>
                    </a:cubicBezTo>
                    <a:cubicBezTo>
                      <a:pt x="71" y="44"/>
                      <a:pt x="70" y="44"/>
                      <a:pt x="70" y="43"/>
                    </a:cubicBezTo>
                    <a:cubicBezTo>
                      <a:pt x="70" y="43"/>
                      <a:pt x="70" y="43"/>
                      <a:pt x="70" y="43"/>
                    </a:cubicBezTo>
                    <a:cubicBezTo>
                      <a:pt x="70" y="42"/>
                      <a:pt x="70" y="42"/>
                      <a:pt x="70" y="42"/>
                    </a:cubicBezTo>
                    <a:cubicBezTo>
                      <a:pt x="70" y="42"/>
                      <a:pt x="70" y="42"/>
                      <a:pt x="69" y="42"/>
                    </a:cubicBezTo>
                    <a:cubicBezTo>
                      <a:pt x="69" y="42"/>
                      <a:pt x="69" y="41"/>
                      <a:pt x="69" y="40"/>
                    </a:cubicBezTo>
                    <a:cubicBezTo>
                      <a:pt x="69" y="40"/>
                      <a:pt x="69" y="40"/>
                      <a:pt x="68" y="40"/>
                    </a:cubicBezTo>
                    <a:cubicBezTo>
                      <a:pt x="68" y="39"/>
                      <a:pt x="68" y="39"/>
                      <a:pt x="68" y="39"/>
                    </a:cubicBezTo>
                    <a:cubicBezTo>
                      <a:pt x="68" y="39"/>
                      <a:pt x="67" y="39"/>
                      <a:pt x="67" y="39"/>
                    </a:cubicBezTo>
                    <a:cubicBezTo>
                      <a:pt x="67" y="39"/>
                      <a:pt x="67" y="38"/>
                      <a:pt x="67" y="38"/>
                    </a:cubicBezTo>
                    <a:cubicBezTo>
                      <a:pt x="67" y="37"/>
                      <a:pt x="66" y="37"/>
                      <a:pt x="66" y="36"/>
                    </a:cubicBezTo>
                    <a:cubicBezTo>
                      <a:pt x="66" y="36"/>
                      <a:pt x="66" y="36"/>
                      <a:pt x="65" y="36"/>
                    </a:cubicBezTo>
                    <a:cubicBezTo>
                      <a:pt x="65" y="36"/>
                      <a:pt x="65" y="35"/>
                      <a:pt x="65" y="35"/>
                    </a:cubicBezTo>
                    <a:cubicBezTo>
                      <a:pt x="64" y="35"/>
                      <a:pt x="64" y="34"/>
                      <a:pt x="64" y="33"/>
                    </a:cubicBezTo>
                    <a:cubicBezTo>
                      <a:pt x="64" y="33"/>
                      <a:pt x="64" y="33"/>
                      <a:pt x="63" y="33"/>
                    </a:cubicBezTo>
                    <a:cubicBezTo>
                      <a:pt x="63" y="33"/>
                      <a:pt x="63" y="33"/>
                      <a:pt x="63" y="32"/>
                    </a:cubicBezTo>
                    <a:cubicBezTo>
                      <a:pt x="63" y="32"/>
                      <a:pt x="63" y="32"/>
                      <a:pt x="63" y="32"/>
                    </a:cubicBezTo>
                    <a:cubicBezTo>
                      <a:pt x="62" y="32"/>
                      <a:pt x="62" y="31"/>
                      <a:pt x="61" y="31"/>
                    </a:cubicBezTo>
                    <a:cubicBezTo>
                      <a:pt x="61" y="30"/>
                      <a:pt x="61" y="30"/>
                      <a:pt x="60" y="29"/>
                    </a:cubicBezTo>
                    <a:cubicBezTo>
                      <a:pt x="60" y="28"/>
                      <a:pt x="59" y="28"/>
                      <a:pt x="58" y="27"/>
                    </a:cubicBezTo>
                    <a:cubicBezTo>
                      <a:pt x="58" y="26"/>
                      <a:pt x="58" y="26"/>
                      <a:pt x="58" y="26"/>
                    </a:cubicBezTo>
                    <a:cubicBezTo>
                      <a:pt x="57" y="26"/>
                      <a:pt x="57" y="25"/>
                      <a:pt x="57" y="25"/>
                    </a:cubicBezTo>
                    <a:cubicBezTo>
                      <a:pt x="56" y="25"/>
                      <a:pt x="55" y="24"/>
                      <a:pt x="55" y="23"/>
                    </a:cubicBezTo>
                    <a:cubicBezTo>
                      <a:pt x="53" y="22"/>
                      <a:pt x="52" y="21"/>
                      <a:pt x="51" y="20"/>
                    </a:cubicBezTo>
                    <a:cubicBezTo>
                      <a:pt x="50" y="19"/>
                      <a:pt x="49" y="18"/>
                      <a:pt x="49" y="17"/>
                    </a:cubicBezTo>
                    <a:cubicBezTo>
                      <a:pt x="48" y="17"/>
                      <a:pt x="48" y="16"/>
                      <a:pt x="47" y="16"/>
                    </a:cubicBezTo>
                    <a:cubicBezTo>
                      <a:pt x="47" y="16"/>
                      <a:pt x="46" y="16"/>
                      <a:pt x="45" y="15"/>
                    </a:cubicBezTo>
                    <a:cubicBezTo>
                      <a:pt x="45" y="15"/>
                      <a:pt x="44" y="14"/>
                      <a:pt x="44" y="13"/>
                    </a:cubicBezTo>
                    <a:cubicBezTo>
                      <a:pt x="44" y="13"/>
                      <a:pt x="44" y="13"/>
                      <a:pt x="44" y="13"/>
                    </a:cubicBezTo>
                    <a:cubicBezTo>
                      <a:pt x="44" y="13"/>
                      <a:pt x="43" y="13"/>
                      <a:pt x="43" y="13"/>
                    </a:cubicBezTo>
                    <a:cubicBezTo>
                      <a:pt x="43" y="13"/>
                      <a:pt x="42" y="13"/>
                      <a:pt x="42" y="13"/>
                    </a:cubicBezTo>
                    <a:cubicBezTo>
                      <a:pt x="41" y="12"/>
                      <a:pt x="41" y="12"/>
                      <a:pt x="41" y="11"/>
                    </a:cubicBezTo>
                    <a:cubicBezTo>
                      <a:pt x="40" y="11"/>
                      <a:pt x="40" y="11"/>
                      <a:pt x="40" y="10"/>
                    </a:cubicBezTo>
                    <a:cubicBezTo>
                      <a:pt x="40" y="10"/>
                      <a:pt x="39" y="10"/>
                      <a:pt x="39" y="10"/>
                    </a:cubicBezTo>
                    <a:cubicBezTo>
                      <a:pt x="38" y="10"/>
                      <a:pt x="38" y="9"/>
                      <a:pt x="37" y="9"/>
                    </a:cubicBezTo>
                    <a:cubicBezTo>
                      <a:pt x="37" y="8"/>
                      <a:pt x="37" y="8"/>
                      <a:pt x="37" y="8"/>
                    </a:cubicBezTo>
                    <a:cubicBezTo>
                      <a:pt x="37" y="8"/>
                      <a:pt x="37" y="8"/>
                      <a:pt x="36" y="8"/>
                    </a:cubicBezTo>
                    <a:cubicBezTo>
                      <a:pt x="36" y="8"/>
                      <a:pt x="36" y="8"/>
                      <a:pt x="35" y="7"/>
                    </a:cubicBezTo>
                    <a:cubicBezTo>
                      <a:pt x="34" y="6"/>
                      <a:pt x="33" y="5"/>
                      <a:pt x="32" y="5"/>
                    </a:cubicBezTo>
                    <a:cubicBezTo>
                      <a:pt x="29" y="3"/>
                      <a:pt x="26" y="2"/>
                      <a:pt x="23" y="0"/>
                    </a:cubicBezTo>
                    <a:cubicBezTo>
                      <a:pt x="23" y="0"/>
                      <a:pt x="23" y="0"/>
                      <a:pt x="22" y="0"/>
                    </a:cubicBezTo>
                    <a:cubicBezTo>
                      <a:pt x="22" y="0"/>
                      <a:pt x="22" y="0"/>
                      <a:pt x="22" y="1"/>
                    </a:cubicBezTo>
                    <a:cubicBezTo>
                      <a:pt x="22" y="1"/>
                      <a:pt x="22" y="1"/>
                      <a:pt x="23" y="1"/>
                    </a:cubicBezTo>
                    <a:cubicBezTo>
                      <a:pt x="23" y="1"/>
                      <a:pt x="23" y="1"/>
                      <a:pt x="23" y="1"/>
                    </a:cubicBezTo>
                    <a:cubicBezTo>
                      <a:pt x="24" y="2"/>
                      <a:pt x="23" y="2"/>
                      <a:pt x="23" y="2"/>
                    </a:cubicBezTo>
                    <a:cubicBezTo>
                      <a:pt x="23" y="3"/>
                      <a:pt x="23" y="3"/>
                      <a:pt x="24" y="3"/>
                    </a:cubicBezTo>
                    <a:cubicBezTo>
                      <a:pt x="24" y="3"/>
                      <a:pt x="24" y="3"/>
                      <a:pt x="24" y="3"/>
                    </a:cubicBezTo>
                    <a:cubicBezTo>
                      <a:pt x="25" y="3"/>
                      <a:pt x="24" y="4"/>
                      <a:pt x="24" y="5"/>
                    </a:cubicBezTo>
                    <a:cubicBezTo>
                      <a:pt x="24" y="5"/>
                      <a:pt x="24" y="6"/>
                      <a:pt x="23" y="6"/>
                    </a:cubicBezTo>
                    <a:cubicBezTo>
                      <a:pt x="23" y="6"/>
                      <a:pt x="23" y="6"/>
                      <a:pt x="23" y="6"/>
                    </a:cubicBezTo>
                    <a:cubicBezTo>
                      <a:pt x="23" y="7"/>
                      <a:pt x="23" y="7"/>
                      <a:pt x="24" y="7"/>
                    </a:cubicBezTo>
                    <a:cubicBezTo>
                      <a:pt x="24" y="8"/>
                      <a:pt x="24" y="8"/>
                      <a:pt x="25" y="8"/>
                    </a:cubicBezTo>
                    <a:cubicBezTo>
                      <a:pt x="25" y="9"/>
                      <a:pt x="25" y="9"/>
                      <a:pt x="26" y="9"/>
                    </a:cubicBezTo>
                    <a:cubicBezTo>
                      <a:pt x="26" y="10"/>
                      <a:pt x="26" y="10"/>
                      <a:pt x="26" y="10"/>
                    </a:cubicBezTo>
                    <a:cubicBezTo>
                      <a:pt x="26" y="10"/>
                      <a:pt x="26" y="11"/>
                      <a:pt x="26" y="11"/>
                    </a:cubicBezTo>
                    <a:cubicBezTo>
                      <a:pt x="26" y="11"/>
                      <a:pt x="26" y="11"/>
                      <a:pt x="26" y="11"/>
                    </a:cubicBezTo>
                    <a:cubicBezTo>
                      <a:pt x="25" y="11"/>
                      <a:pt x="25" y="12"/>
                      <a:pt x="25" y="12"/>
                    </a:cubicBezTo>
                    <a:cubicBezTo>
                      <a:pt x="25" y="12"/>
                      <a:pt x="24" y="11"/>
                      <a:pt x="24" y="11"/>
                    </a:cubicBezTo>
                    <a:cubicBezTo>
                      <a:pt x="24" y="11"/>
                      <a:pt x="23" y="11"/>
                      <a:pt x="22" y="11"/>
                    </a:cubicBezTo>
                    <a:cubicBezTo>
                      <a:pt x="22" y="11"/>
                      <a:pt x="22" y="11"/>
                      <a:pt x="22" y="11"/>
                    </a:cubicBezTo>
                    <a:cubicBezTo>
                      <a:pt x="21" y="11"/>
                      <a:pt x="21" y="12"/>
                      <a:pt x="21" y="12"/>
                    </a:cubicBezTo>
                    <a:cubicBezTo>
                      <a:pt x="21" y="12"/>
                      <a:pt x="20" y="12"/>
                      <a:pt x="20" y="12"/>
                    </a:cubicBezTo>
                    <a:cubicBezTo>
                      <a:pt x="20" y="12"/>
                      <a:pt x="19" y="12"/>
                      <a:pt x="19" y="12"/>
                    </a:cubicBezTo>
                    <a:cubicBezTo>
                      <a:pt x="19" y="12"/>
                      <a:pt x="19" y="12"/>
                      <a:pt x="19" y="13"/>
                    </a:cubicBezTo>
                    <a:cubicBezTo>
                      <a:pt x="18" y="13"/>
                      <a:pt x="18" y="13"/>
                      <a:pt x="17" y="13"/>
                    </a:cubicBezTo>
                    <a:cubicBezTo>
                      <a:pt x="17" y="13"/>
                      <a:pt x="16" y="13"/>
                      <a:pt x="16" y="13"/>
                    </a:cubicBezTo>
                    <a:cubicBezTo>
                      <a:pt x="16" y="14"/>
                      <a:pt x="15" y="14"/>
                      <a:pt x="15" y="15"/>
                    </a:cubicBezTo>
                    <a:cubicBezTo>
                      <a:pt x="15" y="15"/>
                      <a:pt x="15" y="15"/>
                      <a:pt x="15" y="16"/>
                    </a:cubicBezTo>
                    <a:cubicBezTo>
                      <a:pt x="14" y="16"/>
                      <a:pt x="14" y="16"/>
                      <a:pt x="13" y="17"/>
                    </a:cubicBezTo>
                    <a:cubicBezTo>
                      <a:pt x="14" y="19"/>
                      <a:pt x="16" y="20"/>
                      <a:pt x="17" y="22"/>
                    </a:cubicBezTo>
                    <a:cubicBezTo>
                      <a:pt x="19" y="23"/>
                      <a:pt x="20" y="25"/>
                      <a:pt x="21" y="28"/>
                    </a:cubicBezTo>
                    <a:cubicBezTo>
                      <a:pt x="21" y="28"/>
                      <a:pt x="22" y="27"/>
                      <a:pt x="22" y="26"/>
                    </a:cubicBezTo>
                    <a:cubicBezTo>
                      <a:pt x="22" y="26"/>
                      <a:pt x="22" y="25"/>
                      <a:pt x="22" y="25"/>
                    </a:cubicBezTo>
                    <a:cubicBezTo>
                      <a:pt x="23" y="25"/>
                      <a:pt x="24" y="25"/>
                      <a:pt x="24" y="25"/>
                    </a:cubicBezTo>
                    <a:cubicBezTo>
                      <a:pt x="24" y="25"/>
                      <a:pt x="25" y="25"/>
                      <a:pt x="25" y="25"/>
                    </a:cubicBezTo>
                    <a:cubicBezTo>
                      <a:pt x="25" y="25"/>
                      <a:pt x="25" y="25"/>
                      <a:pt x="25" y="25"/>
                    </a:cubicBezTo>
                    <a:cubicBezTo>
                      <a:pt x="25" y="24"/>
                      <a:pt x="26" y="24"/>
                      <a:pt x="26" y="24"/>
                    </a:cubicBezTo>
                    <a:cubicBezTo>
                      <a:pt x="27" y="24"/>
                      <a:pt x="27" y="24"/>
                      <a:pt x="28" y="25"/>
                    </a:cubicBezTo>
                    <a:cubicBezTo>
                      <a:pt x="28" y="25"/>
                      <a:pt x="28" y="25"/>
                      <a:pt x="28" y="25"/>
                    </a:cubicBezTo>
                    <a:cubicBezTo>
                      <a:pt x="28" y="25"/>
                      <a:pt x="28" y="25"/>
                      <a:pt x="29" y="25"/>
                    </a:cubicBezTo>
                    <a:cubicBezTo>
                      <a:pt x="29" y="25"/>
                      <a:pt x="29" y="25"/>
                      <a:pt x="30" y="25"/>
                    </a:cubicBezTo>
                    <a:cubicBezTo>
                      <a:pt x="30" y="26"/>
                      <a:pt x="30" y="26"/>
                      <a:pt x="30" y="26"/>
                    </a:cubicBezTo>
                    <a:cubicBezTo>
                      <a:pt x="31" y="26"/>
                      <a:pt x="31" y="27"/>
                      <a:pt x="31" y="27"/>
                    </a:cubicBezTo>
                    <a:cubicBezTo>
                      <a:pt x="31" y="27"/>
                      <a:pt x="31" y="27"/>
                      <a:pt x="31" y="27"/>
                    </a:cubicBezTo>
                    <a:cubicBezTo>
                      <a:pt x="32" y="27"/>
                      <a:pt x="33" y="27"/>
                      <a:pt x="33" y="28"/>
                    </a:cubicBezTo>
                    <a:cubicBezTo>
                      <a:pt x="33" y="28"/>
                      <a:pt x="34" y="28"/>
                      <a:pt x="35" y="28"/>
                    </a:cubicBezTo>
                    <a:cubicBezTo>
                      <a:pt x="35" y="29"/>
                      <a:pt x="35" y="29"/>
                      <a:pt x="35" y="30"/>
                    </a:cubicBezTo>
                    <a:cubicBezTo>
                      <a:pt x="35" y="31"/>
                      <a:pt x="35" y="32"/>
                      <a:pt x="35" y="33"/>
                    </a:cubicBezTo>
                    <a:cubicBezTo>
                      <a:pt x="36" y="33"/>
                      <a:pt x="37" y="33"/>
                      <a:pt x="36" y="33"/>
                    </a:cubicBezTo>
                    <a:cubicBezTo>
                      <a:pt x="37" y="33"/>
                      <a:pt x="37" y="33"/>
                      <a:pt x="37" y="33"/>
                    </a:cubicBezTo>
                    <a:cubicBezTo>
                      <a:pt x="37" y="33"/>
                      <a:pt x="37" y="33"/>
                      <a:pt x="38" y="33"/>
                    </a:cubicBezTo>
                    <a:cubicBezTo>
                      <a:pt x="38" y="32"/>
                      <a:pt x="38" y="32"/>
                      <a:pt x="38" y="32"/>
                    </a:cubicBezTo>
                    <a:cubicBezTo>
                      <a:pt x="38" y="31"/>
                      <a:pt x="38" y="30"/>
                      <a:pt x="38" y="29"/>
                    </a:cubicBezTo>
                    <a:cubicBezTo>
                      <a:pt x="38" y="29"/>
                      <a:pt x="38" y="29"/>
                      <a:pt x="38" y="28"/>
                    </a:cubicBezTo>
                    <a:cubicBezTo>
                      <a:pt x="38" y="28"/>
                      <a:pt x="38" y="28"/>
                      <a:pt x="38" y="28"/>
                    </a:cubicBezTo>
                    <a:cubicBezTo>
                      <a:pt x="37" y="27"/>
                      <a:pt x="36" y="26"/>
                      <a:pt x="35" y="25"/>
                    </a:cubicBezTo>
                    <a:cubicBezTo>
                      <a:pt x="35" y="25"/>
                      <a:pt x="32" y="26"/>
                      <a:pt x="33" y="24"/>
                    </a:cubicBezTo>
                    <a:cubicBezTo>
                      <a:pt x="32" y="24"/>
                      <a:pt x="31" y="24"/>
                      <a:pt x="31" y="23"/>
                    </a:cubicBezTo>
                    <a:cubicBezTo>
                      <a:pt x="30" y="23"/>
                      <a:pt x="29" y="22"/>
                      <a:pt x="29" y="22"/>
                    </a:cubicBezTo>
                    <a:cubicBezTo>
                      <a:pt x="29" y="21"/>
                      <a:pt x="29" y="21"/>
                      <a:pt x="28" y="21"/>
                    </a:cubicBezTo>
                    <a:cubicBezTo>
                      <a:pt x="28" y="21"/>
                      <a:pt x="29" y="21"/>
                      <a:pt x="29" y="20"/>
                    </a:cubicBezTo>
                    <a:cubicBezTo>
                      <a:pt x="29" y="20"/>
                      <a:pt x="31" y="20"/>
                      <a:pt x="31" y="21"/>
                    </a:cubicBezTo>
                    <a:cubicBezTo>
                      <a:pt x="31" y="21"/>
                      <a:pt x="32" y="22"/>
                      <a:pt x="32" y="22"/>
                    </a:cubicBezTo>
                    <a:cubicBezTo>
                      <a:pt x="33" y="22"/>
                      <a:pt x="33" y="22"/>
                      <a:pt x="34" y="23"/>
                    </a:cubicBezTo>
                    <a:cubicBezTo>
                      <a:pt x="34" y="23"/>
                      <a:pt x="34" y="24"/>
                      <a:pt x="34" y="24"/>
                    </a:cubicBezTo>
                    <a:cubicBezTo>
                      <a:pt x="35" y="24"/>
                      <a:pt x="34" y="24"/>
                      <a:pt x="35" y="24"/>
                    </a:cubicBezTo>
                    <a:cubicBezTo>
                      <a:pt x="35" y="24"/>
                      <a:pt x="35" y="24"/>
                      <a:pt x="35" y="24"/>
                    </a:cubicBezTo>
                    <a:cubicBezTo>
                      <a:pt x="36" y="24"/>
                      <a:pt x="37" y="24"/>
                      <a:pt x="36" y="25"/>
                    </a:cubicBezTo>
                    <a:cubicBezTo>
                      <a:pt x="37" y="25"/>
                      <a:pt x="39" y="25"/>
                      <a:pt x="38" y="26"/>
                    </a:cubicBezTo>
                    <a:cubicBezTo>
                      <a:pt x="39" y="26"/>
                      <a:pt x="40" y="26"/>
                      <a:pt x="40" y="26"/>
                    </a:cubicBezTo>
                    <a:cubicBezTo>
                      <a:pt x="40" y="27"/>
                      <a:pt x="40" y="27"/>
                      <a:pt x="40" y="27"/>
                    </a:cubicBezTo>
                    <a:cubicBezTo>
                      <a:pt x="40" y="28"/>
                      <a:pt x="40" y="28"/>
                      <a:pt x="41" y="28"/>
                    </a:cubicBezTo>
                    <a:cubicBezTo>
                      <a:pt x="41" y="28"/>
                      <a:pt x="41" y="29"/>
                      <a:pt x="41" y="29"/>
                    </a:cubicBezTo>
                    <a:cubicBezTo>
                      <a:pt x="41" y="29"/>
                      <a:pt x="42" y="29"/>
                      <a:pt x="42" y="29"/>
                    </a:cubicBezTo>
                    <a:cubicBezTo>
                      <a:pt x="42" y="29"/>
                      <a:pt x="42" y="30"/>
                      <a:pt x="43" y="30"/>
                    </a:cubicBezTo>
                    <a:cubicBezTo>
                      <a:pt x="43" y="30"/>
                      <a:pt x="43" y="30"/>
                      <a:pt x="43" y="30"/>
                    </a:cubicBezTo>
                    <a:cubicBezTo>
                      <a:pt x="43" y="31"/>
                      <a:pt x="43" y="31"/>
                      <a:pt x="43" y="31"/>
                    </a:cubicBezTo>
                    <a:cubicBezTo>
                      <a:pt x="43" y="31"/>
                      <a:pt x="44" y="31"/>
                      <a:pt x="44" y="30"/>
                    </a:cubicBezTo>
                    <a:cubicBezTo>
                      <a:pt x="44" y="30"/>
                      <a:pt x="44" y="30"/>
                      <a:pt x="44" y="30"/>
                    </a:cubicBezTo>
                    <a:cubicBezTo>
                      <a:pt x="44" y="30"/>
                      <a:pt x="44" y="30"/>
                      <a:pt x="44" y="29"/>
                    </a:cubicBezTo>
                    <a:cubicBezTo>
                      <a:pt x="45" y="29"/>
                      <a:pt x="45" y="28"/>
                      <a:pt x="45" y="27"/>
                    </a:cubicBezTo>
                    <a:cubicBezTo>
                      <a:pt x="45" y="26"/>
                      <a:pt x="44" y="25"/>
                      <a:pt x="43" y="24"/>
                    </a:cubicBezTo>
                    <a:cubicBezTo>
                      <a:pt x="43" y="23"/>
                      <a:pt x="42" y="23"/>
                      <a:pt x="42" y="22"/>
                    </a:cubicBezTo>
                    <a:cubicBezTo>
                      <a:pt x="42" y="22"/>
                      <a:pt x="42" y="21"/>
                      <a:pt x="42" y="21"/>
                    </a:cubicBezTo>
                    <a:cubicBezTo>
                      <a:pt x="42" y="21"/>
                      <a:pt x="43" y="21"/>
                      <a:pt x="43" y="20"/>
                    </a:cubicBezTo>
                    <a:cubicBezTo>
                      <a:pt x="44" y="20"/>
                      <a:pt x="45" y="20"/>
                      <a:pt x="46" y="21"/>
                    </a:cubicBezTo>
                    <a:cubicBezTo>
                      <a:pt x="46" y="21"/>
                      <a:pt x="47" y="22"/>
                      <a:pt x="47" y="22"/>
                    </a:cubicBezTo>
                    <a:cubicBezTo>
                      <a:pt x="47" y="22"/>
                      <a:pt x="47" y="22"/>
                      <a:pt x="47" y="22"/>
                    </a:cubicBezTo>
                    <a:cubicBezTo>
                      <a:pt x="48" y="22"/>
                      <a:pt x="48" y="22"/>
                      <a:pt x="48" y="22"/>
                    </a:cubicBezTo>
                    <a:cubicBezTo>
                      <a:pt x="48" y="22"/>
                      <a:pt x="49" y="23"/>
                      <a:pt x="49" y="23"/>
                    </a:cubicBezTo>
                    <a:cubicBezTo>
                      <a:pt x="49" y="23"/>
                      <a:pt x="48" y="23"/>
                      <a:pt x="49" y="23"/>
                    </a:cubicBezTo>
                    <a:cubicBezTo>
                      <a:pt x="49" y="23"/>
                      <a:pt x="49" y="23"/>
                      <a:pt x="49" y="24"/>
                    </a:cubicBezTo>
                    <a:cubicBezTo>
                      <a:pt x="50" y="24"/>
                      <a:pt x="50" y="24"/>
                      <a:pt x="51" y="25"/>
                    </a:cubicBezTo>
                    <a:cubicBezTo>
                      <a:pt x="51" y="25"/>
                      <a:pt x="51" y="26"/>
                      <a:pt x="51" y="26"/>
                    </a:cubicBezTo>
                    <a:cubicBezTo>
                      <a:pt x="52" y="26"/>
                      <a:pt x="52" y="26"/>
                      <a:pt x="52" y="26"/>
                    </a:cubicBezTo>
                    <a:cubicBezTo>
                      <a:pt x="52" y="27"/>
                      <a:pt x="52" y="27"/>
                      <a:pt x="52" y="28"/>
                    </a:cubicBezTo>
                    <a:cubicBezTo>
                      <a:pt x="52" y="28"/>
                      <a:pt x="52" y="27"/>
                      <a:pt x="51" y="27"/>
                    </a:cubicBezTo>
                    <a:cubicBezTo>
                      <a:pt x="51" y="27"/>
                      <a:pt x="51" y="27"/>
                      <a:pt x="51" y="27"/>
                    </a:cubicBezTo>
                    <a:cubicBezTo>
                      <a:pt x="51" y="27"/>
                      <a:pt x="50" y="27"/>
                      <a:pt x="50" y="27"/>
                    </a:cubicBezTo>
                    <a:cubicBezTo>
                      <a:pt x="50" y="27"/>
                      <a:pt x="49" y="27"/>
                      <a:pt x="49" y="27"/>
                    </a:cubicBezTo>
                    <a:cubicBezTo>
                      <a:pt x="48" y="27"/>
                      <a:pt x="49" y="27"/>
                      <a:pt x="48" y="27"/>
                    </a:cubicBezTo>
                    <a:cubicBezTo>
                      <a:pt x="48" y="28"/>
                      <a:pt x="48" y="28"/>
                      <a:pt x="48" y="28"/>
                    </a:cubicBezTo>
                    <a:cubicBezTo>
                      <a:pt x="48" y="29"/>
                      <a:pt x="48" y="29"/>
                      <a:pt x="48" y="30"/>
                    </a:cubicBezTo>
                    <a:cubicBezTo>
                      <a:pt x="48" y="30"/>
                      <a:pt x="48" y="31"/>
                      <a:pt x="49" y="31"/>
                    </a:cubicBezTo>
                    <a:cubicBezTo>
                      <a:pt x="49" y="31"/>
                      <a:pt x="49" y="31"/>
                      <a:pt x="49" y="31"/>
                    </a:cubicBezTo>
                    <a:cubicBezTo>
                      <a:pt x="50" y="32"/>
                      <a:pt x="49" y="33"/>
                      <a:pt x="50" y="33"/>
                    </a:cubicBezTo>
                    <a:cubicBezTo>
                      <a:pt x="51" y="33"/>
                      <a:pt x="51" y="33"/>
                      <a:pt x="51" y="33"/>
                    </a:cubicBezTo>
                    <a:cubicBezTo>
                      <a:pt x="52" y="33"/>
                      <a:pt x="52" y="34"/>
                      <a:pt x="53" y="34"/>
                    </a:cubicBezTo>
                    <a:cubicBezTo>
                      <a:pt x="53" y="34"/>
                      <a:pt x="54" y="34"/>
                      <a:pt x="54" y="34"/>
                    </a:cubicBezTo>
                    <a:cubicBezTo>
                      <a:pt x="54" y="34"/>
                      <a:pt x="54" y="33"/>
                      <a:pt x="55" y="33"/>
                    </a:cubicBezTo>
                    <a:cubicBezTo>
                      <a:pt x="56" y="34"/>
                      <a:pt x="56" y="34"/>
                      <a:pt x="56" y="34"/>
                    </a:cubicBezTo>
                    <a:cubicBezTo>
                      <a:pt x="56" y="34"/>
                      <a:pt x="57" y="34"/>
                      <a:pt x="57" y="35"/>
                    </a:cubicBezTo>
                    <a:cubicBezTo>
                      <a:pt x="57" y="35"/>
                      <a:pt x="57" y="35"/>
                      <a:pt x="57" y="36"/>
                    </a:cubicBezTo>
                    <a:cubicBezTo>
                      <a:pt x="57" y="36"/>
                      <a:pt x="57" y="36"/>
                      <a:pt x="57" y="37"/>
                    </a:cubicBezTo>
                    <a:cubicBezTo>
                      <a:pt x="57" y="37"/>
                      <a:pt x="57" y="37"/>
                      <a:pt x="57" y="37"/>
                    </a:cubicBezTo>
                    <a:cubicBezTo>
                      <a:pt x="57" y="37"/>
                      <a:pt x="58" y="37"/>
                      <a:pt x="58" y="37"/>
                    </a:cubicBezTo>
                    <a:cubicBezTo>
                      <a:pt x="58" y="38"/>
                      <a:pt x="58" y="39"/>
                      <a:pt x="58" y="39"/>
                    </a:cubicBezTo>
                    <a:cubicBezTo>
                      <a:pt x="58" y="39"/>
                      <a:pt x="59" y="39"/>
                      <a:pt x="59" y="40"/>
                    </a:cubicBezTo>
                    <a:cubicBezTo>
                      <a:pt x="59" y="40"/>
                      <a:pt x="59" y="40"/>
                      <a:pt x="59" y="41"/>
                    </a:cubicBezTo>
                    <a:cubicBezTo>
                      <a:pt x="58" y="42"/>
                      <a:pt x="58" y="42"/>
                      <a:pt x="57" y="42"/>
                    </a:cubicBezTo>
                    <a:cubicBezTo>
                      <a:pt x="57" y="43"/>
                      <a:pt x="55" y="43"/>
                      <a:pt x="55" y="42"/>
                    </a:cubicBezTo>
                    <a:cubicBezTo>
                      <a:pt x="54" y="42"/>
                      <a:pt x="54" y="42"/>
                      <a:pt x="54" y="42"/>
                    </a:cubicBezTo>
                    <a:cubicBezTo>
                      <a:pt x="54" y="42"/>
                      <a:pt x="53" y="42"/>
                      <a:pt x="53" y="42"/>
                    </a:cubicBezTo>
                    <a:cubicBezTo>
                      <a:pt x="52" y="42"/>
                      <a:pt x="51" y="42"/>
                      <a:pt x="51" y="41"/>
                    </a:cubicBezTo>
                    <a:cubicBezTo>
                      <a:pt x="50" y="41"/>
                      <a:pt x="50" y="40"/>
                      <a:pt x="49" y="40"/>
                    </a:cubicBezTo>
                    <a:cubicBezTo>
                      <a:pt x="49" y="41"/>
                      <a:pt x="50" y="42"/>
                      <a:pt x="49" y="42"/>
                    </a:cubicBezTo>
                    <a:cubicBezTo>
                      <a:pt x="49" y="43"/>
                      <a:pt x="48" y="43"/>
                      <a:pt x="47" y="43"/>
                    </a:cubicBezTo>
                    <a:cubicBezTo>
                      <a:pt x="47" y="43"/>
                      <a:pt x="46" y="43"/>
                      <a:pt x="46" y="42"/>
                    </a:cubicBezTo>
                    <a:cubicBezTo>
                      <a:pt x="45" y="42"/>
                      <a:pt x="44" y="42"/>
                      <a:pt x="44" y="41"/>
                    </a:cubicBezTo>
                    <a:cubicBezTo>
                      <a:pt x="43" y="41"/>
                      <a:pt x="43" y="41"/>
                      <a:pt x="43" y="40"/>
                    </a:cubicBezTo>
                    <a:cubicBezTo>
                      <a:pt x="42" y="40"/>
                      <a:pt x="40" y="40"/>
                      <a:pt x="40" y="39"/>
                    </a:cubicBezTo>
                    <a:cubicBezTo>
                      <a:pt x="39" y="39"/>
                      <a:pt x="38" y="39"/>
                      <a:pt x="37" y="39"/>
                    </a:cubicBezTo>
                    <a:cubicBezTo>
                      <a:pt x="36" y="39"/>
                      <a:pt x="36" y="38"/>
                      <a:pt x="36" y="37"/>
                    </a:cubicBezTo>
                    <a:cubicBezTo>
                      <a:pt x="36" y="37"/>
                      <a:pt x="36" y="37"/>
                      <a:pt x="36" y="37"/>
                    </a:cubicBezTo>
                    <a:cubicBezTo>
                      <a:pt x="35" y="37"/>
                      <a:pt x="35" y="36"/>
                      <a:pt x="35" y="36"/>
                    </a:cubicBezTo>
                    <a:cubicBezTo>
                      <a:pt x="35" y="36"/>
                      <a:pt x="35" y="36"/>
                      <a:pt x="35" y="35"/>
                    </a:cubicBezTo>
                    <a:cubicBezTo>
                      <a:pt x="35" y="35"/>
                      <a:pt x="35" y="35"/>
                      <a:pt x="35" y="35"/>
                    </a:cubicBezTo>
                    <a:cubicBezTo>
                      <a:pt x="35" y="35"/>
                      <a:pt x="35" y="35"/>
                      <a:pt x="35" y="35"/>
                    </a:cubicBezTo>
                    <a:cubicBezTo>
                      <a:pt x="34" y="34"/>
                      <a:pt x="35" y="34"/>
                      <a:pt x="35" y="34"/>
                    </a:cubicBezTo>
                    <a:cubicBezTo>
                      <a:pt x="34" y="34"/>
                      <a:pt x="34" y="34"/>
                      <a:pt x="34" y="33"/>
                    </a:cubicBezTo>
                    <a:cubicBezTo>
                      <a:pt x="33" y="33"/>
                      <a:pt x="33" y="33"/>
                      <a:pt x="33" y="33"/>
                    </a:cubicBezTo>
                    <a:cubicBezTo>
                      <a:pt x="31" y="33"/>
                      <a:pt x="31" y="34"/>
                      <a:pt x="30" y="35"/>
                    </a:cubicBezTo>
                    <a:cubicBezTo>
                      <a:pt x="29" y="35"/>
                      <a:pt x="28" y="34"/>
                      <a:pt x="27" y="34"/>
                    </a:cubicBezTo>
                    <a:cubicBezTo>
                      <a:pt x="26" y="33"/>
                      <a:pt x="25" y="33"/>
                      <a:pt x="23" y="33"/>
                    </a:cubicBezTo>
                    <a:cubicBezTo>
                      <a:pt x="24" y="35"/>
                      <a:pt x="22" y="34"/>
                      <a:pt x="22" y="34"/>
                    </a:cubicBezTo>
                    <a:cubicBezTo>
                      <a:pt x="22" y="36"/>
                      <a:pt x="20" y="35"/>
                      <a:pt x="19" y="35"/>
                    </a:cubicBezTo>
                    <a:cubicBezTo>
                      <a:pt x="18" y="35"/>
                      <a:pt x="18" y="35"/>
                      <a:pt x="17" y="35"/>
                    </a:cubicBezTo>
                    <a:cubicBezTo>
                      <a:pt x="17" y="35"/>
                      <a:pt x="16" y="35"/>
                      <a:pt x="16" y="36"/>
                    </a:cubicBezTo>
                    <a:cubicBezTo>
                      <a:pt x="16" y="36"/>
                      <a:pt x="16" y="36"/>
                      <a:pt x="16" y="36"/>
                    </a:cubicBezTo>
                    <a:cubicBezTo>
                      <a:pt x="16" y="36"/>
                      <a:pt x="16" y="37"/>
                      <a:pt x="16" y="37"/>
                    </a:cubicBezTo>
                    <a:cubicBezTo>
                      <a:pt x="15" y="38"/>
                      <a:pt x="14" y="38"/>
                      <a:pt x="13" y="38"/>
                    </a:cubicBezTo>
                    <a:cubicBezTo>
                      <a:pt x="13" y="38"/>
                      <a:pt x="13" y="38"/>
                      <a:pt x="13" y="39"/>
                    </a:cubicBezTo>
                    <a:cubicBezTo>
                      <a:pt x="13" y="39"/>
                      <a:pt x="13" y="39"/>
                      <a:pt x="13" y="39"/>
                    </a:cubicBezTo>
                    <a:cubicBezTo>
                      <a:pt x="13" y="39"/>
                      <a:pt x="12" y="39"/>
                      <a:pt x="12" y="39"/>
                    </a:cubicBezTo>
                    <a:cubicBezTo>
                      <a:pt x="11" y="39"/>
                      <a:pt x="11" y="41"/>
                      <a:pt x="11" y="41"/>
                    </a:cubicBezTo>
                    <a:cubicBezTo>
                      <a:pt x="11" y="42"/>
                      <a:pt x="11" y="43"/>
                      <a:pt x="10" y="43"/>
                    </a:cubicBezTo>
                    <a:cubicBezTo>
                      <a:pt x="11" y="44"/>
                      <a:pt x="11" y="45"/>
                      <a:pt x="10" y="46"/>
                    </a:cubicBezTo>
                    <a:cubicBezTo>
                      <a:pt x="9" y="46"/>
                      <a:pt x="9" y="46"/>
                      <a:pt x="8" y="46"/>
                    </a:cubicBezTo>
                    <a:cubicBezTo>
                      <a:pt x="8" y="46"/>
                      <a:pt x="8" y="45"/>
                      <a:pt x="8" y="46"/>
                    </a:cubicBezTo>
                    <a:cubicBezTo>
                      <a:pt x="7" y="46"/>
                      <a:pt x="7" y="46"/>
                      <a:pt x="7" y="46"/>
                    </a:cubicBezTo>
                    <a:cubicBezTo>
                      <a:pt x="7" y="46"/>
                      <a:pt x="6" y="47"/>
                      <a:pt x="6" y="47"/>
                    </a:cubicBezTo>
                    <a:cubicBezTo>
                      <a:pt x="6" y="47"/>
                      <a:pt x="6" y="46"/>
                      <a:pt x="6" y="47"/>
                    </a:cubicBezTo>
                    <a:cubicBezTo>
                      <a:pt x="6" y="47"/>
                      <a:pt x="5" y="47"/>
                      <a:pt x="5" y="47"/>
                    </a:cubicBezTo>
                    <a:cubicBezTo>
                      <a:pt x="5" y="48"/>
                      <a:pt x="5" y="48"/>
                      <a:pt x="5" y="49"/>
                    </a:cubicBezTo>
                    <a:cubicBezTo>
                      <a:pt x="5" y="50"/>
                      <a:pt x="5" y="50"/>
                      <a:pt x="4" y="51"/>
                    </a:cubicBezTo>
                    <a:cubicBezTo>
                      <a:pt x="4" y="51"/>
                      <a:pt x="4" y="51"/>
                      <a:pt x="4" y="51"/>
                    </a:cubicBezTo>
                    <a:cubicBezTo>
                      <a:pt x="4" y="52"/>
                      <a:pt x="4" y="52"/>
                      <a:pt x="4" y="53"/>
                    </a:cubicBezTo>
                    <a:cubicBezTo>
                      <a:pt x="4" y="53"/>
                      <a:pt x="3" y="54"/>
                      <a:pt x="3" y="54"/>
                    </a:cubicBezTo>
                    <a:cubicBezTo>
                      <a:pt x="3" y="55"/>
                      <a:pt x="2" y="55"/>
                      <a:pt x="2" y="55"/>
                    </a:cubicBezTo>
                    <a:cubicBezTo>
                      <a:pt x="2" y="55"/>
                      <a:pt x="2" y="56"/>
                      <a:pt x="2" y="56"/>
                    </a:cubicBezTo>
                    <a:cubicBezTo>
                      <a:pt x="2" y="57"/>
                      <a:pt x="1" y="57"/>
                      <a:pt x="1" y="57"/>
                    </a:cubicBezTo>
                    <a:cubicBezTo>
                      <a:pt x="1" y="57"/>
                      <a:pt x="0" y="58"/>
                      <a:pt x="0" y="58"/>
                    </a:cubicBezTo>
                    <a:cubicBezTo>
                      <a:pt x="0" y="58"/>
                      <a:pt x="0" y="59"/>
                      <a:pt x="0" y="59"/>
                    </a:cubicBezTo>
                    <a:cubicBezTo>
                      <a:pt x="0" y="60"/>
                      <a:pt x="1" y="60"/>
                      <a:pt x="1" y="61"/>
                    </a:cubicBezTo>
                    <a:cubicBezTo>
                      <a:pt x="1" y="61"/>
                      <a:pt x="1" y="61"/>
                      <a:pt x="1" y="61"/>
                    </a:cubicBezTo>
                    <a:cubicBezTo>
                      <a:pt x="1" y="61"/>
                      <a:pt x="1" y="61"/>
                      <a:pt x="1" y="61"/>
                    </a:cubicBezTo>
                    <a:cubicBezTo>
                      <a:pt x="2" y="61"/>
                      <a:pt x="2" y="62"/>
                      <a:pt x="2" y="62"/>
                    </a:cubicBezTo>
                    <a:cubicBezTo>
                      <a:pt x="2" y="62"/>
                      <a:pt x="2" y="63"/>
                      <a:pt x="2" y="63"/>
                    </a:cubicBezTo>
                    <a:cubicBezTo>
                      <a:pt x="2" y="63"/>
                      <a:pt x="2" y="63"/>
                      <a:pt x="3" y="63"/>
                    </a:cubicBezTo>
                    <a:cubicBezTo>
                      <a:pt x="3" y="63"/>
                      <a:pt x="3" y="64"/>
                      <a:pt x="3" y="64"/>
                    </a:cubicBezTo>
                    <a:cubicBezTo>
                      <a:pt x="3" y="64"/>
                      <a:pt x="3" y="65"/>
                      <a:pt x="3" y="65"/>
                    </a:cubicBezTo>
                    <a:cubicBezTo>
                      <a:pt x="3" y="66"/>
                      <a:pt x="3" y="67"/>
                      <a:pt x="2" y="68"/>
                    </a:cubicBezTo>
                    <a:cubicBezTo>
                      <a:pt x="2" y="68"/>
                      <a:pt x="1" y="69"/>
                      <a:pt x="1" y="70"/>
                    </a:cubicBezTo>
                    <a:cubicBezTo>
                      <a:pt x="1" y="70"/>
                      <a:pt x="2" y="70"/>
                      <a:pt x="2" y="70"/>
                    </a:cubicBezTo>
                    <a:cubicBezTo>
                      <a:pt x="2" y="70"/>
                      <a:pt x="2" y="71"/>
                      <a:pt x="2" y="71"/>
                    </a:cubicBezTo>
                    <a:cubicBezTo>
                      <a:pt x="2" y="71"/>
                      <a:pt x="2" y="72"/>
                      <a:pt x="2" y="72"/>
                    </a:cubicBezTo>
                    <a:cubicBezTo>
                      <a:pt x="2" y="72"/>
                      <a:pt x="3" y="72"/>
                      <a:pt x="3" y="72"/>
                    </a:cubicBezTo>
                    <a:cubicBezTo>
                      <a:pt x="3" y="73"/>
                      <a:pt x="3" y="73"/>
                      <a:pt x="3" y="73"/>
                    </a:cubicBezTo>
                    <a:cubicBezTo>
                      <a:pt x="4" y="74"/>
                      <a:pt x="4" y="74"/>
                      <a:pt x="4" y="74"/>
                    </a:cubicBezTo>
                    <a:cubicBezTo>
                      <a:pt x="4" y="75"/>
                      <a:pt x="4" y="75"/>
                      <a:pt x="5" y="75"/>
                    </a:cubicBezTo>
                    <a:cubicBezTo>
                      <a:pt x="5" y="75"/>
                      <a:pt x="6" y="76"/>
                      <a:pt x="6" y="76"/>
                    </a:cubicBezTo>
                    <a:cubicBezTo>
                      <a:pt x="7" y="77"/>
                      <a:pt x="8" y="78"/>
                      <a:pt x="8" y="80"/>
                    </a:cubicBezTo>
                    <a:cubicBezTo>
                      <a:pt x="8" y="80"/>
                      <a:pt x="7" y="82"/>
                      <a:pt x="8" y="82"/>
                    </a:cubicBezTo>
                    <a:cubicBezTo>
                      <a:pt x="9" y="82"/>
                      <a:pt x="10" y="82"/>
                      <a:pt x="9" y="83"/>
                    </a:cubicBezTo>
                    <a:cubicBezTo>
                      <a:pt x="10" y="83"/>
                      <a:pt x="12" y="83"/>
                      <a:pt x="12" y="84"/>
                    </a:cubicBezTo>
                    <a:cubicBezTo>
                      <a:pt x="12" y="84"/>
                      <a:pt x="13" y="84"/>
                      <a:pt x="13" y="84"/>
                    </a:cubicBezTo>
                    <a:cubicBezTo>
                      <a:pt x="13" y="84"/>
                      <a:pt x="14" y="84"/>
                      <a:pt x="14" y="84"/>
                    </a:cubicBezTo>
                    <a:cubicBezTo>
                      <a:pt x="14" y="84"/>
                      <a:pt x="14" y="84"/>
                      <a:pt x="14" y="84"/>
                    </a:cubicBezTo>
                    <a:cubicBezTo>
                      <a:pt x="14" y="85"/>
                      <a:pt x="14" y="85"/>
                      <a:pt x="14" y="85"/>
                    </a:cubicBezTo>
                    <a:cubicBezTo>
                      <a:pt x="15" y="86"/>
                      <a:pt x="15" y="86"/>
                      <a:pt x="16" y="86"/>
                    </a:cubicBezTo>
                    <a:cubicBezTo>
                      <a:pt x="16" y="87"/>
                      <a:pt x="17" y="87"/>
                      <a:pt x="17" y="87"/>
                    </a:cubicBezTo>
                    <a:cubicBezTo>
                      <a:pt x="17" y="88"/>
                      <a:pt x="18" y="88"/>
                      <a:pt x="18" y="88"/>
                    </a:cubicBezTo>
                    <a:cubicBezTo>
                      <a:pt x="18" y="88"/>
                      <a:pt x="18" y="88"/>
                      <a:pt x="18" y="88"/>
                    </a:cubicBezTo>
                    <a:cubicBezTo>
                      <a:pt x="18" y="88"/>
                      <a:pt x="19" y="88"/>
                      <a:pt x="19" y="88"/>
                    </a:cubicBezTo>
                    <a:cubicBezTo>
                      <a:pt x="19" y="88"/>
                      <a:pt x="19" y="87"/>
                      <a:pt x="19" y="87"/>
                    </a:cubicBezTo>
                    <a:cubicBezTo>
                      <a:pt x="20" y="87"/>
                      <a:pt x="20" y="87"/>
                      <a:pt x="21" y="87"/>
                    </a:cubicBezTo>
                    <a:cubicBezTo>
                      <a:pt x="21" y="87"/>
                      <a:pt x="21" y="87"/>
                      <a:pt x="21" y="87"/>
                    </a:cubicBezTo>
                    <a:cubicBezTo>
                      <a:pt x="21" y="87"/>
                      <a:pt x="21" y="87"/>
                      <a:pt x="22" y="87"/>
                    </a:cubicBezTo>
                    <a:cubicBezTo>
                      <a:pt x="22" y="86"/>
                      <a:pt x="23" y="87"/>
                      <a:pt x="23" y="87"/>
                    </a:cubicBezTo>
                    <a:cubicBezTo>
                      <a:pt x="23" y="87"/>
                      <a:pt x="23" y="87"/>
                      <a:pt x="23" y="87"/>
                    </a:cubicBezTo>
                    <a:cubicBezTo>
                      <a:pt x="23" y="87"/>
                      <a:pt x="23" y="87"/>
                      <a:pt x="24" y="87"/>
                    </a:cubicBezTo>
                    <a:cubicBezTo>
                      <a:pt x="24" y="87"/>
                      <a:pt x="24" y="87"/>
                      <a:pt x="24" y="87"/>
                    </a:cubicBezTo>
                    <a:cubicBezTo>
                      <a:pt x="25" y="87"/>
                      <a:pt x="25" y="87"/>
                      <a:pt x="25" y="88"/>
                    </a:cubicBezTo>
                    <a:cubicBezTo>
                      <a:pt x="25" y="88"/>
                      <a:pt x="25" y="88"/>
                      <a:pt x="26" y="88"/>
                    </a:cubicBezTo>
                    <a:cubicBezTo>
                      <a:pt x="26" y="88"/>
                      <a:pt x="27" y="88"/>
                      <a:pt x="27" y="88"/>
                    </a:cubicBezTo>
                    <a:cubicBezTo>
                      <a:pt x="27" y="88"/>
                      <a:pt x="28" y="88"/>
                      <a:pt x="28" y="88"/>
                    </a:cubicBezTo>
                    <a:cubicBezTo>
                      <a:pt x="28" y="88"/>
                      <a:pt x="29" y="88"/>
                      <a:pt x="29" y="88"/>
                    </a:cubicBezTo>
                    <a:cubicBezTo>
                      <a:pt x="29" y="88"/>
                      <a:pt x="29" y="87"/>
                      <a:pt x="30" y="87"/>
                    </a:cubicBezTo>
                    <a:cubicBezTo>
                      <a:pt x="30" y="87"/>
                      <a:pt x="30" y="86"/>
                      <a:pt x="30" y="86"/>
                    </a:cubicBezTo>
                    <a:cubicBezTo>
                      <a:pt x="30" y="85"/>
                      <a:pt x="31" y="85"/>
                      <a:pt x="31" y="85"/>
                    </a:cubicBezTo>
                    <a:cubicBezTo>
                      <a:pt x="32" y="85"/>
                      <a:pt x="32" y="85"/>
                      <a:pt x="33" y="85"/>
                    </a:cubicBezTo>
                    <a:cubicBezTo>
                      <a:pt x="34" y="85"/>
                      <a:pt x="34" y="85"/>
                      <a:pt x="35" y="85"/>
                    </a:cubicBezTo>
                    <a:cubicBezTo>
                      <a:pt x="36" y="85"/>
                      <a:pt x="37" y="85"/>
                      <a:pt x="37" y="86"/>
                    </a:cubicBezTo>
                    <a:cubicBezTo>
                      <a:pt x="37" y="87"/>
                      <a:pt x="37" y="86"/>
                      <a:pt x="38" y="86"/>
                    </a:cubicBezTo>
                    <a:cubicBezTo>
                      <a:pt x="38" y="86"/>
                      <a:pt x="38" y="86"/>
                      <a:pt x="39" y="87"/>
                    </a:cubicBezTo>
                    <a:cubicBezTo>
                      <a:pt x="39" y="87"/>
                      <a:pt x="39" y="87"/>
                      <a:pt x="39" y="87"/>
                    </a:cubicBezTo>
                    <a:cubicBezTo>
                      <a:pt x="40" y="87"/>
                      <a:pt x="42" y="87"/>
                      <a:pt x="42" y="88"/>
                    </a:cubicBezTo>
                    <a:cubicBezTo>
                      <a:pt x="43" y="88"/>
                      <a:pt x="43" y="88"/>
                      <a:pt x="44" y="89"/>
                    </a:cubicBezTo>
                    <a:cubicBezTo>
                      <a:pt x="44" y="89"/>
                      <a:pt x="44" y="89"/>
                      <a:pt x="45" y="89"/>
                    </a:cubicBezTo>
                    <a:cubicBezTo>
                      <a:pt x="45" y="90"/>
                      <a:pt x="46" y="91"/>
                      <a:pt x="46" y="92"/>
                    </a:cubicBezTo>
                    <a:cubicBezTo>
                      <a:pt x="46" y="93"/>
                      <a:pt x="45" y="93"/>
                      <a:pt x="45" y="94"/>
                    </a:cubicBezTo>
                    <a:cubicBezTo>
                      <a:pt x="45" y="95"/>
                      <a:pt x="45" y="96"/>
                      <a:pt x="44" y="96"/>
                    </a:cubicBezTo>
                    <a:cubicBezTo>
                      <a:pt x="44" y="96"/>
                      <a:pt x="44" y="96"/>
                      <a:pt x="44" y="97"/>
                    </a:cubicBezTo>
                    <a:cubicBezTo>
                      <a:pt x="44" y="97"/>
                      <a:pt x="44" y="97"/>
                      <a:pt x="44" y="97"/>
                    </a:cubicBezTo>
                    <a:cubicBezTo>
                      <a:pt x="45" y="97"/>
                      <a:pt x="45" y="98"/>
                      <a:pt x="45" y="98"/>
                    </a:cubicBezTo>
                    <a:cubicBezTo>
                      <a:pt x="45" y="98"/>
                      <a:pt x="45" y="99"/>
                      <a:pt x="45" y="99"/>
                    </a:cubicBezTo>
                    <a:cubicBezTo>
                      <a:pt x="45" y="99"/>
                      <a:pt x="46" y="99"/>
                      <a:pt x="46" y="99"/>
                    </a:cubicBezTo>
                    <a:cubicBezTo>
                      <a:pt x="46" y="99"/>
                      <a:pt x="46" y="100"/>
                      <a:pt x="46" y="100"/>
                    </a:cubicBezTo>
                    <a:cubicBezTo>
                      <a:pt x="47" y="101"/>
                      <a:pt x="47" y="101"/>
                      <a:pt x="47" y="102"/>
                    </a:cubicBezTo>
                    <a:cubicBezTo>
                      <a:pt x="48" y="103"/>
                      <a:pt x="48" y="103"/>
                      <a:pt x="48" y="104"/>
                    </a:cubicBezTo>
                    <a:cubicBezTo>
                      <a:pt x="48" y="104"/>
                      <a:pt x="48" y="104"/>
                      <a:pt x="48" y="104"/>
                    </a:cubicBezTo>
                    <a:cubicBezTo>
                      <a:pt x="49" y="105"/>
                      <a:pt x="49" y="105"/>
                      <a:pt x="49" y="105"/>
                    </a:cubicBezTo>
                    <a:cubicBezTo>
                      <a:pt x="50" y="106"/>
                      <a:pt x="50" y="106"/>
                      <a:pt x="50" y="106"/>
                    </a:cubicBezTo>
                    <a:cubicBezTo>
                      <a:pt x="49" y="107"/>
                      <a:pt x="49" y="107"/>
                      <a:pt x="49" y="107"/>
                    </a:cubicBezTo>
                    <a:cubicBezTo>
                      <a:pt x="49" y="108"/>
                      <a:pt x="49" y="108"/>
                      <a:pt x="49" y="108"/>
                    </a:cubicBezTo>
                    <a:cubicBezTo>
                      <a:pt x="50" y="108"/>
                      <a:pt x="50" y="108"/>
                      <a:pt x="50" y="108"/>
                    </a:cubicBezTo>
                    <a:cubicBezTo>
                      <a:pt x="50" y="108"/>
                      <a:pt x="50" y="108"/>
                      <a:pt x="50" y="109"/>
                    </a:cubicBezTo>
                    <a:cubicBezTo>
                      <a:pt x="50" y="109"/>
                      <a:pt x="50" y="110"/>
                      <a:pt x="50" y="111"/>
                    </a:cubicBezTo>
                    <a:cubicBezTo>
                      <a:pt x="50" y="112"/>
                      <a:pt x="51" y="114"/>
                      <a:pt x="49" y="113"/>
                    </a:cubicBezTo>
                    <a:cubicBezTo>
                      <a:pt x="49" y="114"/>
                      <a:pt x="49" y="115"/>
                      <a:pt x="49" y="115"/>
                    </a:cubicBezTo>
                    <a:cubicBezTo>
                      <a:pt x="50" y="115"/>
                      <a:pt x="50" y="116"/>
                      <a:pt x="50" y="116"/>
                    </a:cubicBezTo>
                    <a:cubicBezTo>
                      <a:pt x="51" y="116"/>
                      <a:pt x="51" y="116"/>
                      <a:pt x="51" y="117"/>
                    </a:cubicBezTo>
                    <a:cubicBezTo>
                      <a:pt x="51" y="117"/>
                      <a:pt x="51" y="117"/>
                      <a:pt x="51" y="117"/>
                    </a:cubicBezTo>
                    <a:cubicBezTo>
                      <a:pt x="51" y="117"/>
                      <a:pt x="51" y="117"/>
                      <a:pt x="51" y="117"/>
                    </a:cubicBezTo>
                    <a:cubicBezTo>
                      <a:pt x="50" y="117"/>
                      <a:pt x="50" y="117"/>
                      <a:pt x="50" y="117"/>
                    </a:cubicBezTo>
                    <a:cubicBezTo>
                      <a:pt x="50" y="118"/>
                      <a:pt x="49" y="119"/>
                      <a:pt x="49" y="119"/>
                    </a:cubicBezTo>
                    <a:cubicBezTo>
                      <a:pt x="48" y="120"/>
                      <a:pt x="49" y="121"/>
                      <a:pt x="48" y="121"/>
                    </a:cubicBezTo>
                    <a:cubicBezTo>
                      <a:pt x="48" y="122"/>
                      <a:pt x="48" y="123"/>
                      <a:pt x="48" y="124"/>
                    </a:cubicBezTo>
                    <a:cubicBezTo>
                      <a:pt x="48" y="124"/>
                      <a:pt x="47" y="125"/>
                      <a:pt x="47" y="125"/>
                    </a:cubicBezTo>
                    <a:cubicBezTo>
                      <a:pt x="47" y="125"/>
                      <a:pt x="46" y="126"/>
                      <a:pt x="46" y="126"/>
                    </a:cubicBezTo>
                    <a:cubicBezTo>
                      <a:pt x="46" y="127"/>
                      <a:pt x="46" y="128"/>
                      <a:pt x="45" y="127"/>
                    </a:cubicBezTo>
                    <a:cubicBezTo>
                      <a:pt x="45" y="129"/>
                      <a:pt x="45" y="130"/>
                      <a:pt x="45" y="132"/>
                    </a:cubicBezTo>
                    <a:cubicBezTo>
                      <a:pt x="45" y="133"/>
                      <a:pt x="45" y="134"/>
                      <a:pt x="45" y="134"/>
                    </a:cubicBezTo>
                    <a:cubicBezTo>
                      <a:pt x="45" y="135"/>
                      <a:pt x="45" y="135"/>
                      <a:pt x="45" y="135"/>
                    </a:cubicBezTo>
                    <a:cubicBezTo>
                      <a:pt x="45" y="135"/>
                      <a:pt x="45" y="135"/>
                      <a:pt x="45" y="135"/>
                    </a:cubicBezTo>
                    <a:cubicBezTo>
                      <a:pt x="45" y="135"/>
                      <a:pt x="46" y="135"/>
                      <a:pt x="46" y="135"/>
                    </a:cubicBezTo>
                    <a:cubicBezTo>
                      <a:pt x="46" y="135"/>
                      <a:pt x="46" y="136"/>
                      <a:pt x="46" y="136"/>
                    </a:cubicBezTo>
                    <a:cubicBezTo>
                      <a:pt x="46" y="136"/>
                      <a:pt x="46" y="136"/>
                      <a:pt x="46" y="136"/>
                    </a:cubicBezTo>
                    <a:cubicBezTo>
                      <a:pt x="46" y="137"/>
                      <a:pt x="46" y="137"/>
                      <a:pt x="46" y="137"/>
                    </a:cubicBezTo>
                    <a:cubicBezTo>
                      <a:pt x="47" y="137"/>
                      <a:pt x="47" y="137"/>
                      <a:pt x="47" y="138"/>
                    </a:cubicBezTo>
                    <a:cubicBezTo>
                      <a:pt x="47" y="138"/>
                      <a:pt x="47" y="141"/>
                      <a:pt x="46" y="140"/>
                    </a:cubicBezTo>
                    <a:cubicBezTo>
                      <a:pt x="46" y="142"/>
                      <a:pt x="46" y="144"/>
                      <a:pt x="46" y="146"/>
                    </a:cubicBezTo>
                    <a:cubicBezTo>
                      <a:pt x="46" y="147"/>
                      <a:pt x="46" y="147"/>
                      <a:pt x="46" y="148"/>
                    </a:cubicBezTo>
                    <a:cubicBezTo>
                      <a:pt x="46" y="148"/>
                      <a:pt x="46" y="148"/>
                      <a:pt x="46" y="148"/>
                    </a:cubicBezTo>
                    <a:cubicBezTo>
                      <a:pt x="47" y="149"/>
                      <a:pt x="47" y="149"/>
                      <a:pt x="47" y="150"/>
                    </a:cubicBezTo>
                    <a:cubicBezTo>
                      <a:pt x="48" y="151"/>
                      <a:pt x="48" y="152"/>
                      <a:pt x="47" y="152"/>
                    </a:cubicBezTo>
                    <a:cubicBezTo>
                      <a:pt x="47" y="153"/>
                      <a:pt x="47" y="153"/>
                      <a:pt x="46" y="153"/>
                    </a:cubicBezTo>
                    <a:cubicBezTo>
                      <a:pt x="46" y="154"/>
                      <a:pt x="45" y="154"/>
                      <a:pt x="45" y="154"/>
                    </a:cubicBezTo>
                    <a:cubicBezTo>
                      <a:pt x="44" y="154"/>
                      <a:pt x="44" y="154"/>
                      <a:pt x="44" y="154"/>
                    </a:cubicBezTo>
                    <a:cubicBezTo>
                      <a:pt x="44" y="154"/>
                      <a:pt x="44" y="155"/>
                      <a:pt x="44" y="156"/>
                    </a:cubicBezTo>
                    <a:cubicBezTo>
                      <a:pt x="44" y="156"/>
                      <a:pt x="44" y="157"/>
                      <a:pt x="44" y="157"/>
                    </a:cubicBezTo>
                    <a:cubicBezTo>
                      <a:pt x="45" y="157"/>
                      <a:pt x="45" y="157"/>
                      <a:pt x="46" y="157"/>
                    </a:cubicBezTo>
                    <a:cubicBezTo>
                      <a:pt x="47" y="156"/>
                      <a:pt x="48" y="156"/>
                      <a:pt x="49" y="156"/>
                    </a:cubicBezTo>
                    <a:cubicBezTo>
                      <a:pt x="50" y="156"/>
                      <a:pt x="51" y="156"/>
                      <a:pt x="52" y="155"/>
                    </a:cubicBezTo>
                    <a:cubicBezTo>
                      <a:pt x="53" y="155"/>
                      <a:pt x="53" y="155"/>
                      <a:pt x="54" y="155"/>
                    </a:cubicBezTo>
                    <a:cubicBezTo>
                      <a:pt x="54" y="155"/>
                      <a:pt x="54" y="155"/>
                      <a:pt x="54" y="155"/>
                    </a:cubicBezTo>
                    <a:cubicBezTo>
                      <a:pt x="54" y="155"/>
                      <a:pt x="54" y="155"/>
                      <a:pt x="54" y="155"/>
                    </a:cubicBezTo>
                    <a:cubicBezTo>
                      <a:pt x="55" y="154"/>
                      <a:pt x="55" y="154"/>
                      <a:pt x="56" y="153"/>
                    </a:cubicBezTo>
                    <a:cubicBezTo>
                      <a:pt x="56" y="152"/>
                      <a:pt x="56" y="150"/>
                      <a:pt x="58" y="149"/>
                    </a:cubicBezTo>
                    <a:cubicBezTo>
                      <a:pt x="58" y="149"/>
                      <a:pt x="59" y="149"/>
                      <a:pt x="60" y="149"/>
                    </a:cubicBezTo>
                    <a:cubicBezTo>
                      <a:pt x="61" y="149"/>
                      <a:pt x="62" y="149"/>
                      <a:pt x="63" y="149"/>
                    </a:cubicBezTo>
                    <a:cubicBezTo>
                      <a:pt x="63" y="149"/>
                      <a:pt x="63" y="149"/>
                      <a:pt x="63" y="148"/>
                    </a:cubicBezTo>
                    <a:cubicBezTo>
                      <a:pt x="63" y="148"/>
                      <a:pt x="63" y="147"/>
                      <a:pt x="63" y="146"/>
                    </a:cubicBezTo>
                    <a:cubicBezTo>
                      <a:pt x="63" y="146"/>
                      <a:pt x="63" y="146"/>
                      <a:pt x="63" y="145"/>
                    </a:cubicBezTo>
                    <a:cubicBezTo>
                      <a:pt x="63" y="145"/>
                      <a:pt x="63" y="145"/>
                      <a:pt x="63" y="145"/>
                    </a:cubicBezTo>
                    <a:cubicBezTo>
                      <a:pt x="63" y="145"/>
                      <a:pt x="63" y="145"/>
                      <a:pt x="63" y="144"/>
                    </a:cubicBezTo>
                    <a:cubicBezTo>
                      <a:pt x="62" y="144"/>
                      <a:pt x="62" y="143"/>
                      <a:pt x="63" y="143"/>
                    </a:cubicBezTo>
                    <a:cubicBezTo>
                      <a:pt x="63" y="142"/>
                      <a:pt x="63" y="142"/>
                      <a:pt x="63" y="142"/>
                    </a:cubicBezTo>
                    <a:cubicBezTo>
                      <a:pt x="63" y="142"/>
                      <a:pt x="63" y="142"/>
                      <a:pt x="63" y="142"/>
                    </a:cubicBezTo>
                    <a:cubicBezTo>
                      <a:pt x="64" y="141"/>
                      <a:pt x="64" y="141"/>
                      <a:pt x="64" y="141"/>
                    </a:cubicBezTo>
                    <a:cubicBezTo>
                      <a:pt x="64" y="141"/>
                      <a:pt x="64" y="141"/>
                      <a:pt x="65" y="140"/>
                    </a:cubicBezTo>
                    <a:cubicBezTo>
                      <a:pt x="65" y="140"/>
                      <a:pt x="66" y="140"/>
                      <a:pt x="66" y="140"/>
                    </a:cubicBezTo>
                    <a:cubicBezTo>
                      <a:pt x="67" y="140"/>
                      <a:pt x="67" y="139"/>
                      <a:pt x="67" y="139"/>
                    </a:cubicBezTo>
                    <a:cubicBezTo>
                      <a:pt x="67" y="138"/>
                      <a:pt x="67" y="137"/>
                      <a:pt x="67" y="136"/>
                    </a:cubicBezTo>
                    <a:cubicBezTo>
                      <a:pt x="67" y="135"/>
                      <a:pt x="67" y="134"/>
                      <a:pt x="68" y="134"/>
                    </a:cubicBezTo>
                    <a:cubicBezTo>
                      <a:pt x="68" y="133"/>
                      <a:pt x="68" y="133"/>
                      <a:pt x="68" y="132"/>
                    </a:cubicBezTo>
                    <a:cubicBezTo>
                      <a:pt x="69" y="132"/>
                      <a:pt x="69" y="132"/>
                      <a:pt x="69" y="131"/>
                    </a:cubicBezTo>
                    <a:cubicBezTo>
                      <a:pt x="70" y="131"/>
                      <a:pt x="70" y="131"/>
                      <a:pt x="70" y="131"/>
                    </a:cubicBezTo>
                    <a:cubicBezTo>
                      <a:pt x="71" y="130"/>
                      <a:pt x="71" y="130"/>
                      <a:pt x="71" y="130"/>
                    </a:cubicBezTo>
                    <a:cubicBezTo>
                      <a:pt x="71" y="129"/>
                      <a:pt x="71" y="129"/>
                      <a:pt x="71" y="128"/>
                    </a:cubicBezTo>
                    <a:cubicBezTo>
                      <a:pt x="71" y="128"/>
                      <a:pt x="72" y="127"/>
                      <a:pt x="72" y="127"/>
                    </a:cubicBezTo>
                    <a:cubicBezTo>
                      <a:pt x="73" y="126"/>
                      <a:pt x="74" y="125"/>
                      <a:pt x="74" y="124"/>
                    </a:cubicBezTo>
                    <a:cubicBezTo>
                      <a:pt x="75" y="124"/>
                      <a:pt x="75" y="124"/>
                      <a:pt x="75" y="124"/>
                    </a:cubicBezTo>
                    <a:cubicBezTo>
                      <a:pt x="75" y="124"/>
                      <a:pt x="75" y="124"/>
                      <a:pt x="75" y="123"/>
                    </a:cubicBezTo>
                    <a:cubicBezTo>
                      <a:pt x="76" y="123"/>
                      <a:pt x="76" y="122"/>
                      <a:pt x="75" y="122"/>
                    </a:cubicBezTo>
                    <a:cubicBezTo>
                      <a:pt x="75" y="121"/>
                      <a:pt x="75" y="120"/>
                      <a:pt x="75" y="118"/>
                    </a:cubicBezTo>
                    <a:cubicBezTo>
                      <a:pt x="75" y="118"/>
                      <a:pt x="76" y="117"/>
                      <a:pt x="76" y="116"/>
                    </a:cubicBezTo>
                    <a:cubicBezTo>
                      <a:pt x="76" y="116"/>
                      <a:pt x="76" y="116"/>
                      <a:pt x="76" y="115"/>
                    </a:cubicBezTo>
                    <a:cubicBezTo>
                      <a:pt x="76" y="115"/>
                      <a:pt x="76" y="115"/>
                      <a:pt x="76" y="115"/>
                    </a:cubicBezTo>
                    <a:cubicBezTo>
                      <a:pt x="77" y="114"/>
                      <a:pt x="77" y="114"/>
                      <a:pt x="77" y="114"/>
                    </a:cubicBezTo>
                    <a:cubicBezTo>
                      <a:pt x="78" y="112"/>
                      <a:pt x="77" y="109"/>
                      <a:pt x="77" y="106"/>
                    </a:cubicBezTo>
                    <a:cubicBezTo>
                      <a:pt x="77" y="105"/>
                      <a:pt x="77" y="104"/>
                      <a:pt x="78" y="103"/>
                    </a:cubicBezTo>
                    <a:cubicBezTo>
                      <a:pt x="78" y="102"/>
                      <a:pt x="78" y="102"/>
                      <a:pt x="78" y="101"/>
                    </a:cubicBezTo>
                    <a:cubicBezTo>
                      <a:pt x="78" y="101"/>
                      <a:pt x="78" y="100"/>
                      <a:pt x="79" y="100"/>
                    </a:cubicBezTo>
                    <a:cubicBezTo>
                      <a:pt x="79" y="100"/>
                      <a:pt x="79" y="98"/>
                      <a:pt x="80" y="99"/>
                    </a:cubicBezTo>
                    <a:cubicBezTo>
                      <a:pt x="80" y="98"/>
                      <a:pt x="80" y="97"/>
                      <a:pt x="80" y="97"/>
                    </a:cubicBezTo>
                    <a:cubicBezTo>
                      <a:pt x="80" y="97"/>
                      <a:pt x="80" y="96"/>
                      <a:pt x="80" y="96"/>
                    </a:cubicBezTo>
                    <a:cubicBezTo>
                      <a:pt x="80" y="96"/>
                      <a:pt x="80" y="96"/>
                      <a:pt x="80" y="96"/>
                    </a:cubicBezTo>
                    <a:cubicBezTo>
                      <a:pt x="79" y="95"/>
                      <a:pt x="79" y="94"/>
                      <a:pt x="79" y="93"/>
                    </a:cubicBezTo>
                    <a:cubicBezTo>
                      <a:pt x="79" y="92"/>
                      <a:pt x="79" y="91"/>
                      <a:pt x="79" y="91"/>
                    </a:cubicBezTo>
                    <a:cubicBezTo>
                      <a:pt x="80" y="90"/>
                      <a:pt x="80" y="90"/>
                      <a:pt x="80" y="90"/>
                    </a:cubicBezTo>
                    <a:cubicBezTo>
                      <a:pt x="80" y="90"/>
                      <a:pt x="80" y="90"/>
                      <a:pt x="80" y="90"/>
                    </a:cubicBezTo>
                    <a:cubicBezTo>
                      <a:pt x="80" y="89"/>
                      <a:pt x="80" y="89"/>
                      <a:pt x="80" y="88"/>
                    </a:cubicBezTo>
                    <a:cubicBezTo>
                      <a:pt x="80" y="88"/>
                      <a:pt x="80" y="87"/>
                      <a:pt x="80" y="86"/>
                    </a:cubicBezTo>
                    <a:cubicBezTo>
                      <a:pt x="80" y="86"/>
                      <a:pt x="81" y="86"/>
                      <a:pt x="81" y="86"/>
                    </a:cubicBezTo>
                    <a:cubicBezTo>
                      <a:pt x="81" y="85"/>
                      <a:pt x="81" y="84"/>
                      <a:pt x="81" y="84"/>
                    </a:cubicBezTo>
                    <a:cubicBezTo>
                      <a:pt x="81" y="83"/>
                      <a:pt x="81" y="82"/>
                      <a:pt x="81" y="82"/>
                    </a:cubicBezTo>
                    <a:cubicBezTo>
                      <a:pt x="81" y="81"/>
                      <a:pt x="81" y="80"/>
                      <a:pt x="81" y="80"/>
                    </a:cubicBezTo>
                    <a:cubicBezTo>
                      <a:pt x="80" y="79"/>
                      <a:pt x="79" y="78"/>
                      <a:pt x="78" y="77"/>
                    </a:cubicBezTo>
                    <a:cubicBezTo>
                      <a:pt x="78" y="76"/>
                      <a:pt x="79" y="78"/>
                      <a:pt x="78"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91" name="Freeform 24"/>
              <p:cNvSpPr/>
              <p:nvPr/>
            </p:nvSpPr>
            <p:spPr bwMode="auto">
              <a:xfrm>
                <a:off x="3441" y="1503"/>
                <a:ext cx="379" cy="805"/>
              </a:xfrm>
              <a:custGeom>
                <a:avLst/>
                <a:gdLst>
                  <a:gd name="T0" fmla="*/ 77 w 86"/>
                  <a:gd name="T1" fmla="*/ 103 h 183"/>
                  <a:gd name="T2" fmla="*/ 69 w 86"/>
                  <a:gd name="T3" fmla="*/ 103 h 183"/>
                  <a:gd name="T4" fmla="*/ 64 w 86"/>
                  <a:gd name="T5" fmla="*/ 100 h 183"/>
                  <a:gd name="T6" fmla="*/ 61 w 86"/>
                  <a:gd name="T7" fmla="*/ 97 h 183"/>
                  <a:gd name="T8" fmla="*/ 56 w 86"/>
                  <a:gd name="T9" fmla="*/ 90 h 183"/>
                  <a:gd name="T10" fmla="*/ 45 w 86"/>
                  <a:gd name="T11" fmla="*/ 84 h 183"/>
                  <a:gd name="T12" fmla="*/ 39 w 86"/>
                  <a:gd name="T13" fmla="*/ 79 h 183"/>
                  <a:gd name="T14" fmla="*/ 28 w 86"/>
                  <a:gd name="T15" fmla="*/ 76 h 183"/>
                  <a:gd name="T16" fmla="*/ 23 w 86"/>
                  <a:gd name="T17" fmla="*/ 78 h 183"/>
                  <a:gd name="T18" fmla="*/ 18 w 86"/>
                  <a:gd name="T19" fmla="*/ 82 h 183"/>
                  <a:gd name="T20" fmla="*/ 13 w 86"/>
                  <a:gd name="T21" fmla="*/ 80 h 183"/>
                  <a:gd name="T22" fmla="*/ 14 w 86"/>
                  <a:gd name="T23" fmla="*/ 74 h 183"/>
                  <a:gd name="T24" fmla="*/ 10 w 86"/>
                  <a:gd name="T25" fmla="*/ 64 h 183"/>
                  <a:gd name="T26" fmla="*/ 7 w 86"/>
                  <a:gd name="T27" fmla="*/ 63 h 183"/>
                  <a:gd name="T28" fmla="*/ 5 w 86"/>
                  <a:gd name="T29" fmla="*/ 59 h 183"/>
                  <a:gd name="T30" fmla="*/ 12 w 86"/>
                  <a:gd name="T31" fmla="*/ 47 h 183"/>
                  <a:gd name="T32" fmla="*/ 21 w 86"/>
                  <a:gd name="T33" fmla="*/ 50 h 183"/>
                  <a:gd name="T34" fmla="*/ 25 w 86"/>
                  <a:gd name="T35" fmla="*/ 44 h 183"/>
                  <a:gd name="T36" fmla="*/ 27 w 86"/>
                  <a:gd name="T37" fmla="*/ 40 h 183"/>
                  <a:gd name="T38" fmla="*/ 35 w 86"/>
                  <a:gd name="T39" fmla="*/ 36 h 183"/>
                  <a:gd name="T40" fmla="*/ 41 w 86"/>
                  <a:gd name="T41" fmla="*/ 29 h 183"/>
                  <a:gd name="T42" fmla="*/ 47 w 86"/>
                  <a:gd name="T43" fmla="*/ 23 h 183"/>
                  <a:gd name="T44" fmla="*/ 53 w 86"/>
                  <a:gd name="T45" fmla="*/ 20 h 183"/>
                  <a:gd name="T46" fmla="*/ 51 w 86"/>
                  <a:gd name="T47" fmla="*/ 18 h 183"/>
                  <a:gd name="T48" fmla="*/ 61 w 86"/>
                  <a:gd name="T49" fmla="*/ 15 h 183"/>
                  <a:gd name="T50" fmla="*/ 65 w 86"/>
                  <a:gd name="T51" fmla="*/ 7 h 183"/>
                  <a:gd name="T52" fmla="*/ 59 w 86"/>
                  <a:gd name="T53" fmla="*/ 6 h 183"/>
                  <a:gd name="T54" fmla="*/ 52 w 86"/>
                  <a:gd name="T55" fmla="*/ 11 h 183"/>
                  <a:gd name="T56" fmla="*/ 46 w 86"/>
                  <a:gd name="T57" fmla="*/ 13 h 183"/>
                  <a:gd name="T58" fmla="*/ 48 w 86"/>
                  <a:gd name="T59" fmla="*/ 6 h 183"/>
                  <a:gd name="T60" fmla="*/ 55 w 86"/>
                  <a:gd name="T61" fmla="*/ 3 h 183"/>
                  <a:gd name="T62" fmla="*/ 9 w 86"/>
                  <a:gd name="T63" fmla="*/ 37 h 183"/>
                  <a:gd name="T64" fmla="*/ 0 w 86"/>
                  <a:gd name="T65" fmla="*/ 63 h 183"/>
                  <a:gd name="T66" fmla="*/ 4 w 86"/>
                  <a:gd name="T67" fmla="*/ 71 h 183"/>
                  <a:gd name="T68" fmla="*/ 11 w 86"/>
                  <a:gd name="T69" fmla="*/ 81 h 183"/>
                  <a:gd name="T70" fmla="*/ 16 w 86"/>
                  <a:gd name="T71" fmla="*/ 83 h 183"/>
                  <a:gd name="T72" fmla="*/ 14 w 86"/>
                  <a:gd name="T73" fmla="*/ 98 h 183"/>
                  <a:gd name="T74" fmla="*/ 13 w 86"/>
                  <a:gd name="T75" fmla="*/ 107 h 183"/>
                  <a:gd name="T76" fmla="*/ 18 w 86"/>
                  <a:gd name="T77" fmla="*/ 116 h 183"/>
                  <a:gd name="T78" fmla="*/ 22 w 86"/>
                  <a:gd name="T79" fmla="*/ 125 h 183"/>
                  <a:gd name="T80" fmla="*/ 27 w 86"/>
                  <a:gd name="T81" fmla="*/ 131 h 183"/>
                  <a:gd name="T82" fmla="*/ 31 w 86"/>
                  <a:gd name="T83" fmla="*/ 136 h 183"/>
                  <a:gd name="T84" fmla="*/ 34 w 86"/>
                  <a:gd name="T85" fmla="*/ 142 h 183"/>
                  <a:gd name="T86" fmla="*/ 36 w 86"/>
                  <a:gd name="T87" fmla="*/ 155 h 183"/>
                  <a:gd name="T88" fmla="*/ 41 w 86"/>
                  <a:gd name="T89" fmla="*/ 169 h 183"/>
                  <a:gd name="T90" fmla="*/ 46 w 86"/>
                  <a:gd name="T91" fmla="*/ 177 h 183"/>
                  <a:gd name="T92" fmla="*/ 50 w 86"/>
                  <a:gd name="T93" fmla="*/ 181 h 183"/>
                  <a:gd name="T94" fmla="*/ 52 w 86"/>
                  <a:gd name="T95" fmla="*/ 177 h 183"/>
                  <a:gd name="T96" fmla="*/ 50 w 86"/>
                  <a:gd name="T97" fmla="*/ 169 h 183"/>
                  <a:gd name="T98" fmla="*/ 55 w 86"/>
                  <a:gd name="T99" fmla="*/ 164 h 183"/>
                  <a:gd name="T100" fmla="*/ 58 w 86"/>
                  <a:gd name="T101" fmla="*/ 157 h 183"/>
                  <a:gd name="T102" fmla="*/ 64 w 86"/>
                  <a:gd name="T103" fmla="*/ 143 h 183"/>
                  <a:gd name="T104" fmla="*/ 73 w 86"/>
                  <a:gd name="T105" fmla="*/ 138 h 183"/>
                  <a:gd name="T106" fmla="*/ 79 w 86"/>
                  <a:gd name="T107" fmla="*/ 125 h 183"/>
                  <a:gd name="T108" fmla="*/ 81 w 86"/>
                  <a:gd name="T109" fmla="*/ 120 h 183"/>
                  <a:gd name="T110" fmla="*/ 85 w 86"/>
                  <a:gd name="T111" fmla="*/ 1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3">
                    <a:moveTo>
                      <a:pt x="85" y="107"/>
                    </a:moveTo>
                    <a:cubicBezTo>
                      <a:pt x="84" y="107"/>
                      <a:pt x="82" y="107"/>
                      <a:pt x="81" y="106"/>
                    </a:cubicBezTo>
                    <a:cubicBezTo>
                      <a:pt x="81" y="106"/>
                      <a:pt x="81" y="106"/>
                      <a:pt x="81" y="105"/>
                    </a:cubicBezTo>
                    <a:cubicBezTo>
                      <a:pt x="81" y="105"/>
                      <a:pt x="81" y="105"/>
                      <a:pt x="81" y="105"/>
                    </a:cubicBezTo>
                    <a:cubicBezTo>
                      <a:pt x="80" y="105"/>
                      <a:pt x="80" y="105"/>
                      <a:pt x="80" y="105"/>
                    </a:cubicBezTo>
                    <a:cubicBezTo>
                      <a:pt x="79" y="105"/>
                      <a:pt x="79" y="105"/>
                      <a:pt x="78" y="104"/>
                    </a:cubicBezTo>
                    <a:cubicBezTo>
                      <a:pt x="78" y="104"/>
                      <a:pt x="78" y="104"/>
                      <a:pt x="78" y="103"/>
                    </a:cubicBezTo>
                    <a:cubicBezTo>
                      <a:pt x="78" y="103"/>
                      <a:pt x="78" y="103"/>
                      <a:pt x="77" y="103"/>
                    </a:cubicBezTo>
                    <a:cubicBezTo>
                      <a:pt x="77" y="103"/>
                      <a:pt x="77" y="103"/>
                      <a:pt x="76" y="103"/>
                    </a:cubicBezTo>
                    <a:cubicBezTo>
                      <a:pt x="76" y="103"/>
                      <a:pt x="75" y="103"/>
                      <a:pt x="74" y="103"/>
                    </a:cubicBezTo>
                    <a:cubicBezTo>
                      <a:pt x="74" y="103"/>
                      <a:pt x="73" y="103"/>
                      <a:pt x="73" y="102"/>
                    </a:cubicBezTo>
                    <a:cubicBezTo>
                      <a:pt x="73" y="102"/>
                      <a:pt x="71" y="102"/>
                      <a:pt x="71" y="102"/>
                    </a:cubicBezTo>
                    <a:cubicBezTo>
                      <a:pt x="70" y="102"/>
                      <a:pt x="70" y="102"/>
                      <a:pt x="70" y="102"/>
                    </a:cubicBezTo>
                    <a:cubicBezTo>
                      <a:pt x="69" y="102"/>
                      <a:pt x="70" y="102"/>
                      <a:pt x="70" y="103"/>
                    </a:cubicBezTo>
                    <a:cubicBezTo>
                      <a:pt x="69" y="103"/>
                      <a:pt x="69" y="103"/>
                      <a:pt x="69" y="103"/>
                    </a:cubicBezTo>
                    <a:cubicBezTo>
                      <a:pt x="69" y="103"/>
                      <a:pt x="69" y="103"/>
                      <a:pt x="69" y="103"/>
                    </a:cubicBezTo>
                    <a:cubicBezTo>
                      <a:pt x="69" y="102"/>
                      <a:pt x="69" y="101"/>
                      <a:pt x="69" y="101"/>
                    </a:cubicBezTo>
                    <a:cubicBezTo>
                      <a:pt x="68" y="101"/>
                      <a:pt x="67" y="101"/>
                      <a:pt x="67" y="101"/>
                    </a:cubicBezTo>
                    <a:cubicBezTo>
                      <a:pt x="67" y="101"/>
                      <a:pt x="66" y="101"/>
                      <a:pt x="66" y="101"/>
                    </a:cubicBezTo>
                    <a:cubicBezTo>
                      <a:pt x="66" y="101"/>
                      <a:pt x="66" y="101"/>
                      <a:pt x="66" y="101"/>
                    </a:cubicBezTo>
                    <a:cubicBezTo>
                      <a:pt x="66" y="100"/>
                      <a:pt x="66" y="101"/>
                      <a:pt x="66" y="101"/>
                    </a:cubicBezTo>
                    <a:cubicBezTo>
                      <a:pt x="65" y="101"/>
                      <a:pt x="65" y="100"/>
                      <a:pt x="65" y="100"/>
                    </a:cubicBezTo>
                    <a:cubicBezTo>
                      <a:pt x="65" y="100"/>
                      <a:pt x="65" y="100"/>
                      <a:pt x="65" y="100"/>
                    </a:cubicBezTo>
                    <a:cubicBezTo>
                      <a:pt x="65" y="99"/>
                      <a:pt x="65" y="100"/>
                      <a:pt x="64" y="100"/>
                    </a:cubicBezTo>
                    <a:cubicBezTo>
                      <a:pt x="63" y="100"/>
                      <a:pt x="62" y="100"/>
                      <a:pt x="61" y="100"/>
                    </a:cubicBezTo>
                    <a:cubicBezTo>
                      <a:pt x="61" y="100"/>
                      <a:pt x="60" y="100"/>
                      <a:pt x="59" y="100"/>
                    </a:cubicBezTo>
                    <a:cubicBezTo>
                      <a:pt x="59" y="100"/>
                      <a:pt x="58" y="100"/>
                      <a:pt x="57" y="99"/>
                    </a:cubicBezTo>
                    <a:cubicBezTo>
                      <a:pt x="57" y="99"/>
                      <a:pt x="56" y="98"/>
                      <a:pt x="57" y="98"/>
                    </a:cubicBezTo>
                    <a:cubicBezTo>
                      <a:pt x="57" y="98"/>
                      <a:pt x="58" y="98"/>
                      <a:pt x="58" y="97"/>
                    </a:cubicBezTo>
                    <a:cubicBezTo>
                      <a:pt x="58" y="97"/>
                      <a:pt x="58" y="97"/>
                      <a:pt x="58" y="97"/>
                    </a:cubicBezTo>
                    <a:cubicBezTo>
                      <a:pt x="59" y="97"/>
                      <a:pt x="59" y="97"/>
                      <a:pt x="60" y="97"/>
                    </a:cubicBezTo>
                    <a:cubicBezTo>
                      <a:pt x="60" y="97"/>
                      <a:pt x="61" y="97"/>
                      <a:pt x="61" y="97"/>
                    </a:cubicBezTo>
                    <a:cubicBezTo>
                      <a:pt x="61" y="97"/>
                      <a:pt x="61" y="97"/>
                      <a:pt x="61" y="97"/>
                    </a:cubicBezTo>
                    <a:cubicBezTo>
                      <a:pt x="61" y="96"/>
                      <a:pt x="61" y="96"/>
                      <a:pt x="61" y="96"/>
                    </a:cubicBezTo>
                    <a:cubicBezTo>
                      <a:pt x="61" y="96"/>
                      <a:pt x="61" y="95"/>
                      <a:pt x="61" y="95"/>
                    </a:cubicBezTo>
                    <a:cubicBezTo>
                      <a:pt x="60" y="94"/>
                      <a:pt x="59" y="94"/>
                      <a:pt x="58" y="93"/>
                    </a:cubicBezTo>
                    <a:cubicBezTo>
                      <a:pt x="58" y="93"/>
                      <a:pt x="58" y="93"/>
                      <a:pt x="57" y="93"/>
                    </a:cubicBezTo>
                    <a:cubicBezTo>
                      <a:pt x="57" y="93"/>
                      <a:pt x="57" y="92"/>
                      <a:pt x="57" y="92"/>
                    </a:cubicBezTo>
                    <a:cubicBezTo>
                      <a:pt x="57" y="92"/>
                      <a:pt x="56" y="91"/>
                      <a:pt x="56" y="91"/>
                    </a:cubicBezTo>
                    <a:cubicBezTo>
                      <a:pt x="55" y="91"/>
                      <a:pt x="56" y="91"/>
                      <a:pt x="56" y="90"/>
                    </a:cubicBezTo>
                    <a:cubicBezTo>
                      <a:pt x="56" y="90"/>
                      <a:pt x="55" y="90"/>
                      <a:pt x="55" y="90"/>
                    </a:cubicBezTo>
                    <a:cubicBezTo>
                      <a:pt x="55" y="89"/>
                      <a:pt x="55" y="89"/>
                      <a:pt x="54" y="88"/>
                    </a:cubicBezTo>
                    <a:cubicBezTo>
                      <a:pt x="54" y="88"/>
                      <a:pt x="53" y="88"/>
                      <a:pt x="53" y="88"/>
                    </a:cubicBezTo>
                    <a:cubicBezTo>
                      <a:pt x="53" y="87"/>
                      <a:pt x="52" y="87"/>
                      <a:pt x="52" y="87"/>
                    </a:cubicBezTo>
                    <a:cubicBezTo>
                      <a:pt x="51" y="87"/>
                      <a:pt x="49" y="87"/>
                      <a:pt x="49" y="86"/>
                    </a:cubicBezTo>
                    <a:cubicBezTo>
                      <a:pt x="48" y="86"/>
                      <a:pt x="47" y="86"/>
                      <a:pt x="46" y="85"/>
                    </a:cubicBezTo>
                    <a:cubicBezTo>
                      <a:pt x="46" y="85"/>
                      <a:pt x="46" y="85"/>
                      <a:pt x="46" y="85"/>
                    </a:cubicBezTo>
                    <a:cubicBezTo>
                      <a:pt x="46" y="85"/>
                      <a:pt x="45" y="84"/>
                      <a:pt x="45" y="84"/>
                    </a:cubicBezTo>
                    <a:cubicBezTo>
                      <a:pt x="45" y="84"/>
                      <a:pt x="45" y="84"/>
                      <a:pt x="44" y="83"/>
                    </a:cubicBezTo>
                    <a:cubicBezTo>
                      <a:pt x="44" y="83"/>
                      <a:pt x="45" y="83"/>
                      <a:pt x="44" y="82"/>
                    </a:cubicBezTo>
                    <a:cubicBezTo>
                      <a:pt x="44" y="82"/>
                      <a:pt x="44" y="82"/>
                      <a:pt x="43" y="82"/>
                    </a:cubicBezTo>
                    <a:cubicBezTo>
                      <a:pt x="42" y="82"/>
                      <a:pt x="41" y="82"/>
                      <a:pt x="40" y="82"/>
                    </a:cubicBezTo>
                    <a:cubicBezTo>
                      <a:pt x="39" y="82"/>
                      <a:pt x="40" y="80"/>
                      <a:pt x="41" y="80"/>
                    </a:cubicBezTo>
                    <a:cubicBezTo>
                      <a:pt x="40" y="80"/>
                      <a:pt x="40" y="80"/>
                      <a:pt x="40" y="79"/>
                    </a:cubicBezTo>
                    <a:cubicBezTo>
                      <a:pt x="40" y="79"/>
                      <a:pt x="39" y="79"/>
                      <a:pt x="39" y="79"/>
                    </a:cubicBezTo>
                    <a:cubicBezTo>
                      <a:pt x="39" y="79"/>
                      <a:pt x="39" y="79"/>
                      <a:pt x="39" y="79"/>
                    </a:cubicBezTo>
                    <a:cubicBezTo>
                      <a:pt x="39" y="80"/>
                      <a:pt x="39" y="80"/>
                      <a:pt x="39" y="80"/>
                    </a:cubicBezTo>
                    <a:cubicBezTo>
                      <a:pt x="38" y="80"/>
                      <a:pt x="38" y="80"/>
                      <a:pt x="38" y="80"/>
                    </a:cubicBezTo>
                    <a:cubicBezTo>
                      <a:pt x="37" y="80"/>
                      <a:pt x="36" y="79"/>
                      <a:pt x="36" y="78"/>
                    </a:cubicBezTo>
                    <a:cubicBezTo>
                      <a:pt x="35" y="78"/>
                      <a:pt x="34" y="79"/>
                      <a:pt x="33" y="78"/>
                    </a:cubicBezTo>
                    <a:cubicBezTo>
                      <a:pt x="32" y="78"/>
                      <a:pt x="31" y="77"/>
                      <a:pt x="30" y="77"/>
                    </a:cubicBezTo>
                    <a:cubicBezTo>
                      <a:pt x="30" y="77"/>
                      <a:pt x="29" y="76"/>
                      <a:pt x="29" y="76"/>
                    </a:cubicBezTo>
                    <a:cubicBezTo>
                      <a:pt x="29" y="76"/>
                      <a:pt x="28" y="76"/>
                      <a:pt x="28" y="76"/>
                    </a:cubicBezTo>
                    <a:cubicBezTo>
                      <a:pt x="28" y="76"/>
                      <a:pt x="28" y="76"/>
                      <a:pt x="28" y="76"/>
                    </a:cubicBezTo>
                    <a:cubicBezTo>
                      <a:pt x="28" y="77"/>
                      <a:pt x="28" y="77"/>
                      <a:pt x="28" y="77"/>
                    </a:cubicBezTo>
                    <a:cubicBezTo>
                      <a:pt x="28" y="78"/>
                      <a:pt x="28" y="80"/>
                      <a:pt x="27" y="80"/>
                    </a:cubicBezTo>
                    <a:cubicBezTo>
                      <a:pt x="27" y="79"/>
                      <a:pt x="27" y="78"/>
                      <a:pt x="27" y="77"/>
                    </a:cubicBezTo>
                    <a:cubicBezTo>
                      <a:pt x="27" y="76"/>
                      <a:pt x="26" y="76"/>
                      <a:pt x="25" y="76"/>
                    </a:cubicBezTo>
                    <a:cubicBezTo>
                      <a:pt x="25" y="77"/>
                      <a:pt x="25" y="77"/>
                      <a:pt x="24" y="77"/>
                    </a:cubicBezTo>
                    <a:cubicBezTo>
                      <a:pt x="24" y="77"/>
                      <a:pt x="24" y="77"/>
                      <a:pt x="24" y="77"/>
                    </a:cubicBezTo>
                    <a:cubicBezTo>
                      <a:pt x="24" y="77"/>
                      <a:pt x="23" y="77"/>
                      <a:pt x="23" y="77"/>
                    </a:cubicBezTo>
                    <a:cubicBezTo>
                      <a:pt x="23" y="77"/>
                      <a:pt x="23" y="77"/>
                      <a:pt x="23" y="78"/>
                    </a:cubicBezTo>
                    <a:cubicBezTo>
                      <a:pt x="23" y="78"/>
                      <a:pt x="21" y="78"/>
                      <a:pt x="20" y="78"/>
                    </a:cubicBezTo>
                    <a:cubicBezTo>
                      <a:pt x="20" y="79"/>
                      <a:pt x="21" y="79"/>
                      <a:pt x="21" y="80"/>
                    </a:cubicBezTo>
                    <a:cubicBezTo>
                      <a:pt x="21" y="80"/>
                      <a:pt x="21" y="80"/>
                      <a:pt x="21" y="80"/>
                    </a:cubicBezTo>
                    <a:cubicBezTo>
                      <a:pt x="21" y="80"/>
                      <a:pt x="21" y="80"/>
                      <a:pt x="22" y="80"/>
                    </a:cubicBezTo>
                    <a:cubicBezTo>
                      <a:pt x="22" y="80"/>
                      <a:pt x="22" y="81"/>
                      <a:pt x="22" y="81"/>
                    </a:cubicBezTo>
                    <a:cubicBezTo>
                      <a:pt x="21" y="81"/>
                      <a:pt x="21" y="82"/>
                      <a:pt x="20" y="82"/>
                    </a:cubicBezTo>
                    <a:cubicBezTo>
                      <a:pt x="20" y="82"/>
                      <a:pt x="20" y="82"/>
                      <a:pt x="19" y="82"/>
                    </a:cubicBezTo>
                    <a:cubicBezTo>
                      <a:pt x="19" y="82"/>
                      <a:pt x="19" y="82"/>
                      <a:pt x="18" y="82"/>
                    </a:cubicBezTo>
                    <a:cubicBezTo>
                      <a:pt x="18" y="82"/>
                      <a:pt x="18" y="81"/>
                      <a:pt x="18" y="81"/>
                    </a:cubicBezTo>
                    <a:cubicBezTo>
                      <a:pt x="18" y="81"/>
                      <a:pt x="18" y="81"/>
                      <a:pt x="18" y="81"/>
                    </a:cubicBezTo>
                    <a:cubicBezTo>
                      <a:pt x="18" y="80"/>
                      <a:pt x="18" y="80"/>
                      <a:pt x="17" y="80"/>
                    </a:cubicBezTo>
                    <a:cubicBezTo>
                      <a:pt x="17" y="79"/>
                      <a:pt x="17" y="79"/>
                      <a:pt x="16" y="79"/>
                    </a:cubicBezTo>
                    <a:cubicBezTo>
                      <a:pt x="16" y="80"/>
                      <a:pt x="15" y="80"/>
                      <a:pt x="15" y="80"/>
                    </a:cubicBezTo>
                    <a:cubicBezTo>
                      <a:pt x="15" y="81"/>
                      <a:pt x="14" y="81"/>
                      <a:pt x="14" y="80"/>
                    </a:cubicBezTo>
                    <a:cubicBezTo>
                      <a:pt x="14" y="80"/>
                      <a:pt x="14" y="80"/>
                      <a:pt x="14" y="80"/>
                    </a:cubicBezTo>
                    <a:cubicBezTo>
                      <a:pt x="13" y="80"/>
                      <a:pt x="13" y="80"/>
                      <a:pt x="13" y="80"/>
                    </a:cubicBezTo>
                    <a:cubicBezTo>
                      <a:pt x="13" y="80"/>
                      <a:pt x="13" y="80"/>
                      <a:pt x="13" y="79"/>
                    </a:cubicBezTo>
                    <a:cubicBezTo>
                      <a:pt x="13" y="79"/>
                      <a:pt x="13" y="79"/>
                      <a:pt x="12" y="79"/>
                    </a:cubicBezTo>
                    <a:cubicBezTo>
                      <a:pt x="12" y="79"/>
                      <a:pt x="12" y="79"/>
                      <a:pt x="12" y="78"/>
                    </a:cubicBezTo>
                    <a:cubicBezTo>
                      <a:pt x="12" y="78"/>
                      <a:pt x="12" y="78"/>
                      <a:pt x="12" y="77"/>
                    </a:cubicBezTo>
                    <a:cubicBezTo>
                      <a:pt x="11" y="77"/>
                      <a:pt x="11" y="77"/>
                      <a:pt x="11" y="77"/>
                    </a:cubicBezTo>
                    <a:cubicBezTo>
                      <a:pt x="11" y="76"/>
                      <a:pt x="11" y="76"/>
                      <a:pt x="11" y="75"/>
                    </a:cubicBezTo>
                    <a:cubicBezTo>
                      <a:pt x="11" y="75"/>
                      <a:pt x="11" y="75"/>
                      <a:pt x="12" y="75"/>
                    </a:cubicBezTo>
                    <a:cubicBezTo>
                      <a:pt x="12" y="75"/>
                      <a:pt x="13" y="75"/>
                      <a:pt x="14" y="74"/>
                    </a:cubicBezTo>
                    <a:cubicBezTo>
                      <a:pt x="14" y="74"/>
                      <a:pt x="14" y="73"/>
                      <a:pt x="14" y="73"/>
                    </a:cubicBezTo>
                    <a:cubicBezTo>
                      <a:pt x="13" y="72"/>
                      <a:pt x="13" y="72"/>
                      <a:pt x="13" y="71"/>
                    </a:cubicBezTo>
                    <a:cubicBezTo>
                      <a:pt x="13" y="71"/>
                      <a:pt x="13" y="70"/>
                      <a:pt x="13" y="69"/>
                    </a:cubicBezTo>
                    <a:cubicBezTo>
                      <a:pt x="13" y="69"/>
                      <a:pt x="12" y="69"/>
                      <a:pt x="12" y="69"/>
                    </a:cubicBezTo>
                    <a:cubicBezTo>
                      <a:pt x="11" y="69"/>
                      <a:pt x="11" y="69"/>
                      <a:pt x="11" y="69"/>
                    </a:cubicBezTo>
                    <a:cubicBezTo>
                      <a:pt x="10" y="69"/>
                      <a:pt x="9" y="69"/>
                      <a:pt x="9" y="68"/>
                    </a:cubicBezTo>
                    <a:cubicBezTo>
                      <a:pt x="9" y="67"/>
                      <a:pt x="9" y="66"/>
                      <a:pt x="10" y="66"/>
                    </a:cubicBezTo>
                    <a:cubicBezTo>
                      <a:pt x="10" y="65"/>
                      <a:pt x="10" y="65"/>
                      <a:pt x="10" y="64"/>
                    </a:cubicBezTo>
                    <a:cubicBezTo>
                      <a:pt x="10" y="63"/>
                      <a:pt x="11" y="63"/>
                      <a:pt x="11" y="63"/>
                    </a:cubicBezTo>
                    <a:cubicBezTo>
                      <a:pt x="12" y="64"/>
                      <a:pt x="13" y="63"/>
                      <a:pt x="13" y="62"/>
                    </a:cubicBezTo>
                    <a:cubicBezTo>
                      <a:pt x="13" y="61"/>
                      <a:pt x="13" y="60"/>
                      <a:pt x="13" y="60"/>
                    </a:cubicBezTo>
                    <a:cubicBezTo>
                      <a:pt x="12" y="60"/>
                      <a:pt x="12" y="59"/>
                      <a:pt x="11" y="60"/>
                    </a:cubicBezTo>
                    <a:cubicBezTo>
                      <a:pt x="10" y="60"/>
                      <a:pt x="10" y="60"/>
                      <a:pt x="10" y="61"/>
                    </a:cubicBezTo>
                    <a:cubicBezTo>
                      <a:pt x="10" y="61"/>
                      <a:pt x="10" y="62"/>
                      <a:pt x="9" y="61"/>
                    </a:cubicBezTo>
                    <a:cubicBezTo>
                      <a:pt x="9" y="62"/>
                      <a:pt x="9" y="63"/>
                      <a:pt x="8" y="62"/>
                    </a:cubicBezTo>
                    <a:cubicBezTo>
                      <a:pt x="8" y="63"/>
                      <a:pt x="8" y="63"/>
                      <a:pt x="7" y="63"/>
                    </a:cubicBezTo>
                    <a:cubicBezTo>
                      <a:pt x="7" y="64"/>
                      <a:pt x="6" y="65"/>
                      <a:pt x="5" y="65"/>
                    </a:cubicBezTo>
                    <a:cubicBezTo>
                      <a:pt x="5" y="65"/>
                      <a:pt x="5" y="65"/>
                      <a:pt x="5" y="64"/>
                    </a:cubicBezTo>
                    <a:cubicBezTo>
                      <a:pt x="4" y="64"/>
                      <a:pt x="4" y="64"/>
                      <a:pt x="4" y="63"/>
                    </a:cubicBezTo>
                    <a:cubicBezTo>
                      <a:pt x="4" y="63"/>
                      <a:pt x="4" y="63"/>
                      <a:pt x="4" y="63"/>
                    </a:cubicBezTo>
                    <a:cubicBezTo>
                      <a:pt x="4" y="62"/>
                      <a:pt x="4" y="62"/>
                      <a:pt x="4" y="62"/>
                    </a:cubicBezTo>
                    <a:cubicBezTo>
                      <a:pt x="3" y="62"/>
                      <a:pt x="4" y="61"/>
                      <a:pt x="4" y="61"/>
                    </a:cubicBezTo>
                    <a:cubicBezTo>
                      <a:pt x="4" y="60"/>
                      <a:pt x="4" y="59"/>
                      <a:pt x="4" y="60"/>
                    </a:cubicBezTo>
                    <a:cubicBezTo>
                      <a:pt x="5" y="59"/>
                      <a:pt x="5" y="58"/>
                      <a:pt x="5" y="59"/>
                    </a:cubicBezTo>
                    <a:cubicBezTo>
                      <a:pt x="5" y="58"/>
                      <a:pt x="5" y="57"/>
                      <a:pt x="6" y="57"/>
                    </a:cubicBezTo>
                    <a:cubicBezTo>
                      <a:pt x="6" y="56"/>
                      <a:pt x="6" y="54"/>
                      <a:pt x="7" y="54"/>
                    </a:cubicBezTo>
                    <a:cubicBezTo>
                      <a:pt x="7" y="53"/>
                      <a:pt x="7" y="52"/>
                      <a:pt x="8" y="52"/>
                    </a:cubicBezTo>
                    <a:cubicBezTo>
                      <a:pt x="8" y="52"/>
                      <a:pt x="8" y="51"/>
                      <a:pt x="9" y="50"/>
                    </a:cubicBezTo>
                    <a:cubicBezTo>
                      <a:pt x="9" y="50"/>
                      <a:pt x="9" y="50"/>
                      <a:pt x="9" y="50"/>
                    </a:cubicBezTo>
                    <a:cubicBezTo>
                      <a:pt x="9" y="50"/>
                      <a:pt x="9" y="50"/>
                      <a:pt x="9" y="50"/>
                    </a:cubicBezTo>
                    <a:cubicBezTo>
                      <a:pt x="9" y="50"/>
                      <a:pt x="9" y="49"/>
                      <a:pt x="10" y="49"/>
                    </a:cubicBezTo>
                    <a:cubicBezTo>
                      <a:pt x="10" y="48"/>
                      <a:pt x="12" y="48"/>
                      <a:pt x="12" y="47"/>
                    </a:cubicBezTo>
                    <a:cubicBezTo>
                      <a:pt x="12" y="46"/>
                      <a:pt x="12" y="46"/>
                      <a:pt x="13" y="46"/>
                    </a:cubicBezTo>
                    <a:cubicBezTo>
                      <a:pt x="13" y="46"/>
                      <a:pt x="13" y="46"/>
                      <a:pt x="14" y="46"/>
                    </a:cubicBezTo>
                    <a:cubicBezTo>
                      <a:pt x="14" y="46"/>
                      <a:pt x="14" y="46"/>
                      <a:pt x="15" y="46"/>
                    </a:cubicBezTo>
                    <a:cubicBezTo>
                      <a:pt x="16" y="46"/>
                      <a:pt x="16" y="46"/>
                      <a:pt x="17" y="45"/>
                    </a:cubicBezTo>
                    <a:cubicBezTo>
                      <a:pt x="17" y="45"/>
                      <a:pt x="18" y="45"/>
                      <a:pt x="19" y="45"/>
                    </a:cubicBezTo>
                    <a:cubicBezTo>
                      <a:pt x="19" y="45"/>
                      <a:pt x="20" y="45"/>
                      <a:pt x="20" y="45"/>
                    </a:cubicBezTo>
                    <a:cubicBezTo>
                      <a:pt x="21" y="45"/>
                      <a:pt x="21" y="46"/>
                      <a:pt x="21" y="47"/>
                    </a:cubicBezTo>
                    <a:cubicBezTo>
                      <a:pt x="21" y="48"/>
                      <a:pt x="21" y="49"/>
                      <a:pt x="21" y="50"/>
                    </a:cubicBezTo>
                    <a:cubicBezTo>
                      <a:pt x="21" y="50"/>
                      <a:pt x="21" y="50"/>
                      <a:pt x="20" y="50"/>
                    </a:cubicBezTo>
                    <a:cubicBezTo>
                      <a:pt x="20" y="51"/>
                      <a:pt x="20" y="51"/>
                      <a:pt x="20" y="51"/>
                    </a:cubicBezTo>
                    <a:cubicBezTo>
                      <a:pt x="20" y="51"/>
                      <a:pt x="20" y="51"/>
                      <a:pt x="21" y="51"/>
                    </a:cubicBezTo>
                    <a:cubicBezTo>
                      <a:pt x="21" y="51"/>
                      <a:pt x="21" y="51"/>
                      <a:pt x="21" y="52"/>
                    </a:cubicBezTo>
                    <a:cubicBezTo>
                      <a:pt x="21" y="52"/>
                      <a:pt x="21" y="52"/>
                      <a:pt x="21" y="52"/>
                    </a:cubicBezTo>
                    <a:cubicBezTo>
                      <a:pt x="23" y="52"/>
                      <a:pt x="21" y="48"/>
                      <a:pt x="23" y="48"/>
                    </a:cubicBezTo>
                    <a:cubicBezTo>
                      <a:pt x="23" y="48"/>
                      <a:pt x="23" y="46"/>
                      <a:pt x="24" y="47"/>
                    </a:cubicBezTo>
                    <a:cubicBezTo>
                      <a:pt x="24" y="46"/>
                      <a:pt x="24" y="43"/>
                      <a:pt x="25" y="44"/>
                    </a:cubicBezTo>
                    <a:cubicBezTo>
                      <a:pt x="25" y="44"/>
                      <a:pt x="26" y="44"/>
                      <a:pt x="26" y="44"/>
                    </a:cubicBezTo>
                    <a:cubicBezTo>
                      <a:pt x="26" y="43"/>
                      <a:pt x="26" y="43"/>
                      <a:pt x="26" y="43"/>
                    </a:cubicBezTo>
                    <a:cubicBezTo>
                      <a:pt x="27" y="43"/>
                      <a:pt x="27" y="43"/>
                      <a:pt x="28" y="43"/>
                    </a:cubicBezTo>
                    <a:cubicBezTo>
                      <a:pt x="28" y="43"/>
                      <a:pt x="28" y="42"/>
                      <a:pt x="28" y="42"/>
                    </a:cubicBezTo>
                    <a:cubicBezTo>
                      <a:pt x="27" y="42"/>
                      <a:pt x="27" y="42"/>
                      <a:pt x="27" y="41"/>
                    </a:cubicBezTo>
                    <a:cubicBezTo>
                      <a:pt x="27" y="41"/>
                      <a:pt x="27" y="41"/>
                      <a:pt x="27" y="41"/>
                    </a:cubicBezTo>
                    <a:cubicBezTo>
                      <a:pt x="27" y="41"/>
                      <a:pt x="27" y="40"/>
                      <a:pt x="27" y="40"/>
                    </a:cubicBezTo>
                    <a:cubicBezTo>
                      <a:pt x="27" y="40"/>
                      <a:pt x="27" y="40"/>
                      <a:pt x="27" y="40"/>
                    </a:cubicBezTo>
                    <a:cubicBezTo>
                      <a:pt x="28" y="40"/>
                      <a:pt x="28" y="40"/>
                      <a:pt x="28" y="40"/>
                    </a:cubicBezTo>
                    <a:cubicBezTo>
                      <a:pt x="29" y="40"/>
                      <a:pt x="30" y="40"/>
                      <a:pt x="30" y="40"/>
                    </a:cubicBezTo>
                    <a:cubicBezTo>
                      <a:pt x="30" y="39"/>
                      <a:pt x="30" y="39"/>
                      <a:pt x="31" y="38"/>
                    </a:cubicBezTo>
                    <a:cubicBezTo>
                      <a:pt x="31" y="38"/>
                      <a:pt x="32" y="37"/>
                      <a:pt x="32" y="37"/>
                    </a:cubicBezTo>
                    <a:cubicBezTo>
                      <a:pt x="33" y="37"/>
                      <a:pt x="33" y="37"/>
                      <a:pt x="33" y="37"/>
                    </a:cubicBezTo>
                    <a:cubicBezTo>
                      <a:pt x="33" y="37"/>
                      <a:pt x="33" y="37"/>
                      <a:pt x="33" y="37"/>
                    </a:cubicBezTo>
                    <a:cubicBezTo>
                      <a:pt x="34" y="37"/>
                      <a:pt x="34" y="36"/>
                      <a:pt x="34" y="36"/>
                    </a:cubicBezTo>
                    <a:cubicBezTo>
                      <a:pt x="34" y="36"/>
                      <a:pt x="34" y="36"/>
                      <a:pt x="35" y="36"/>
                    </a:cubicBezTo>
                    <a:cubicBezTo>
                      <a:pt x="35" y="36"/>
                      <a:pt x="35" y="35"/>
                      <a:pt x="35" y="35"/>
                    </a:cubicBezTo>
                    <a:cubicBezTo>
                      <a:pt x="35" y="35"/>
                      <a:pt x="35" y="35"/>
                      <a:pt x="35" y="35"/>
                    </a:cubicBezTo>
                    <a:cubicBezTo>
                      <a:pt x="35" y="34"/>
                      <a:pt x="35" y="34"/>
                      <a:pt x="35" y="34"/>
                    </a:cubicBezTo>
                    <a:cubicBezTo>
                      <a:pt x="35" y="33"/>
                      <a:pt x="36" y="33"/>
                      <a:pt x="36" y="33"/>
                    </a:cubicBezTo>
                    <a:cubicBezTo>
                      <a:pt x="37" y="31"/>
                      <a:pt x="38" y="30"/>
                      <a:pt x="39" y="30"/>
                    </a:cubicBezTo>
                    <a:cubicBezTo>
                      <a:pt x="39" y="30"/>
                      <a:pt x="40" y="30"/>
                      <a:pt x="40" y="30"/>
                    </a:cubicBezTo>
                    <a:cubicBezTo>
                      <a:pt x="40" y="29"/>
                      <a:pt x="40" y="29"/>
                      <a:pt x="40" y="29"/>
                    </a:cubicBezTo>
                    <a:cubicBezTo>
                      <a:pt x="40" y="29"/>
                      <a:pt x="41" y="29"/>
                      <a:pt x="41" y="29"/>
                    </a:cubicBezTo>
                    <a:cubicBezTo>
                      <a:pt x="41" y="29"/>
                      <a:pt x="42" y="29"/>
                      <a:pt x="42" y="29"/>
                    </a:cubicBezTo>
                    <a:cubicBezTo>
                      <a:pt x="43" y="29"/>
                      <a:pt x="43" y="29"/>
                      <a:pt x="43" y="28"/>
                    </a:cubicBezTo>
                    <a:cubicBezTo>
                      <a:pt x="43" y="28"/>
                      <a:pt x="43" y="28"/>
                      <a:pt x="43" y="28"/>
                    </a:cubicBezTo>
                    <a:cubicBezTo>
                      <a:pt x="44" y="27"/>
                      <a:pt x="44" y="27"/>
                      <a:pt x="44" y="26"/>
                    </a:cubicBezTo>
                    <a:cubicBezTo>
                      <a:pt x="44" y="26"/>
                      <a:pt x="44" y="25"/>
                      <a:pt x="44" y="25"/>
                    </a:cubicBezTo>
                    <a:cubicBezTo>
                      <a:pt x="45" y="25"/>
                      <a:pt x="45" y="24"/>
                      <a:pt x="45" y="24"/>
                    </a:cubicBezTo>
                    <a:cubicBezTo>
                      <a:pt x="45" y="24"/>
                      <a:pt x="45" y="24"/>
                      <a:pt x="46" y="23"/>
                    </a:cubicBezTo>
                    <a:cubicBezTo>
                      <a:pt x="46" y="23"/>
                      <a:pt x="47" y="23"/>
                      <a:pt x="47" y="23"/>
                    </a:cubicBezTo>
                    <a:cubicBezTo>
                      <a:pt x="47" y="23"/>
                      <a:pt x="47" y="23"/>
                      <a:pt x="48" y="22"/>
                    </a:cubicBezTo>
                    <a:cubicBezTo>
                      <a:pt x="48" y="22"/>
                      <a:pt x="49" y="23"/>
                      <a:pt x="49" y="22"/>
                    </a:cubicBezTo>
                    <a:cubicBezTo>
                      <a:pt x="49" y="22"/>
                      <a:pt x="49" y="22"/>
                      <a:pt x="50" y="21"/>
                    </a:cubicBezTo>
                    <a:cubicBezTo>
                      <a:pt x="50" y="21"/>
                      <a:pt x="50" y="21"/>
                      <a:pt x="50" y="21"/>
                    </a:cubicBezTo>
                    <a:cubicBezTo>
                      <a:pt x="51" y="21"/>
                      <a:pt x="51" y="21"/>
                      <a:pt x="51" y="21"/>
                    </a:cubicBezTo>
                    <a:cubicBezTo>
                      <a:pt x="52" y="21"/>
                      <a:pt x="52" y="21"/>
                      <a:pt x="52" y="21"/>
                    </a:cubicBezTo>
                    <a:cubicBezTo>
                      <a:pt x="52" y="21"/>
                      <a:pt x="52" y="21"/>
                      <a:pt x="52" y="21"/>
                    </a:cubicBezTo>
                    <a:cubicBezTo>
                      <a:pt x="53" y="20"/>
                      <a:pt x="53" y="20"/>
                      <a:pt x="53" y="20"/>
                    </a:cubicBezTo>
                    <a:cubicBezTo>
                      <a:pt x="52" y="20"/>
                      <a:pt x="52" y="20"/>
                      <a:pt x="51" y="20"/>
                    </a:cubicBezTo>
                    <a:cubicBezTo>
                      <a:pt x="51" y="20"/>
                      <a:pt x="51" y="20"/>
                      <a:pt x="51" y="20"/>
                    </a:cubicBezTo>
                    <a:cubicBezTo>
                      <a:pt x="51" y="20"/>
                      <a:pt x="51" y="20"/>
                      <a:pt x="51" y="20"/>
                    </a:cubicBezTo>
                    <a:cubicBezTo>
                      <a:pt x="50" y="21"/>
                      <a:pt x="50" y="21"/>
                      <a:pt x="49" y="20"/>
                    </a:cubicBezTo>
                    <a:cubicBezTo>
                      <a:pt x="49" y="20"/>
                      <a:pt x="48" y="20"/>
                      <a:pt x="48" y="19"/>
                    </a:cubicBezTo>
                    <a:cubicBezTo>
                      <a:pt x="48" y="19"/>
                      <a:pt x="49" y="19"/>
                      <a:pt x="49" y="19"/>
                    </a:cubicBezTo>
                    <a:cubicBezTo>
                      <a:pt x="49" y="18"/>
                      <a:pt x="49" y="18"/>
                      <a:pt x="49" y="18"/>
                    </a:cubicBezTo>
                    <a:cubicBezTo>
                      <a:pt x="50" y="18"/>
                      <a:pt x="51" y="18"/>
                      <a:pt x="51" y="18"/>
                    </a:cubicBezTo>
                    <a:cubicBezTo>
                      <a:pt x="51" y="17"/>
                      <a:pt x="51" y="17"/>
                      <a:pt x="51" y="17"/>
                    </a:cubicBezTo>
                    <a:cubicBezTo>
                      <a:pt x="52" y="17"/>
                      <a:pt x="52" y="17"/>
                      <a:pt x="53" y="17"/>
                    </a:cubicBezTo>
                    <a:cubicBezTo>
                      <a:pt x="53" y="17"/>
                      <a:pt x="54" y="17"/>
                      <a:pt x="55" y="17"/>
                    </a:cubicBezTo>
                    <a:cubicBezTo>
                      <a:pt x="56" y="17"/>
                      <a:pt x="57" y="17"/>
                      <a:pt x="58" y="17"/>
                    </a:cubicBezTo>
                    <a:cubicBezTo>
                      <a:pt x="59" y="17"/>
                      <a:pt x="59" y="17"/>
                      <a:pt x="59" y="17"/>
                    </a:cubicBezTo>
                    <a:cubicBezTo>
                      <a:pt x="59" y="17"/>
                      <a:pt x="59" y="16"/>
                      <a:pt x="59" y="16"/>
                    </a:cubicBezTo>
                    <a:cubicBezTo>
                      <a:pt x="60" y="16"/>
                      <a:pt x="60" y="16"/>
                      <a:pt x="60" y="16"/>
                    </a:cubicBezTo>
                    <a:cubicBezTo>
                      <a:pt x="60" y="15"/>
                      <a:pt x="60" y="15"/>
                      <a:pt x="61" y="15"/>
                    </a:cubicBezTo>
                    <a:cubicBezTo>
                      <a:pt x="61" y="15"/>
                      <a:pt x="61" y="15"/>
                      <a:pt x="61" y="15"/>
                    </a:cubicBezTo>
                    <a:cubicBezTo>
                      <a:pt x="61" y="14"/>
                      <a:pt x="62" y="14"/>
                      <a:pt x="62" y="14"/>
                    </a:cubicBezTo>
                    <a:cubicBezTo>
                      <a:pt x="63" y="14"/>
                      <a:pt x="64" y="14"/>
                      <a:pt x="65" y="14"/>
                    </a:cubicBezTo>
                    <a:cubicBezTo>
                      <a:pt x="65" y="14"/>
                      <a:pt x="66" y="14"/>
                      <a:pt x="66" y="14"/>
                    </a:cubicBezTo>
                    <a:cubicBezTo>
                      <a:pt x="66" y="13"/>
                      <a:pt x="66" y="13"/>
                      <a:pt x="66" y="13"/>
                    </a:cubicBezTo>
                    <a:cubicBezTo>
                      <a:pt x="66" y="12"/>
                      <a:pt x="66" y="12"/>
                      <a:pt x="65" y="11"/>
                    </a:cubicBezTo>
                    <a:cubicBezTo>
                      <a:pt x="65" y="11"/>
                      <a:pt x="65" y="11"/>
                      <a:pt x="65" y="10"/>
                    </a:cubicBezTo>
                    <a:cubicBezTo>
                      <a:pt x="65" y="9"/>
                      <a:pt x="65" y="8"/>
                      <a:pt x="65" y="7"/>
                    </a:cubicBezTo>
                    <a:cubicBezTo>
                      <a:pt x="64" y="8"/>
                      <a:pt x="64" y="8"/>
                      <a:pt x="64" y="8"/>
                    </a:cubicBezTo>
                    <a:cubicBezTo>
                      <a:pt x="63" y="9"/>
                      <a:pt x="63" y="8"/>
                      <a:pt x="62" y="8"/>
                    </a:cubicBezTo>
                    <a:cubicBezTo>
                      <a:pt x="62" y="8"/>
                      <a:pt x="61" y="8"/>
                      <a:pt x="61" y="7"/>
                    </a:cubicBezTo>
                    <a:cubicBezTo>
                      <a:pt x="61" y="7"/>
                      <a:pt x="61" y="6"/>
                      <a:pt x="62" y="7"/>
                    </a:cubicBezTo>
                    <a:cubicBezTo>
                      <a:pt x="62" y="6"/>
                      <a:pt x="62" y="6"/>
                      <a:pt x="62" y="6"/>
                    </a:cubicBezTo>
                    <a:cubicBezTo>
                      <a:pt x="62" y="6"/>
                      <a:pt x="62" y="6"/>
                      <a:pt x="62" y="6"/>
                    </a:cubicBezTo>
                    <a:cubicBezTo>
                      <a:pt x="61" y="6"/>
                      <a:pt x="61" y="6"/>
                      <a:pt x="60" y="6"/>
                    </a:cubicBezTo>
                    <a:cubicBezTo>
                      <a:pt x="60" y="6"/>
                      <a:pt x="59" y="6"/>
                      <a:pt x="59" y="6"/>
                    </a:cubicBezTo>
                    <a:cubicBezTo>
                      <a:pt x="58" y="6"/>
                      <a:pt x="58" y="6"/>
                      <a:pt x="58" y="6"/>
                    </a:cubicBezTo>
                    <a:cubicBezTo>
                      <a:pt x="58" y="6"/>
                      <a:pt x="58" y="6"/>
                      <a:pt x="57" y="6"/>
                    </a:cubicBezTo>
                    <a:cubicBezTo>
                      <a:pt x="57" y="7"/>
                      <a:pt x="57" y="7"/>
                      <a:pt x="56" y="7"/>
                    </a:cubicBezTo>
                    <a:cubicBezTo>
                      <a:pt x="56" y="8"/>
                      <a:pt x="55" y="7"/>
                      <a:pt x="54" y="7"/>
                    </a:cubicBezTo>
                    <a:cubicBezTo>
                      <a:pt x="54" y="7"/>
                      <a:pt x="53" y="7"/>
                      <a:pt x="53" y="7"/>
                    </a:cubicBezTo>
                    <a:cubicBezTo>
                      <a:pt x="53" y="8"/>
                      <a:pt x="53" y="9"/>
                      <a:pt x="53" y="10"/>
                    </a:cubicBezTo>
                    <a:cubicBezTo>
                      <a:pt x="52" y="10"/>
                      <a:pt x="52" y="10"/>
                      <a:pt x="52" y="10"/>
                    </a:cubicBezTo>
                    <a:cubicBezTo>
                      <a:pt x="52" y="10"/>
                      <a:pt x="52" y="10"/>
                      <a:pt x="52" y="11"/>
                    </a:cubicBezTo>
                    <a:cubicBezTo>
                      <a:pt x="52" y="11"/>
                      <a:pt x="52" y="12"/>
                      <a:pt x="52" y="12"/>
                    </a:cubicBezTo>
                    <a:cubicBezTo>
                      <a:pt x="51" y="12"/>
                      <a:pt x="51" y="12"/>
                      <a:pt x="50" y="12"/>
                    </a:cubicBezTo>
                    <a:cubicBezTo>
                      <a:pt x="50" y="12"/>
                      <a:pt x="50" y="12"/>
                      <a:pt x="49" y="13"/>
                    </a:cubicBezTo>
                    <a:cubicBezTo>
                      <a:pt x="49" y="13"/>
                      <a:pt x="48" y="14"/>
                      <a:pt x="47" y="14"/>
                    </a:cubicBezTo>
                    <a:cubicBezTo>
                      <a:pt x="47" y="14"/>
                      <a:pt x="47" y="15"/>
                      <a:pt x="47" y="15"/>
                    </a:cubicBezTo>
                    <a:cubicBezTo>
                      <a:pt x="47" y="15"/>
                      <a:pt x="46" y="15"/>
                      <a:pt x="46" y="15"/>
                    </a:cubicBezTo>
                    <a:cubicBezTo>
                      <a:pt x="46" y="15"/>
                      <a:pt x="45" y="15"/>
                      <a:pt x="45" y="14"/>
                    </a:cubicBezTo>
                    <a:cubicBezTo>
                      <a:pt x="45" y="14"/>
                      <a:pt x="46" y="14"/>
                      <a:pt x="46" y="13"/>
                    </a:cubicBezTo>
                    <a:cubicBezTo>
                      <a:pt x="46" y="13"/>
                      <a:pt x="46" y="12"/>
                      <a:pt x="45" y="11"/>
                    </a:cubicBezTo>
                    <a:cubicBezTo>
                      <a:pt x="45" y="11"/>
                      <a:pt x="45" y="9"/>
                      <a:pt x="46" y="9"/>
                    </a:cubicBezTo>
                    <a:cubicBezTo>
                      <a:pt x="46" y="9"/>
                      <a:pt x="46" y="9"/>
                      <a:pt x="46" y="9"/>
                    </a:cubicBezTo>
                    <a:cubicBezTo>
                      <a:pt x="46" y="8"/>
                      <a:pt x="46" y="8"/>
                      <a:pt x="47" y="8"/>
                    </a:cubicBezTo>
                    <a:cubicBezTo>
                      <a:pt x="47" y="8"/>
                      <a:pt x="47" y="8"/>
                      <a:pt x="47" y="8"/>
                    </a:cubicBezTo>
                    <a:cubicBezTo>
                      <a:pt x="47" y="8"/>
                      <a:pt x="47" y="8"/>
                      <a:pt x="47" y="8"/>
                    </a:cubicBezTo>
                    <a:cubicBezTo>
                      <a:pt x="47" y="8"/>
                      <a:pt x="47" y="7"/>
                      <a:pt x="47" y="7"/>
                    </a:cubicBezTo>
                    <a:cubicBezTo>
                      <a:pt x="47" y="6"/>
                      <a:pt x="47" y="5"/>
                      <a:pt x="48" y="6"/>
                    </a:cubicBezTo>
                    <a:cubicBezTo>
                      <a:pt x="48" y="5"/>
                      <a:pt x="48" y="5"/>
                      <a:pt x="49" y="5"/>
                    </a:cubicBezTo>
                    <a:cubicBezTo>
                      <a:pt x="50" y="5"/>
                      <a:pt x="50" y="5"/>
                      <a:pt x="51" y="5"/>
                    </a:cubicBezTo>
                    <a:cubicBezTo>
                      <a:pt x="51" y="5"/>
                      <a:pt x="51" y="5"/>
                      <a:pt x="51" y="5"/>
                    </a:cubicBezTo>
                    <a:cubicBezTo>
                      <a:pt x="51" y="5"/>
                      <a:pt x="52" y="5"/>
                      <a:pt x="52" y="5"/>
                    </a:cubicBezTo>
                    <a:cubicBezTo>
                      <a:pt x="52" y="4"/>
                      <a:pt x="52" y="4"/>
                      <a:pt x="53" y="4"/>
                    </a:cubicBezTo>
                    <a:cubicBezTo>
                      <a:pt x="54" y="4"/>
                      <a:pt x="54" y="4"/>
                      <a:pt x="54" y="4"/>
                    </a:cubicBezTo>
                    <a:cubicBezTo>
                      <a:pt x="55" y="4"/>
                      <a:pt x="55" y="4"/>
                      <a:pt x="55" y="3"/>
                    </a:cubicBezTo>
                    <a:cubicBezTo>
                      <a:pt x="55" y="3"/>
                      <a:pt x="55" y="3"/>
                      <a:pt x="55" y="3"/>
                    </a:cubicBezTo>
                    <a:cubicBezTo>
                      <a:pt x="55" y="3"/>
                      <a:pt x="55" y="3"/>
                      <a:pt x="56" y="3"/>
                    </a:cubicBezTo>
                    <a:cubicBezTo>
                      <a:pt x="56" y="3"/>
                      <a:pt x="56" y="2"/>
                      <a:pt x="56" y="2"/>
                    </a:cubicBezTo>
                    <a:cubicBezTo>
                      <a:pt x="56" y="2"/>
                      <a:pt x="57" y="1"/>
                      <a:pt x="56" y="1"/>
                    </a:cubicBezTo>
                    <a:cubicBezTo>
                      <a:pt x="56" y="0"/>
                      <a:pt x="56" y="0"/>
                      <a:pt x="55" y="0"/>
                    </a:cubicBezTo>
                    <a:cubicBezTo>
                      <a:pt x="55" y="0"/>
                      <a:pt x="54" y="0"/>
                      <a:pt x="54" y="0"/>
                    </a:cubicBezTo>
                    <a:cubicBezTo>
                      <a:pt x="53" y="0"/>
                      <a:pt x="53" y="0"/>
                      <a:pt x="52" y="0"/>
                    </a:cubicBezTo>
                    <a:cubicBezTo>
                      <a:pt x="47" y="3"/>
                      <a:pt x="41" y="7"/>
                      <a:pt x="36" y="10"/>
                    </a:cubicBezTo>
                    <a:cubicBezTo>
                      <a:pt x="26" y="18"/>
                      <a:pt x="16" y="27"/>
                      <a:pt x="9" y="37"/>
                    </a:cubicBezTo>
                    <a:cubicBezTo>
                      <a:pt x="6" y="41"/>
                      <a:pt x="3" y="45"/>
                      <a:pt x="1" y="49"/>
                    </a:cubicBezTo>
                    <a:cubicBezTo>
                      <a:pt x="1" y="49"/>
                      <a:pt x="2" y="49"/>
                      <a:pt x="2" y="50"/>
                    </a:cubicBezTo>
                    <a:cubicBezTo>
                      <a:pt x="3" y="50"/>
                      <a:pt x="3" y="51"/>
                      <a:pt x="2" y="51"/>
                    </a:cubicBezTo>
                    <a:cubicBezTo>
                      <a:pt x="2" y="51"/>
                      <a:pt x="2" y="51"/>
                      <a:pt x="2" y="51"/>
                    </a:cubicBezTo>
                    <a:cubicBezTo>
                      <a:pt x="2" y="52"/>
                      <a:pt x="2" y="52"/>
                      <a:pt x="2" y="53"/>
                    </a:cubicBezTo>
                    <a:cubicBezTo>
                      <a:pt x="2" y="53"/>
                      <a:pt x="2" y="54"/>
                      <a:pt x="1" y="54"/>
                    </a:cubicBezTo>
                    <a:cubicBezTo>
                      <a:pt x="1" y="55"/>
                      <a:pt x="1" y="56"/>
                      <a:pt x="0" y="56"/>
                    </a:cubicBezTo>
                    <a:cubicBezTo>
                      <a:pt x="0" y="58"/>
                      <a:pt x="0" y="61"/>
                      <a:pt x="0" y="63"/>
                    </a:cubicBezTo>
                    <a:cubicBezTo>
                      <a:pt x="0" y="64"/>
                      <a:pt x="0" y="66"/>
                      <a:pt x="0" y="67"/>
                    </a:cubicBezTo>
                    <a:cubicBezTo>
                      <a:pt x="0" y="67"/>
                      <a:pt x="0" y="67"/>
                      <a:pt x="0" y="68"/>
                    </a:cubicBezTo>
                    <a:cubicBezTo>
                      <a:pt x="0" y="68"/>
                      <a:pt x="0" y="68"/>
                      <a:pt x="0" y="68"/>
                    </a:cubicBezTo>
                    <a:cubicBezTo>
                      <a:pt x="1" y="68"/>
                      <a:pt x="1" y="68"/>
                      <a:pt x="1" y="69"/>
                    </a:cubicBezTo>
                    <a:cubicBezTo>
                      <a:pt x="2" y="69"/>
                      <a:pt x="2" y="69"/>
                      <a:pt x="3" y="69"/>
                    </a:cubicBezTo>
                    <a:cubicBezTo>
                      <a:pt x="3" y="69"/>
                      <a:pt x="3" y="70"/>
                      <a:pt x="4" y="70"/>
                    </a:cubicBezTo>
                    <a:cubicBezTo>
                      <a:pt x="4" y="70"/>
                      <a:pt x="4" y="70"/>
                      <a:pt x="4" y="70"/>
                    </a:cubicBezTo>
                    <a:cubicBezTo>
                      <a:pt x="4" y="71"/>
                      <a:pt x="4" y="71"/>
                      <a:pt x="4" y="71"/>
                    </a:cubicBezTo>
                    <a:cubicBezTo>
                      <a:pt x="5" y="71"/>
                      <a:pt x="5" y="72"/>
                      <a:pt x="5" y="73"/>
                    </a:cubicBezTo>
                    <a:cubicBezTo>
                      <a:pt x="6" y="73"/>
                      <a:pt x="8" y="72"/>
                      <a:pt x="7" y="74"/>
                    </a:cubicBezTo>
                    <a:cubicBezTo>
                      <a:pt x="8" y="74"/>
                      <a:pt x="8" y="74"/>
                      <a:pt x="8" y="74"/>
                    </a:cubicBezTo>
                    <a:cubicBezTo>
                      <a:pt x="9" y="74"/>
                      <a:pt x="9" y="75"/>
                      <a:pt x="9" y="75"/>
                    </a:cubicBezTo>
                    <a:cubicBezTo>
                      <a:pt x="9" y="75"/>
                      <a:pt x="9" y="76"/>
                      <a:pt x="9" y="76"/>
                    </a:cubicBezTo>
                    <a:cubicBezTo>
                      <a:pt x="10" y="77"/>
                      <a:pt x="10" y="77"/>
                      <a:pt x="10" y="77"/>
                    </a:cubicBezTo>
                    <a:cubicBezTo>
                      <a:pt x="10" y="77"/>
                      <a:pt x="11" y="78"/>
                      <a:pt x="11" y="78"/>
                    </a:cubicBezTo>
                    <a:cubicBezTo>
                      <a:pt x="11" y="79"/>
                      <a:pt x="11" y="80"/>
                      <a:pt x="11" y="81"/>
                    </a:cubicBezTo>
                    <a:cubicBezTo>
                      <a:pt x="11" y="81"/>
                      <a:pt x="11" y="81"/>
                      <a:pt x="11" y="81"/>
                    </a:cubicBezTo>
                    <a:cubicBezTo>
                      <a:pt x="11" y="81"/>
                      <a:pt x="11" y="82"/>
                      <a:pt x="11" y="82"/>
                    </a:cubicBezTo>
                    <a:cubicBezTo>
                      <a:pt x="11" y="82"/>
                      <a:pt x="11" y="82"/>
                      <a:pt x="11" y="82"/>
                    </a:cubicBezTo>
                    <a:cubicBezTo>
                      <a:pt x="12" y="82"/>
                      <a:pt x="12" y="82"/>
                      <a:pt x="12" y="83"/>
                    </a:cubicBezTo>
                    <a:cubicBezTo>
                      <a:pt x="12" y="83"/>
                      <a:pt x="13" y="83"/>
                      <a:pt x="14" y="83"/>
                    </a:cubicBezTo>
                    <a:cubicBezTo>
                      <a:pt x="14" y="83"/>
                      <a:pt x="14" y="83"/>
                      <a:pt x="14" y="83"/>
                    </a:cubicBezTo>
                    <a:cubicBezTo>
                      <a:pt x="15" y="83"/>
                      <a:pt x="15" y="83"/>
                      <a:pt x="15" y="83"/>
                    </a:cubicBezTo>
                    <a:cubicBezTo>
                      <a:pt x="15" y="82"/>
                      <a:pt x="16" y="82"/>
                      <a:pt x="16" y="83"/>
                    </a:cubicBezTo>
                    <a:cubicBezTo>
                      <a:pt x="16" y="83"/>
                      <a:pt x="16" y="84"/>
                      <a:pt x="16" y="84"/>
                    </a:cubicBezTo>
                    <a:cubicBezTo>
                      <a:pt x="16" y="85"/>
                      <a:pt x="16" y="85"/>
                      <a:pt x="16" y="85"/>
                    </a:cubicBezTo>
                    <a:cubicBezTo>
                      <a:pt x="17" y="86"/>
                      <a:pt x="17" y="87"/>
                      <a:pt x="17" y="87"/>
                    </a:cubicBezTo>
                    <a:cubicBezTo>
                      <a:pt x="18" y="87"/>
                      <a:pt x="18" y="92"/>
                      <a:pt x="17" y="91"/>
                    </a:cubicBezTo>
                    <a:cubicBezTo>
                      <a:pt x="17" y="92"/>
                      <a:pt x="17" y="93"/>
                      <a:pt x="17" y="94"/>
                    </a:cubicBezTo>
                    <a:cubicBezTo>
                      <a:pt x="17" y="95"/>
                      <a:pt x="16" y="95"/>
                      <a:pt x="16" y="95"/>
                    </a:cubicBezTo>
                    <a:cubicBezTo>
                      <a:pt x="16" y="96"/>
                      <a:pt x="15" y="96"/>
                      <a:pt x="15" y="97"/>
                    </a:cubicBezTo>
                    <a:cubicBezTo>
                      <a:pt x="15" y="97"/>
                      <a:pt x="15" y="98"/>
                      <a:pt x="14" y="98"/>
                    </a:cubicBezTo>
                    <a:cubicBezTo>
                      <a:pt x="14" y="98"/>
                      <a:pt x="14" y="99"/>
                      <a:pt x="14" y="99"/>
                    </a:cubicBezTo>
                    <a:cubicBezTo>
                      <a:pt x="14" y="99"/>
                      <a:pt x="14" y="100"/>
                      <a:pt x="14" y="101"/>
                    </a:cubicBezTo>
                    <a:cubicBezTo>
                      <a:pt x="14" y="101"/>
                      <a:pt x="15" y="101"/>
                      <a:pt x="15" y="102"/>
                    </a:cubicBezTo>
                    <a:cubicBezTo>
                      <a:pt x="15" y="102"/>
                      <a:pt x="14" y="102"/>
                      <a:pt x="14" y="102"/>
                    </a:cubicBezTo>
                    <a:cubicBezTo>
                      <a:pt x="14" y="102"/>
                      <a:pt x="14" y="102"/>
                      <a:pt x="14" y="102"/>
                    </a:cubicBezTo>
                    <a:cubicBezTo>
                      <a:pt x="14" y="102"/>
                      <a:pt x="14" y="102"/>
                      <a:pt x="14" y="103"/>
                    </a:cubicBezTo>
                    <a:cubicBezTo>
                      <a:pt x="14" y="103"/>
                      <a:pt x="14" y="104"/>
                      <a:pt x="13" y="104"/>
                    </a:cubicBezTo>
                    <a:cubicBezTo>
                      <a:pt x="13" y="105"/>
                      <a:pt x="13" y="106"/>
                      <a:pt x="13" y="107"/>
                    </a:cubicBezTo>
                    <a:cubicBezTo>
                      <a:pt x="13" y="107"/>
                      <a:pt x="13" y="108"/>
                      <a:pt x="13" y="108"/>
                    </a:cubicBezTo>
                    <a:cubicBezTo>
                      <a:pt x="13" y="108"/>
                      <a:pt x="14" y="108"/>
                      <a:pt x="14" y="108"/>
                    </a:cubicBezTo>
                    <a:cubicBezTo>
                      <a:pt x="15" y="109"/>
                      <a:pt x="15" y="111"/>
                      <a:pt x="16" y="112"/>
                    </a:cubicBezTo>
                    <a:cubicBezTo>
                      <a:pt x="16" y="112"/>
                      <a:pt x="17" y="113"/>
                      <a:pt x="17" y="114"/>
                    </a:cubicBezTo>
                    <a:cubicBezTo>
                      <a:pt x="17" y="114"/>
                      <a:pt x="17" y="114"/>
                      <a:pt x="17" y="114"/>
                    </a:cubicBezTo>
                    <a:cubicBezTo>
                      <a:pt x="18" y="115"/>
                      <a:pt x="18" y="114"/>
                      <a:pt x="18" y="114"/>
                    </a:cubicBezTo>
                    <a:cubicBezTo>
                      <a:pt x="18" y="115"/>
                      <a:pt x="18" y="115"/>
                      <a:pt x="18" y="115"/>
                    </a:cubicBezTo>
                    <a:cubicBezTo>
                      <a:pt x="19" y="115"/>
                      <a:pt x="18" y="116"/>
                      <a:pt x="18" y="116"/>
                    </a:cubicBezTo>
                    <a:cubicBezTo>
                      <a:pt x="18" y="116"/>
                      <a:pt x="18" y="116"/>
                      <a:pt x="19" y="116"/>
                    </a:cubicBezTo>
                    <a:cubicBezTo>
                      <a:pt x="19" y="116"/>
                      <a:pt x="19" y="116"/>
                      <a:pt x="19" y="116"/>
                    </a:cubicBezTo>
                    <a:cubicBezTo>
                      <a:pt x="20" y="117"/>
                      <a:pt x="19" y="118"/>
                      <a:pt x="19" y="118"/>
                    </a:cubicBezTo>
                    <a:cubicBezTo>
                      <a:pt x="21" y="118"/>
                      <a:pt x="20" y="121"/>
                      <a:pt x="20" y="122"/>
                    </a:cubicBezTo>
                    <a:cubicBezTo>
                      <a:pt x="20" y="123"/>
                      <a:pt x="20" y="123"/>
                      <a:pt x="20" y="123"/>
                    </a:cubicBezTo>
                    <a:cubicBezTo>
                      <a:pt x="20" y="123"/>
                      <a:pt x="20" y="124"/>
                      <a:pt x="20" y="124"/>
                    </a:cubicBezTo>
                    <a:cubicBezTo>
                      <a:pt x="20" y="124"/>
                      <a:pt x="21" y="124"/>
                      <a:pt x="21" y="124"/>
                    </a:cubicBezTo>
                    <a:cubicBezTo>
                      <a:pt x="21" y="124"/>
                      <a:pt x="22" y="125"/>
                      <a:pt x="22" y="125"/>
                    </a:cubicBezTo>
                    <a:cubicBezTo>
                      <a:pt x="22" y="125"/>
                      <a:pt x="22" y="126"/>
                      <a:pt x="22" y="126"/>
                    </a:cubicBezTo>
                    <a:cubicBezTo>
                      <a:pt x="22" y="126"/>
                      <a:pt x="22" y="126"/>
                      <a:pt x="22" y="127"/>
                    </a:cubicBezTo>
                    <a:cubicBezTo>
                      <a:pt x="22" y="127"/>
                      <a:pt x="23" y="127"/>
                      <a:pt x="23" y="127"/>
                    </a:cubicBezTo>
                    <a:cubicBezTo>
                      <a:pt x="23" y="127"/>
                      <a:pt x="23" y="128"/>
                      <a:pt x="23" y="128"/>
                    </a:cubicBezTo>
                    <a:cubicBezTo>
                      <a:pt x="24" y="128"/>
                      <a:pt x="25" y="128"/>
                      <a:pt x="26" y="128"/>
                    </a:cubicBezTo>
                    <a:cubicBezTo>
                      <a:pt x="26" y="128"/>
                      <a:pt x="26" y="128"/>
                      <a:pt x="27" y="129"/>
                    </a:cubicBezTo>
                    <a:cubicBezTo>
                      <a:pt x="27" y="129"/>
                      <a:pt x="27" y="129"/>
                      <a:pt x="27" y="130"/>
                    </a:cubicBezTo>
                    <a:cubicBezTo>
                      <a:pt x="27" y="130"/>
                      <a:pt x="27" y="130"/>
                      <a:pt x="27" y="131"/>
                    </a:cubicBezTo>
                    <a:cubicBezTo>
                      <a:pt x="27" y="131"/>
                      <a:pt x="27" y="131"/>
                      <a:pt x="27" y="131"/>
                    </a:cubicBezTo>
                    <a:cubicBezTo>
                      <a:pt x="27" y="131"/>
                      <a:pt x="28" y="131"/>
                      <a:pt x="28" y="131"/>
                    </a:cubicBezTo>
                    <a:cubicBezTo>
                      <a:pt x="28" y="131"/>
                      <a:pt x="29" y="131"/>
                      <a:pt x="29" y="132"/>
                    </a:cubicBezTo>
                    <a:cubicBezTo>
                      <a:pt x="30" y="132"/>
                      <a:pt x="30" y="132"/>
                      <a:pt x="30" y="132"/>
                    </a:cubicBezTo>
                    <a:cubicBezTo>
                      <a:pt x="30" y="132"/>
                      <a:pt x="30" y="132"/>
                      <a:pt x="30" y="132"/>
                    </a:cubicBezTo>
                    <a:cubicBezTo>
                      <a:pt x="30" y="132"/>
                      <a:pt x="31" y="132"/>
                      <a:pt x="31" y="132"/>
                    </a:cubicBezTo>
                    <a:cubicBezTo>
                      <a:pt x="31" y="132"/>
                      <a:pt x="32" y="133"/>
                      <a:pt x="32" y="133"/>
                    </a:cubicBezTo>
                    <a:cubicBezTo>
                      <a:pt x="32" y="134"/>
                      <a:pt x="31" y="135"/>
                      <a:pt x="31" y="136"/>
                    </a:cubicBezTo>
                    <a:cubicBezTo>
                      <a:pt x="31" y="136"/>
                      <a:pt x="31" y="136"/>
                      <a:pt x="31" y="137"/>
                    </a:cubicBezTo>
                    <a:cubicBezTo>
                      <a:pt x="31" y="137"/>
                      <a:pt x="31" y="138"/>
                      <a:pt x="32" y="138"/>
                    </a:cubicBezTo>
                    <a:cubicBezTo>
                      <a:pt x="32" y="138"/>
                      <a:pt x="32" y="138"/>
                      <a:pt x="32" y="139"/>
                    </a:cubicBezTo>
                    <a:cubicBezTo>
                      <a:pt x="32" y="139"/>
                      <a:pt x="32" y="140"/>
                      <a:pt x="33" y="140"/>
                    </a:cubicBezTo>
                    <a:cubicBezTo>
                      <a:pt x="33" y="140"/>
                      <a:pt x="33" y="140"/>
                      <a:pt x="33" y="140"/>
                    </a:cubicBezTo>
                    <a:cubicBezTo>
                      <a:pt x="33" y="140"/>
                      <a:pt x="33" y="140"/>
                      <a:pt x="33" y="140"/>
                    </a:cubicBezTo>
                    <a:cubicBezTo>
                      <a:pt x="33" y="141"/>
                      <a:pt x="33" y="141"/>
                      <a:pt x="33" y="141"/>
                    </a:cubicBezTo>
                    <a:cubicBezTo>
                      <a:pt x="34" y="141"/>
                      <a:pt x="34" y="142"/>
                      <a:pt x="34" y="142"/>
                    </a:cubicBezTo>
                    <a:cubicBezTo>
                      <a:pt x="34" y="142"/>
                      <a:pt x="34" y="143"/>
                      <a:pt x="34" y="143"/>
                    </a:cubicBezTo>
                    <a:cubicBezTo>
                      <a:pt x="34" y="144"/>
                      <a:pt x="34" y="145"/>
                      <a:pt x="34" y="145"/>
                    </a:cubicBezTo>
                    <a:cubicBezTo>
                      <a:pt x="34" y="147"/>
                      <a:pt x="34" y="149"/>
                      <a:pt x="34" y="151"/>
                    </a:cubicBezTo>
                    <a:cubicBezTo>
                      <a:pt x="34" y="152"/>
                      <a:pt x="34" y="152"/>
                      <a:pt x="34" y="153"/>
                    </a:cubicBezTo>
                    <a:cubicBezTo>
                      <a:pt x="34" y="153"/>
                      <a:pt x="35" y="153"/>
                      <a:pt x="35" y="153"/>
                    </a:cubicBezTo>
                    <a:cubicBezTo>
                      <a:pt x="35" y="153"/>
                      <a:pt x="35" y="153"/>
                      <a:pt x="35" y="154"/>
                    </a:cubicBezTo>
                    <a:cubicBezTo>
                      <a:pt x="35" y="154"/>
                      <a:pt x="35" y="154"/>
                      <a:pt x="35" y="154"/>
                    </a:cubicBezTo>
                    <a:cubicBezTo>
                      <a:pt x="35" y="155"/>
                      <a:pt x="35" y="154"/>
                      <a:pt x="36" y="155"/>
                    </a:cubicBezTo>
                    <a:cubicBezTo>
                      <a:pt x="36" y="155"/>
                      <a:pt x="36" y="156"/>
                      <a:pt x="36" y="156"/>
                    </a:cubicBezTo>
                    <a:cubicBezTo>
                      <a:pt x="36" y="157"/>
                      <a:pt x="36" y="158"/>
                      <a:pt x="36" y="159"/>
                    </a:cubicBezTo>
                    <a:cubicBezTo>
                      <a:pt x="37" y="159"/>
                      <a:pt x="37" y="160"/>
                      <a:pt x="37" y="161"/>
                    </a:cubicBezTo>
                    <a:cubicBezTo>
                      <a:pt x="37" y="161"/>
                      <a:pt x="37" y="162"/>
                      <a:pt x="37" y="162"/>
                    </a:cubicBezTo>
                    <a:cubicBezTo>
                      <a:pt x="37" y="163"/>
                      <a:pt x="37" y="163"/>
                      <a:pt x="37" y="164"/>
                    </a:cubicBezTo>
                    <a:cubicBezTo>
                      <a:pt x="37" y="165"/>
                      <a:pt x="37" y="166"/>
                      <a:pt x="38" y="166"/>
                    </a:cubicBezTo>
                    <a:cubicBezTo>
                      <a:pt x="39" y="167"/>
                      <a:pt x="40" y="167"/>
                      <a:pt x="40" y="168"/>
                    </a:cubicBezTo>
                    <a:cubicBezTo>
                      <a:pt x="40" y="168"/>
                      <a:pt x="41" y="169"/>
                      <a:pt x="41" y="169"/>
                    </a:cubicBezTo>
                    <a:cubicBezTo>
                      <a:pt x="41" y="170"/>
                      <a:pt x="42" y="170"/>
                      <a:pt x="42" y="171"/>
                    </a:cubicBezTo>
                    <a:cubicBezTo>
                      <a:pt x="42" y="171"/>
                      <a:pt x="42" y="171"/>
                      <a:pt x="42" y="171"/>
                    </a:cubicBezTo>
                    <a:cubicBezTo>
                      <a:pt x="42" y="171"/>
                      <a:pt x="42" y="171"/>
                      <a:pt x="42" y="171"/>
                    </a:cubicBezTo>
                    <a:cubicBezTo>
                      <a:pt x="42" y="171"/>
                      <a:pt x="43" y="172"/>
                      <a:pt x="43" y="172"/>
                    </a:cubicBezTo>
                    <a:cubicBezTo>
                      <a:pt x="43" y="172"/>
                      <a:pt x="43" y="173"/>
                      <a:pt x="43" y="173"/>
                    </a:cubicBezTo>
                    <a:cubicBezTo>
                      <a:pt x="44" y="174"/>
                      <a:pt x="45" y="175"/>
                      <a:pt x="45" y="176"/>
                    </a:cubicBezTo>
                    <a:cubicBezTo>
                      <a:pt x="46" y="176"/>
                      <a:pt x="46" y="176"/>
                      <a:pt x="46" y="177"/>
                    </a:cubicBezTo>
                    <a:cubicBezTo>
                      <a:pt x="46" y="177"/>
                      <a:pt x="46" y="177"/>
                      <a:pt x="46" y="177"/>
                    </a:cubicBezTo>
                    <a:cubicBezTo>
                      <a:pt x="45" y="177"/>
                      <a:pt x="45" y="177"/>
                      <a:pt x="45" y="177"/>
                    </a:cubicBezTo>
                    <a:cubicBezTo>
                      <a:pt x="45" y="177"/>
                      <a:pt x="45" y="178"/>
                      <a:pt x="46" y="178"/>
                    </a:cubicBezTo>
                    <a:cubicBezTo>
                      <a:pt x="46" y="178"/>
                      <a:pt x="46" y="178"/>
                      <a:pt x="46" y="178"/>
                    </a:cubicBezTo>
                    <a:cubicBezTo>
                      <a:pt x="47" y="178"/>
                      <a:pt x="47" y="179"/>
                      <a:pt x="47" y="179"/>
                    </a:cubicBezTo>
                    <a:cubicBezTo>
                      <a:pt x="47" y="179"/>
                      <a:pt x="47" y="179"/>
                      <a:pt x="48" y="180"/>
                    </a:cubicBezTo>
                    <a:cubicBezTo>
                      <a:pt x="48" y="180"/>
                      <a:pt x="48" y="180"/>
                      <a:pt x="48" y="180"/>
                    </a:cubicBezTo>
                    <a:cubicBezTo>
                      <a:pt x="48" y="180"/>
                      <a:pt x="49" y="180"/>
                      <a:pt x="49" y="181"/>
                    </a:cubicBezTo>
                    <a:cubicBezTo>
                      <a:pt x="50" y="181"/>
                      <a:pt x="50" y="181"/>
                      <a:pt x="50" y="181"/>
                    </a:cubicBezTo>
                    <a:cubicBezTo>
                      <a:pt x="51" y="181"/>
                      <a:pt x="52" y="181"/>
                      <a:pt x="52" y="182"/>
                    </a:cubicBezTo>
                    <a:cubicBezTo>
                      <a:pt x="52" y="182"/>
                      <a:pt x="54" y="183"/>
                      <a:pt x="54" y="182"/>
                    </a:cubicBezTo>
                    <a:cubicBezTo>
                      <a:pt x="54" y="181"/>
                      <a:pt x="53" y="181"/>
                      <a:pt x="53" y="181"/>
                    </a:cubicBezTo>
                    <a:cubicBezTo>
                      <a:pt x="52" y="180"/>
                      <a:pt x="53" y="180"/>
                      <a:pt x="53" y="180"/>
                    </a:cubicBezTo>
                    <a:cubicBezTo>
                      <a:pt x="54" y="180"/>
                      <a:pt x="54" y="180"/>
                      <a:pt x="54" y="180"/>
                    </a:cubicBezTo>
                    <a:cubicBezTo>
                      <a:pt x="54" y="179"/>
                      <a:pt x="54" y="179"/>
                      <a:pt x="54" y="179"/>
                    </a:cubicBezTo>
                    <a:cubicBezTo>
                      <a:pt x="54" y="179"/>
                      <a:pt x="54" y="178"/>
                      <a:pt x="54" y="178"/>
                    </a:cubicBezTo>
                    <a:cubicBezTo>
                      <a:pt x="53" y="178"/>
                      <a:pt x="53" y="178"/>
                      <a:pt x="52" y="177"/>
                    </a:cubicBezTo>
                    <a:cubicBezTo>
                      <a:pt x="52" y="177"/>
                      <a:pt x="52" y="177"/>
                      <a:pt x="52" y="177"/>
                    </a:cubicBezTo>
                    <a:cubicBezTo>
                      <a:pt x="52" y="176"/>
                      <a:pt x="52" y="176"/>
                      <a:pt x="52" y="175"/>
                    </a:cubicBezTo>
                    <a:cubicBezTo>
                      <a:pt x="52" y="175"/>
                      <a:pt x="52" y="175"/>
                      <a:pt x="52" y="175"/>
                    </a:cubicBezTo>
                    <a:cubicBezTo>
                      <a:pt x="52" y="175"/>
                      <a:pt x="52" y="175"/>
                      <a:pt x="51" y="175"/>
                    </a:cubicBezTo>
                    <a:cubicBezTo>
                      <a:pt x="51" y="175"/>
                      <a:pt x="51" y="174"/>
                      <a:pt x="51" y="174"/>
                    </a:cubicBezTo>
                    <a:cubicBezTo>
                      <a:pt x="51" y="173"/>
                      <a:pt x="51" y="172"/>
                      <a:pt x="51" y="171"/>
                    </a:cubicBezTo>
                    <a:cubicBezTo>
                      <a:pt x="51" y="171"/>
                      <a:pt x="50" y="170"/>
                      <a:pt x="50" y="170"/>
                    </a:cubicBezTo>
                    <a:cubicBezTo>
                      <a:pt x="50" y="170"/>
                      <a:pt x="50" y="169"/>
                      <a:pt x="50" y="169"/>
                    </a:cubicBezTo>
                    <a:cubicBezTo>
                      <a:pt x="50" y="169"/>
                      <a:pt x="50" y="169"/>
                      <a:pt x="50" y="169"/>
                    </a:cubicBezTo>
                    <a:cubicBezTo>
                      <a:pt x="49" y="169"/>
                      <a:pt x="49" y="169"/>
                      <a:pt x="49" y="169"/>
                    </a:cubicBezTo>
                    <a:cubicBezTo>
                      <a:pt x="49" y="168"/>
                      <a:pt x="49" y="168"/>
                      <a:pt x="49" y="168"/>
                    </a:cubicBezTo>
                    <a:cubicBezTo>
                      <a:pt x="49" y="167"/>
                      <a:pt x="50" y="168"/>
                      <a:pt x="50" y="167"/>
                    </a:cubicBezTo>
                    <a:cubicBezTo>
                      <a:pt x="51" y="167"/>
                      <a:pt x="51" y="166"/>
                      <a:pt x="51" y="166"/>
                    </a:cubicBezTo>
                    <a:cubicBezTo>
                      <a:pt x="51" y="165"/>
                      <a:pt x="51" y="165"/>
                      <a:pt x="52" y="165"/>
                    </a:cubicBezTo>
                    <a:cubicBezTo>
                      <a:pt x="52" y="164"/>
                      <a:pt x="53" y="164"/>
                      <a:pt x="54" y="165"/>
                    </a:cubicBezTo>
                    <a:cubicBezTo>
                      <a:pt x="54" y="164"/>
                      <a:pt x="54" y="164"/>
                      <a:pt x="55" y="164"/>
                    </a:cubicBezTo>
                    <a:cubicBezTo>
                      <a:pt x="56" y="164"/>
                      <a:pt x="56" y="164"/>
                      <a:pt x="56" y="163"/>
                    </a:cubicBezTo>
                    <a:cubicBezTo>
                      <a:pt x="57" y="162"/>
                      <a:pt x="56" y="161"/>
                      <a:pt x="56" y="160"/>
                    </a:cubicBezTo>
                    <a:cubicBezTo>
                      <a:pt x="55" y="160"/>
                      <a:pt x="54" y="160"/>
                      <a:pt x="54" y="160"/>
                    </a:cubicBezTo>
                    <a:cubicBezTo>
                      <a:pt x="54" y="159"/>
                      <a:pt x="54" y="159"/>
                      <a:pt x="54" y="159"/>
                    </a:cubicBezTo>
                    <a:cubicBezTo>
                      <a:pt x="54" y="158"/>
                      <a:pt x="54" y="158"/>
                      <a:pt x="54" y="158"/>
                    </a:cubicBezTo>
                    <a:cubicBezTo>
                      <a:pt x="54" y="158"/>
                      <a:pt x="54" y="158"/>
                      <a:pt x="55" y="158"/>
                    </a:cubicBezTo>
                    <a:cubicBezTo>
                      <a:pt x="56" y="158"/>
                      <a:pt x="57" y="158"/>
                      <a:pt x="57" y="158"/>
                    </a:cubicBezTo>
                    <a:cubicBezTo>
                      <a:pt x="58" y="158"/>
                      <a:pt x="58" y="157"/>
                      <a:pt x="58" y="157"/>
                    </a:cubicBezTo>
                    <a:cubicBezTo>
                      <a:pt x="58" y="156"/>
                      <a:pt x="58" y="156"/>
                      <a:pt x="58" y="155"/>
                    </a:cubicBezTo>
                    <a:cubicBezTo>
                      <a:pt x="59" y="154"/>
                      <a:pt x="59" y="155"/>
                      <a:pt x="60" y="154"/>
                    </a:cubicBezTo>
                    <a:cubicBezTo>
                      <a:pt x="60" y="154"/>
                      <a:pt x="61" y="153"/>
                      <a:pt x="62" y="152"/>
                    </a:cubicBezTo>
                    <a:cubicBezTo>
                      <a:pt x="62" y="152"/>
                      <a:pt x="62" y="151"/>
                      <a:pt x="62" y="150"/>
                    </a:cubicBezTo>
                    <a:cubicBezTo>
                      <a:pt x="62" y="150"/>
                      <a:pt x="62" y="149"/>
                      <a:pt x="62" y="148"/>
                    </a:cubicBezTo>
                    <a:cubicBezTo>
                      <a:pt x="62" y="147"/>
                      <a:pt x="62" y="146"/>
                      <a:pt x="62" y="145"/>
                    </a:cubicBezTo>
                    <a:cubicBezTo>
                      <a:pt x="62" y="145"/>
                      <a:pt x="62" y="144"/>
                      <a:pt x="63" y="144"/>
                    </a:cubicBezTo>
                    <a:cubicBezTo>
                      <a:pt x="63" y="144"/>
                      <a:pt x="63" y="143"/>
                      <a:pt x="64" y="143"/>
                    </a:cubicBezTo>
                    <a:cubicBezTo>
                      <a:pt x="64" y="143"/>
                      <a:pt x="64" y="142"/>
                      <a:pt x="64" y="142"/>
                    </a:cubicBezTo>
                    <a:cubicBezTo>
                      <a:pt x="64" y="141"/>
                      <a:pt x="65" y="141"/>
                      <a:pt x="66" y="141"/>
                    </a:cubicBezTo>
                    <a:cubicBezTo>
                      <a:pt x="67" y="140"/>
                      <a:pt x="68" y="140"/>
                      <a:pt x="69" y="140"/>
                    </a:cubicBezTo>
                    <a:cubicBezTo>
                      <a:pt x="70" y="140"/>
                      <a:pt x="70" y="140"/>
                      <a:pt x="70" y="140"/>
                    </a:cubicBezTo>
                    <a:cubicBezTo>
                      <a:pt x="71" y="140"/>
                      <a:pt x="71" y="140"/>
                      <a:pt x="71" y="140"/>
                    </a:cubicBezTo>
                    <a:cubicBezTo>
                      <a:pt x="71" y="140"/>
                      <a:pt x="71" y="139"/>
                      <a:pt x="71" y="140"/>
                    </a:cubicBezTo>
                    <a:cubicBezTo>
                      <a:pt x="71" y="139"/>
                      <a:pt x="71" y="138"/>
                      <a:pt x="72" y="138"/>
                    </a:cubicBezTo>
                    <a:cubicBezTo>
                      <a:pt x="72" y="137"/>
                      <a:pt x="73" y="138"/>
                      <a:pt x="73" y="138"/>
                    </a:cubicBezTo>
                    <a:cubicBezTo>
                      <a:pt x="73" y="137"/>
                      <a:pt x="74" y="137"/>
                      <a:pt x="74" y="137"/>
                    </a:cubicBezTo>
                    <a:cubicBezTo>
                      <a:pt x="74" y="137"/>
                      <a:pt x="74" y="137"/>
                      <a:pt x="75" y="137"/>
                    </a:cubicBezTo>
                    <a:cubicBezTo>
                      <a:pt x="75" y="137"/>
                      <a:pt x="75" y="137"/>
                      <a:pt x="75" y="136"/>
                    </a:cubicBezTo>
                    <a:cubicBezTo>
                      <a:pt x="76" y="136"/>
                      <a:pt x="76" y="135"/>
                      <a:pt x="77" y="134"/>
                    </a:cubicBezTo>
                    <a:cubicBezTo>
                      <a:pt x="77" y="133"/>
                      <a:pt x="77" y="133"/>
                      <a:pt x="78" y="133"/>
                    </a:cubicBezTo>
                    <a:cubicBezTo>
                      <a:pt x="78" y="133"/>
                      <a:pt x="79" y="133"/>
                      <a:pt x="79" y="132"/>
                    </a:cubicBezTo>
                    <a:cubicBezTo>
                      <a:pt x="79" y="131"/>
                      <a:pt x="79" y="129"/>
                      <a:pt x="79" y="127"/>
                    </a:cubicBezTo>
                    <a:cubicBezTo>
                      <a:pt x="79" y="127"/>
                      <a:pt x="79" y="126"/>
                      <a:pt x="79" y="125"/>
                    </a:cubicBezTo>
                    <a:cubicBezTo>
                      <a:pt x="79" y="125"/>
                      <a:pt x="79" y="124"/>
                      <a:pt x="79" y="124"/>
                    </a:cubicBezTo>
                    <a:cubicBezTo>
                      <a:pt x="79" y="124"/>
                      <a:pt x="78" y="124"/>
                      <a:pt x="78" y="124"/>
                    </a:cubicBezTo>
                    <a:cubicBezTo>
                      <a:pt x="78" y="123"/>
                      <a:pt x="78" y="122"/>
                      <a:pt x="78" y="122"/>
                    </a:cubicBezTo>
                    <a:cubicBezTo>
                      <a:pt x="78" y="121"/>
                      <a:pt x="78" y="121"/>
                      <a:pt x="78" y="121"/>
                    </a:cubicBezTo>
                    <a:cubicBezTo>
                      <a:pt x="78" y="121"/>
                      <a:pt x="78" y="121"/>
                      <a:pt x="78" y="121"/>
                    </a:cubicBezTo>
                    <a:cubicBezTo>
                      <a:pt x="79" y="121"/>
                      <a:pt x="79" y="121"/>
                      <a:pt x="80" y="121"/>
                    </a:cubicBezTo>
                    <a:cubicBezTo>
                      <a:pt x="80" y="121"/>
                      <a:pt x="81" y="121"/>
                      <a:pt x="81" y="121"/>
                    </a:cubicBezTo>
                    <a:cubicBezTo>
                      <a:pt x="81" y="121"/>
                      <a:pt x="81" y="120"/>
                      <a:pt x="81" y="120"/>
                    </a:cubicBezTo>
                    <a:cubicBezTo>
                      <a:pt x="81" y="120"/>
                      <a:pt x="81" y="119"/>
                      <a:pt x="82" y="119"/>
                    </a:cubicBezTo>
                    <a:cubicBezTo>
                      <a:pt x="82" y="119"/>
                      <a:pt x="82" y="118"/>
                      <a:pt x="82" y="118"/>
                    </a:cubicBezTo>
                    <a:cubicBezTo>
                      <a:pt x="82" y="118"/>
                      <a:pt x="83" y="118"/>
                      <a:pt x="83" y="118"/>
                    </a:cubicBezTo>
                    <a:cubicBezTo>
                      <a:pt x="83" y="118"/>
                      <a:pt x="83" y="117"/>
                      <a:pt x="83" y="117"/>
                    </a:cubicBezTo>
                    <a:cubicBezTo>
                      <a:pt x="84" y="116"/>
                      <a:pt x="85" y="116"/>
                      <a:pt x="86" y="115"/>
                    </a:cubicBezTo>
                    <a:cubicBezTo>
                      <a:pt x="86" y="115"/>
                      <a:pt x="86" y="115"/>
                      <a:pt x="86" y="115"/>
                    </a:cubicBezTo>
                    <a:cubicBezTo>
                      <a:pt x="86" y="114"/>
                      <a:pt x="86" y="114"/>
                      <a:pt x="86" y="114"/>
                    </a:cubicBezTo>
                    <a:cubicBezTo>
                      <a:pt x="86" y="113"/>
                      <a:pt x="85" y="113"/>
                      <a:pt x="85" y="113"/>
                    </a:cubicBezTo>
                    <a:cubicBezTo>
                      <a:pt x="85" y="113"/>
                      <a:pt x="85" y="112"/>
                      <a:pt x="85" y="111"/>
                    </a:cubicBezTo>
                    <a:cubicBezTo>
                      <a:pt x="85" y="111"/>
                      <a:pt x="86" y="111"/>
                      <a:pt x="86" y="111"/>
                    </a:cubicBezTo>
                    <a:cubicBezTo>
                      <a:pt x="86" y="110"/>
                      <a:pt x="86" y="109"/>
                      <a:pt x="86" y="108"/>
                    </a:cubicBezTo>
                    <a:cubicBezTo>
                      <a:pt x="86" y="108"/>
                      <a:pt x="85" y="108"/>
                      <a:pt x="85" y="107"/>
                    </a:cubicBezTo>
                    <a:cubicBezTo>
                      <a:pt x="85" y="107"/>
                      <a:pt x="85" y="108"/>
                      <a:pt x="85"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dirty="0">
                  <a:solidFill>
                    <a:prstClr val="black"/>
                  </a:solidFill>
                  <a:latin typeface="Calibri" panose="020F0502020204030204"/>
                  <a:ea typeface="宋体" panose="02010600030101010101" pitchFamily="2" charset="-122"/>
                </a:endParaRPr>
              </a:p>
            </p:txBody>
          </p:sp>
          <p:sp>
            <p:nvSpPr>
              <p:cNvPr id="92" name="Freeform 25"/>
              <p:cNvSpPr/>
              <p:nvPr/>
            </p:nvSpPr>
            <p:spPr bwMode="auto">
              <a:xfrm>
                <a:off x="4260" y="2057"/>
                <a:ext cx="35" cy="62"/>
              </a:xfrm>
              <a:custGeom>
                <a:avLst/>
                <a:gdLst>
                  <a:gd name="T0" fmla="*/ 7 w 8"/>
                  <a:gd name="T1" fmla="*/ 0 h 14"/>
                  <a:gd name="T2" fmla="*/ 4 w 8"/>
                  <a:gd name="T3" fmla="*/ 2 h 14"/>
                  <a:gd name="T4" fmla="*/ 4 w 8"/>
                  <a:gd name="T5" fmla="*/ 4 h 14"/>
                  <a:gd name="T6" fmla="*/ 4 w 8"/>
                  <a:gd name="T7" fmla="*/ 4 h 14"/>
                  <a:gd name="T8" fmla="*/ 3 w 8"/>
                  <a:gd name="T9" fmla="*/ 4 h 14"/>
                  <a:gd name="T10" fmla="*/ 3 w 8"/>
                  <a:gd name="T11" fmla="*/ 6 h 14"/>
                  <a:gd name="T12" fmla="*/ 2 w 8"/>
                  <a:gd name="T13" fmla="*/ 6 h 14"/>
                  <a:gd name="T14" fmla="*/ 2 w 8"/>
                  <a:gd name="T15" fmla="*/ 9 h 14"/>
                  <a:gd name="T16" fmla="*/ 1 w 8"/>
                  <a:gd name="T17" fmla="*/ 13 h 14"/>
                  <a:gd name="T18" fmla="*/ 3 w 8"/>
                  <a:gd name="T19" fmla="*/ 12 h 14"/>
                  <a:gd name="T20" fmla="*/ 4 w 8"/>
                  <a:gd name="T21" fmla="*/ 11 h 14"/>
                  <a:gd name="T22" fmla="*/ 4 w 8"/>
                  <a:gd name="T23" fmla="*/ 10 h 14"/>
                  <a:gd name="T24" fmla="*/ 4 w 8"/>
                  <a:gd name="T25" fmla="*/ 8 h 14"/>
                  <a:gd name="T26" fmla="*/ 4 w 8"/>
                  <a:gd name="T27" fmla="*/ 7 h 14"/>
                  <a:gd name="T28" fmla="*/ 5 w 8"/>
                  <a:gd name="T29" fmla="*/ 7 h 14"/>
                  <a:gd name="T30" fmla="*/ 5 w 8"/>
                  <a:gd name="T31" fmla="*/ 6 h 14"/>
                  <a:gd name="T32" fmla="*/ 5 w 8"/>
                  <a:gd name="T33" fmla="*/ 5 h 14"/>
                  <a:gd name="T34" fmla="*/ 6 w 8"/>
                  <a:gd name="T35" fmla="*/ 5 h 14"/>
                  <a:gd name="T36" fmla="*/ 8 w 8"/>
                  <a:gd name="T37" fmla="*/ 1 h 14"/>
                  <a:gd name="T38" fmla="*/ 7 w 8"/>
                  <a:gd name="T39" fmla="*/ 0 h 14"/>
                  <a:gd name="T40" fmla="*/ 7 w 8"/>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4">
                    <a:moveTo>
                      <a:pt x="7" y="0"/>
                    </a:moveTo>
                    <a:cubicBezTo>
                      <a:pt x="7" y="1"/>
                      <a:pt x="5" y="1"/>
                      <a:pt x="4" y="2"/>
                    </a:cubicBezTo>
                    <a:cubicBezTo>
                      <a:pt x="4" y="3"/>
                      <a:pt x="4" y="3"/>
                      <a:pt x="4" y="4"/>
                    </a:cubicBezTo>
                    <a:cubicBezTo>
                      <a:pt x="4" y="4"/>
                      <a:pt x="4" y="4"/>
                      <a:pt x="4" y="4"/>
                    </a:cubicBezTo>
                    <a:cubicBezTo>
                      <a:pt x="4" y="4"/>
                      <a:pt x="3" y="4"/>
                      <a:pt x="3" y="4"/>
                    </a:cubicBezTo>
                    <a:cubicBezTo>
                      <a:pt x="3" y="5"/>
                      <a:pt x="3" y="5"/>
                      <a:pt x="3" y="6"/>
                    </a:cubicBezTo>
                    <a:cubicBezTo>
                      <a:pt x="3" y="6"/>
                      <a:pt x="3" y="6"/>
                      <a:pt x="2" y="6"/>
                    </a:cubicBezTo>
                    <a:cubicBezTo>
                      <a:pt x="2" y="7"/>
                      <a:pt x="2" y="8"/>
                      <a:pt x="2" y="9"/>
                    </a:cubicBezTo>
                    <a:cubicBezTo>
                      <a:pt x="0" y="9"/>
                      <a:pt x="2" y="12"/>
                      <a:pt x="1" y="13"/>
                    </a:cubicBezTo>
                    <a:cubicBezTo>
                      <a:pt x="3" y="14"/>
                      <a:pt x="3" y="13"/>
                      <a:pt x="3" y="12"/>
                    </a:cubicBezTo>
                    <a:cubicBezTo>
                      <a:pt x="4" y="11"/>
                      <a:pt x="4" y="11"/>
                      <a:pt x="4" y="11"/>
                    </a:cubicBezTo>
                    <a:cubicBezTo>
                      <a:pt x="4" y="10"/>
                      <a:pt x="4" y="10"/>
                      <a:pt x="4" y="10"/>
                    </a:cubicBezTo>
                    <a:cubicBezTo>
                      <a:pt x="4" y="9"/>
                      <a:pt x="4" y="9"/>
                      <a:pt x="4" y="8"/>
                    </a:cubicBezTo>
                    <a:cubicBezTo>
                      <a:pt x="4" y="8"/>
                      <a:pt x="4" y="7"/>
                      <a:pt x="4" y="7"/>
                    </a:cubicBezTo>
                    <a:cubicBezTo>
                      <a:pt x="4" y="7"/>
                      <a:pt x="4" y="7"/>
                      <a:pt x="5" y="7"/>
                    </a:cubicBezTo>
                    <a:cubicBezTo>
                      <a:pt x="5" y="7"/>
                      <a:pt x="5" y="7"/>
                      <a:pt x="5" y="6"/>
                    </a:cubicBezTo>
                    <a:cubicBezTo>
                      <a:pt x="5" y="6"/>
                      <a:pt x="5" y="6"/>
                      <a:pt x="5" y="5"/>
                    </a:cubicBezTo>
                    <a:cubicBezTo>
                      <a:pt x="5" y="5"/>
                      <a:pt x="5" y="5"/>
                      <a:pt x="6" y="5"/>
                    </a:cubicBezTo>
                    <a:cubicBezTo>
                      <a:pt x="7" y="4"/>
                      <a:pt x="8" y="2"/>
                      <a:pt x="8" y="1"/>
                    </a:cubicBezTo>
                    <a:cubicBezTo>
                      <a:pt x="7" y="1"/>
                      <a:pt x="7" y="0"/>
                      <a:pt x="7" y="0"/>
                    </a:cubicBezTo>
                    <a:cubicBezTo>
                      <a:pt x="7" y="0"/>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93" name="Freeform 26"/>
              <p:cNvSpPr/>
              <p:nvPr/>
            </p:nvSpPr>
            <p:spPr bwMode="auto">
              <a:xfrm>
                <a:off x="4291" y="2057"/>
                <a:ext cx="4" cy="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grpSp>
      </p:grpSp>
      <p:sp>
        <p:nvSpPr>
          <p:cNvPr id="99" name="椭圆 98"/>
          <p:cNvSpPr/>
          <p:nvPr/>
        </p:nvSpPr>
        <p:spPr>
          <a:xfrm>
            <a:off x="3771574" y="5227766"/>
            <a:ext cx="630235" cy="657431"/>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grpSp>
        <p:nvGrpSpPr>
          <p:cNvPr id="11" name="组合 10">
            <a:extLst>
              <a:ext uri="{FF2B5EF4-FFF2-40B4-BE49-F238E27FC236}">
                <a16:creationId xmlns:a16="http://schemas.microsoft.com/office/drawing/2014/main" id="{E823721F-B90B-74FB-AF67-F687B85DF4AA}"/>
              </a:ext>
            </a:extLst>
          </p:cNvPr>
          <p:cNvGrpSpPr/>
          <p:nvPr/>
        </p:nvGrpSpPr>
        <p:grpSpPr>
          <a:xfrm>
            <a:off x="7917012" y="3297799"/>
            <a:ext cx="630235" cy="657431"/>
            <a:chOff x="5798883" y="2069823"/>
            <a:chExt cx="630235" cy="657431"/>
          </a:xfrm>
        </p:grpSpPr>
        <p:sp>
          <p:nvSpPr>
            <p:cNvPr id="96" name="椭圆 95"/>
            <p:cNvSpPr/>
            <p:nvPr/>
          </p:nvSpPr>
          <p:spPr>
            <a:xfrm>
              <a:off x="5798883" y="2069823"/>
              <a:ext cx="630235" cy="657431"/>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sp>
          <p:nvSpPr>
            <p:cNvPr id="101" name="Freeform 13"/>
            <p:cNvSpPr>
              <a:spLocks noEditPoints="1"/>
            </p:cNvSpPr>
            <p:nvPr/>
          </p:nvSpPr>
          <p:spPr bwMode="auto">
            <a:xfrm>
              <a:off x="5860707" y="2244136"/>
              <a:ext cx="424065" cy="333229"/>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ysClr val="window" lastClr="FFFFFF"/>
            </a:solidFill>
            <a:ln>
              <a:noFill/>
            </a:ln>
          </p:spPr>
          <p:txBody>
            <a:bodyPr vert="horz" wrap="square" lIns="91416" tIns="45708" rIns="91416" bIns="45708" numCol="1" anchor="t" anchorCtr="0" compatLnSpc="1"/>
            <a:lstStyle/>
            <a:p>
              <a:pPr>
                <a:defRPr/>
              </a:pPr>
              <a:endParaRPr lang="zh-CN" altLang="en-US" sz="2400" kern="0">
                <a:solidFill>
                  <a:prstClr val="black"/>
                </a:solidFill>
                <a:latin typeface="Calibri" panose="020F0502020204030204"/>
                <a:ea typeface="宋体" panose="02010600030101010101" pitchFamily="2" charset="-122"/>
              </a:endParaRPr>
            </a:p>
          </p:txBody>
        </p:sp>
      </p:grpSp>
      <p:grpSp>
        <p:nvGrpSpPr>
          <p:cNvPr id="12" name="组合 11">
            <a:extLst>
              <a:ext uri="{FF2B5EF4-FFF2-40B4-BE49-F238E27FC236}">
                <a16:creationId xmlns:a16="http://schemas.microsoft.com/office/drawing/2014/main" id="{D00EADF7-CAB9-24F8-674F-72745E0E2C40}"/>
              </a:ext>
            </a:extLst>
          </p:cNvPr>
          <p:cNvGrpSpPr/>
          <p:nvPr/>
        </p:nvGrpSpPr>
        <p:grpSpPr>
          <a:xfrm>
            <a:off x="5803039" y="2306996"/>
            <a:ext cx="630235" cy="657431"/>
            <a:chOff x="4329911" y="2704546"/>
            <a:chExt cx="630235" cy="657431"/>
          </a:xfrm>
        </p:grpSpPr>
        <p:sp>
          <p:nvSpPr>
            <p:cNvPr id="95" name="椭圆 94"/>
            <p:cNvSpPr/>
            <p:nvPr/>
          </p:nvSpPr>
          <p:spPr>
            <a:xfrm>
              <a:off x="4329911" y="2704546"/>
              <a:ext cx="630235" cy="657431"/>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sp>
          <p:nvSpPr>
            <p:cNvPr id="102" name="Freeform 17"/>
            <p:cNvSpPr>
              <a:spLocks noEditPoints="1"/>
            </p:cNvSpPr>
            <p:nvPr/>
          </p:nvSpPr>
          <p:spPr bwMode="auto">
            <a:xfrm>
              <a:off x="4389704" y="2795808"/>
              <a:ext cx="443917" cy="474905"/>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ysClr val="window" lastClr="FFFFFF"/>
            </a:solidFill>
            <a:ln>
              <a:noFill/>
            </a:ln>
          </p:spPr>
          <p:txBody>
            <a:bodyPr vert="horz" wrap="square" lIns="91416" tIns="45708" rIns="91416" bIns="45708" numCol="1" anchor="t" anchorCtr="0" compatLnSpc="1"/>
            <a:lstStyle/>
            <a:p>
              <a:pPr>
                <a:defRPr/>
              </a:pPr>
              <a:endParaRPr lang="zh-CN" altLang="en-US" sz="2400" kern="0">
                <a:solidFill>
                  <a:prstClr val="black"/>
                </a:solidFill>
                <a:latin typeface="Calibri" panose="020F0502020204030204"/>
                <a:ea typeface="宋体" panose="02010600030101010101" pitchFamily="2" charset="-122"/>
              </a:endParaRPr>
            </a:p>
          </p:txBody>
        </p:sp>
      </p:grpSp>
      <p:grpSp>
        <p:nvGrpSpPr>
          <p:cNvPr id="13" name="组合 12">
            <a:extLst>
              <a:ext uri="{FF2B5EF4-FFF2-40B4-BE49-F238E27FC236}">
                <a16:creationId xmlns:a16="http://schemas.microsoft.com/office/drawing/2014/main" id="{2011353C-BEC1-0514-1CD8-DE13F6DE2E7C}"/>
              </a:ext>
            </a:extLst>
          </p:cNvPr>
          <p:cNvGrpSpPr/>
          <p:nvPr/>
        </p:nvGrpSpPr>
        <p:grpSpPr>
          <a:xfrm>
            <a:off x="3759791" y="3652780"/>
            <a:ext cx="630235" cy="657431"/>
            <a:chOff x="3721443" y="4236907"/>
            <a:chExt cx="630235" cy="657431"/>
          </a:xfrm>
        </p:grpSpPr>
        <p:sp>
          <p:nvSpPr>
            <p:cNvPr id="94" name="椭圆 93"/>
            <p:cNvSpPr/>
            <p:nvPr/>
          </p:nvSpPr>
          <p:spPr>
            <a:xfrm>
              <a:off x="3721443" y="4236907"/>
              <a:ext cx="630235" cy="657431"/>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sp>
          <p:nvSpPr>
            <p:cNvPr id="103" name="Freeform 18"/>
            <p:cNvSpPr>
              <a:spLocks noEditPoints="1"/>
            </p:cNvSpPr>
            <p:nvPr/>
          </p:nvSpPr>
          <p:spPr bwMode="auto">
            <a:xfrm>
              <a:off x="3830465" y="4309647"/>
              <a:ext cx="428467" cy="454171"/>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ysClr val="window" lastClr="FFFFFF"/>
            </a:solidFill>
            <a:ln>
              <a:noFill/>
            </a:ln>
          </p:spPr>
          <p:txBody>
            <a:bodyPr vert="horz" wrap="square" lIns="91416" tIns="45708" rIns="91416" bIns="45708" numCol="1" anchor="t" anchorCtr="0" compatLnSpc="1"/>
            <a:lstStyle/>
            <a:p>
              <a:pPr>
                <a:defRPr/>
              </a:pPr>
              <a:endParaRPr lang="zh-CN" altLang="en-US" sz="2400" kern="0">
                <a:solidFill>
                  <a:prstClr val="black"/>
                </a:solidFill>
                <a:latin typeface="Calibri" panose="020F0502020204030204"/>
                <a:ea typeface="宋体" panose="02010600030101010101" pitchFamily="2" charset="-122"/>
              </a:endParaRPr>
            </a:p>
          </p:txBody>
        </p:sp>
      </p:grpSp>
      <p:sp>
        <p:nvSpPr>
          <p:cNvPr id="104" name="Freeform 20"/>
          <p:cNvSpPr>
            <a:spLocks noEditPoints="1"/>
          </p:cNvSpPr>
          <p:nvPr/>
        </p:nvSpPr>
        <p:spPr bwMode="auto">
          <a:xfrm>
            <a:off x="3854757" y="5361398"/>
            <a:ext cx="466352" cy="372620"/>
          </a:xfrm>
          <a:custGeom>
            <a:avLst/>
            <a:gdLst>
              <a:gd name="T0" fmla="*/ 575 w 745"/>
              <a:gd name="T1" fmla="*/ 570 h 594"/>
              <a:gd name="T2" fmla="*/ 0 w 745"/>
              <a:gd name="T3" fmla="*/ 570 h 594"/>
              <a:gd name="T4" fmla="*/ 298 w 745"/>
              <a:gd name="T5" fmla="*/ 220 h 594"/>
              <a:gd name="T6" fmla="*/ 288 w 745"/>
              <a:gd name="T7" fmla="*/ 209 h 594"/>
              <a:gd name="T8" fmla="*/ 544 w 745"/>
              <a:gd name="T9" fmla="*/ 245 h 594"/>
              <a:gd name="T10" fmla="*/ 32 w 745"/>
              <a:gd name="T11" fmla="*/ 201 h 594"/>
              <a:gd name="T12" fmla="*/ 205 w 745"/>
              <a:gd name="T13" fmla="*/ 430 h 594"/>
              <a:gd name="T14" fmla="*/ 98 w 745"/>
              <a:gd name="T15" fmla="*/ 362 h 594"/>
              <a:gd name="T16" fmla="*/ 98 w 745"/>
              <a:gd name="T17" fmla="*/ 385 h 594"/>
              <a:gd name="T18" fmla="*/ 312 w 745"/>
              <a:gd name="T19" fmla="*/ 317 h 594"/>
              <a:gd name="T20" fmla="*/ 98 w 745"/>
              <a:gd name="T21" fmla="*/ 317 h 594"/>
              <a:gd name="T22" fmla="*/ 312 w 745"/>
              <a:gd name="T23" fmla="*/ 296 h 594"/>
              <a:gd name="T24" fmla="*/ 552 w 745"/>
              <a:gd name="T25" fmla="*/ 249 h 594"/>
              <a:gd name="T26" fmla="*/ 552 w 745"/>
              <a:gd name="T27" fmla="*/ 249 h 594"/>
              <a:gd name="T28" fmla="*/ 552 w 745"/>
              <a:gd name="T29" fmla="*/ 37 h 594"/>
              <a:gd name="T30" fmla="*/ 338 w 745"/>
              <a:gd name="T31" fmla="*/ 134 h 594"/>
              <a:gd name="T32" fmla="*/ 583 w 745"/>
              <a:gd name="T33" fmla="*/ 148 h 594"/>
              <a:gd name="T34" fmla="*/ 373 w 745"/>
              <a:gd name="T35" fmla="*/ 103 h 594"/>
              <a:gd name="T36" fmla="*/ 591 w 745"/>
              <a:gd name="T37" fmla="*/ 258 h 594"/>
              <a:gd name="T38" fmla="*/ 675 w 745"/>
              <a:gd name="T39" fmla="*/ 154 h 594"/>
              <a:gd name="T40" fmla="*/ 698 w 745"/>
              <a:gd name="T41" fmla="*/ 179 h 594"/>
              <a:gd name="T42" fmla="*/ 685 w 745"/>
              <a:gd name="T43" fmla="*/ 152 h 594"/>
              <a:gd name="T44" fmla="*/ 681 w 745"/>
              <a:gd name="T45" fmla="*/ 290 h 594"/>
              <a:gd name="T46" fmla="*/ 680 w 745"/>
              <a:gd name="T47" fmla="*/ 319 h 594"/>
              <a:gd name="T48" fmla="*/ 703 w 745"/>
              <a:gd name="T49" fmla="*/ 319 h 594"/>
              <a:gd name="T50" fmla="*/ 702 w 745"/>
              <a:gd name="T51" fmla="*/ 290 h 594"/>
              <a:gd name="T52" fmla="*/ 698 w 745"/>
              <a:gd name="T53" fmla="*/ 229 h 594"/>
              <a:gd name="T54" fmla="*/ 344 w 745"/>
              <a:gd name="T55" fmla="*/ 320 h 594"/>
              <a:gd name="T56" fmla="*/ 376 w 745"/>
              <a:gd name="T57" fmla="*/ 447 h 594"/>
              <a:gd name="T58" fmla="*/ 389 w 745"/>
              <a:gd name="T59" fmla="*/ 436 h 594"/>
              <a:gd name="T60" fmla="*/ 394 w 745"/>
              <a:gd name="T61" fmla="*/ 420 h 594"/>
              <a:gd name="T62" fmla="*/ 409 w 745"/>
              <a:gd name="T63" fmla="*/ 430 h 594"/>
              <a:gd name="T64" fmla="*/ 420 w 745"/>
              <a:gd name="T65" fmla="*/ 455 h 594"/>
              <a:gd name="T66" fmla="*/ 434 w 745"/>
              <a:gd name="T67" fmla="*/ 465 h 594"/>
              <a:gd name="T68" fmla="*/ 455 w 745"/>
              <a:gd name="T69" fmla="*/ 462 h 594"/>
              <a:gd name="T70" fmla="*/ 451 w 745"/>
              <a:gd name="T71" fmla="*/ 450 h 594"/>
              <a:gd name="T72" fmla="*/ 440 w 745"/>
              <a:gd name="T73" fmla="*/ 425 h 594"/>
              <a:gd name="T74" fmla="*/ 425 w 745"/>
              <a:gd name="T75" fmla="*/ 415 h 594"/>
              <a:gd name="T76" fmla="*/ 463 w 745"/>
              <a:gd name="T77" fmla="*/ 395 h 594"/>
              <a:gd name="T78" fmla="*/ 448 w 745"/>
              <a:gd name="T79" fmla="*/ 390 h 594"/>
              <a:gd name="T80" fmla="*/ 438 w 745"/>
              <a:gd name="T81" fmla="*/ 377 h 594"/>
              <a:gd name="T82" fmla="*/ 422 w 745"/>
              <a:gd name="T83" fmla="*/ 373 h 594"/>
              <a:gd name="T84" fmla="*/ 411 w 745"/>
              <a:gd name="T85" fmla="*/ 359 h 594"/>
              <a:gd name="T86" fmla="*/ 395 w 745"/>
              <a:gd name="T87" fmla="*/ 355 h 594"/>
              <a:gd name="T88" fmla="*/ 385 w 745"/>
              <a:gd name="T89" fmla="*/ 342 h 594"/>
              <a:gd name="T90" fmla="*/ 369 w 745"/>
              <a:gd name="T91" fmla="*/ 337 h 594"/>
              <a:gd name="T92" fmla="*/ 359 w 745"/>
              <a:gd name="T93" fmla="*/ 324 h 594"/>
              <a:gd name="T94" fmla="*/ 69 w 745"/>
              <a:gd name="T95" fmla="*/ 239 h 594"/>
              <a:gd name="T96" fmla="*/ 69 w 745"/>
              <a:gd name="T97" fmla="*/ 4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5" h="594">
                <a:moveTo>
                  <a:pt x="0" y="549"/>
                </a:moveTo>
                <a:lnTo>
                  <a:pt x="575" y="549"/>
                </a:lnTo>
                <a:lnTo>
                  <a:pt x="575" y="570"/>
                </a:lnTo>
                <a:cubicBezTo>
                  <a:pt x="575" y="583"/>
                  <a:pt x="565" y="594"/>
                  <a:pt x="551" y="594"/>
                </a:cubicBezTo>
                <a:lnTo>
                  <a:pt x="24" y="594"/>
                </a:lnTo>
                <a:cubicBezTo>
                  <a:pt x="11" y="594"/>
                  <a:pt x="0" y="583"/>
                  <a:pt x="0" y="570"/>
                </a:cubicBezTo>
                <a:lnTo>
                  <a:pt x="0" y="549"/>
                </a:lnTo>
                <a:close/>
                <a:moveTo>
                  <a:pt x="288" y="209"/>
                </a:moveTo>
                <a:cubicBezTo>
                  <a:pt x="294" y="209"/>
                  <a:pt x="298" y="214"/>
                  <a:pt x="298" y="220"/>
                </a:cubicBezTo>
                <a:cubicBezTo>
                  <a:pt x="298" y="226"/>
                  <a:pt x="294" y="230"/>
                  <a:pt x="288" y="230"/>
                </a:cubicBezTo>
                <a:cubicBezTo>
                  <a:pt x="282" y="230"/>
                  <a:pt x="277" y="226"/>
                  <a:pt x="277" y="220"/>
                </a:cubicBezTo>
                <a:cubicBezTo>
                  <a:pt x="277" y="214"/>
                  <a:pt x="282" y="209"/>
                  <a:pt x="288" y="209"/>
                </a:cubicBezTo>
                <a:close/>
                <a:moveTo>
                  <a:pt x="32" y="201"/>
                </a:moveTo>
                <a:lnTo>
                  <a:pt x="355" y="201"/>
                </a:lnTo>
                <a:cubicBezTo>
                  <a:pt x="421" y="205"/>
                  <a:pt x="483" y="217"/>
                  <a:pt x="544" y="245"/>
                </a:cubicBezTo>
                <a:lnTo>
                  <a:pt x="544" y="536"/>
                </a:lnTo>
                <a:lnTo>
                  <a:pt x="32" y="536"/>
                </a:lnTo>
                <a:lnTo>
                  <a:pt x="32" y="201"/>
                </a:lnTo>
                <a:close/>
                <a:moveTo>
                  <a:pt x="98" y="407"/>
                </a:moveTo>
                <a:lnTo>
                  <a:pt x="205" y="407"/>
                </a:lnTo>
                <a:lnTo>
                  <a:pt x="205" y="430"/>
                </a:lnTo>
                <a:lnTo>
                  <a:pt x="98" y="430"/>
                </a:lnTo>
                <a:lnTo>
                  <a:pt x="98" y="407"/>
                </a:lnTo>
                <a:close/>
                <a:moveTo>
                  <a:pt x="98" y="362"/>
                </a:moveTo>
                <a:lnTo>
                  <a:pt x="312" y="362"/>
                </a:lnTo>
                <a:lnTo>
                  <a:pt x="312" y="385"/>
                </a:lnTo>
                <a:lnTo>
                  <a:pt x="98" y="385"/>
                </a:lnTo>
                <a:lnTo>
                  <a:pt x="98" y="362"/>
                </a:lnTo>
                <a:close/>
                <a:moveTo>
                  <a:pt x="98" y="317"/>
                </a:moveTo>
                <a:lnTo>
                  <a:pt x="312" y="317"/>
                </a:lnTo>
                <a:lnTo>
                  <a:pt x="312" y="340"/>
                </a:lnTo>
                <a:lnTo>
                  <a:pt x="98" y="340"/>
                </a:lnTo>
                <a:lnTo>
                  <a:pt x="98" y="317"/>
                </a:lnTo>
                <a:close/>
                <a:moveTo>
                  <a:pt x="98" y="273"/>
                </a:moveTo>
                <a:lnTo>
                  <a:pt x="312" y="273"/>
                </a:lnTo>
                <a:lnTo>
                  <a:pt x="312" y="296"/>
                </a:lnTo>
                <a:lnTo>
                  <a:pt x="98" y="296"/>
                </a:lnTo>
                <a:lnTo>
                  <a:pt x="98" y="273"/>
                </a:lnTo>
                <a:close/>
                <a:moveTo>
                  <a:pt x="552" y="249"/>
                </a:moveTo>
                <a:cubicBezTo>
                  <a:pt x="560" y="252"/>
                  <a:pt x="579" y="262"/>
                  <a:pt x="584" y="265"/>
                </a:cubicBezTo>
                <a:cubicBezTo>
                  <a:pt x="598" y="274"/>
                  <a:pt x="563" y="279"/>
                  <a:pt x="552" y="280"/>
                </a:cubicBezTo>
                <a:lnTo>
                  <a:pt x="552" y="249"/>
                </a:lnTo>
                <a:close/>
                <a:moveTo>
                  <a:pt x="675" y="154"/>
                </a:moveTo>
                <a:cubicBezTo>
                  <a:pt x="644" y="120"/>
                  <a:pt x="613" y="85"/>
                  <a:pt x="581" y="50"/>
                </a:cubicBezTo>
                <a:cubicBezTo>
                  <a:pt x="571" y="39"/>
                  <a:pt x="566" y="39"/>
                  <a:pt x="552" y="37"/>
                </a:cubicBezTo>
                <a:lnTo>
                  <a:pt x="227" y="1"/>
                </a:lnTo>
                <a:cubicBezTo>
                  <a:pt x="221" y="0"/>
                  <a:pt x="218" y="4"/>
                  <a:pt x="223" y="9"/>
                </a:cubicBezTo>
                <a:lnTo>
                  <a:pt x="338" y="134"/>
                </a:lnTo>
                <a:cubicBezTo>
                  <a:pt x="357" y="97"/>
                  <a:pt x="370" y="78"/>
                  <a:pt x="429" y="85"/>
                </a:cubicBezTo>
                <a:cubicBezTo>
                  <a:pt x="469" y="90"/>
                  <a:pt x="498" y="98"/>
                  <a:pt x="536" y="113"/>
                </a:cubicBezTo>
                <a:cubicBezTo>
                  <a:pt x="559" y="122"/>
                  <a:pt x="572" y="129"/>
                  <a:pt x="583" y="148"/>
                </a:cubicBezTo>
                <a:cubicBezTo>
                  <a:pt x="574" y="136"/>
                  <a:pt x="558" y="128"/>
                  <a:pt x="541" y="121"/>
                </a:cubicBezTo>
                <a:cubicBezTo>
                  <a:pt x="507" y="107"/>
                  <a:pt x="469" y="98"/>
                  <a:pt x="432" y="93"/>
                </a:cubicBezTo>
                <a:cubicBezTo>
                  <a:pt x="410" y="91"/>
                  <a:pt x="388" y="91"/>
                  <a:pt x="373" y="103"/>
                </a:cubicBezTo>
                <a:cubicBezTo>
                  <a:pt x="360" y="113"/>
                  <a:pt x="340" y="158"/>
                  <a:pt x="331" y="175"/>
                </a:cubicBezTo>
                <a:cubicBezTo>
                  <a:pt x="326" y="187"/>
                  <a:pt x="333" y="191"/>
                  <a:pt x="342" y="191"/>
                </a:cubicBezTo>
                <a:cubicBezTo>
                  <a:pt x="429" y="195"/>
                  <a:pt x="513" y="218"/>
                  <a:pt x="591" y="258"/>
                </a:cubicBezTo>
                <a:lnTo>
                  <a:pt x="592" y="214"/>
                </a:lnTo>
                <a:cubicBezTo>
                  <a:pt x="620" y="218"/>
                  <a:pt x="647" y="222"/>
                  <a:pt x="675" y="226"/>
                </a:cubicBezTo>
                <a:lnTo>
                  <a:pt x="675" y="154"/>
                </a:lnTo>
                <a:close/>
                <a:moveTo>
                  <a:pt x="738" y="234"/>
                </a:moveTo>
                <a:cubicBezTo>
                  <a:pt x="742" y="235"/>
                  <a:pt x="745" y="230"/>
                  <a:pt x="741" y="226"/>
                </a:cubicBezTo>
                <a:cubicBezTo>
                  <a:pt x="727" y="210"/>
                  <a:pt x="712" y="195"/>
                  <a:pt x="698" y="179"/>
                </a:cubicBezTo>
                <a:lnTo>
                  <a:pt x="698" y="158"/>
                </a:lnTo>
                <a:cubicBezTo>
                  <a:pt x="698" y="155"/>
                  <a:pt x="695" y="152"/>
                  <a:pt x="691" y="152"/>
                </a:cubicBezTo>
                <a:lnTo>
                  <a:pt x="685" y="152"/>
                </a:lnTo>
                <a:lnTo>
                  <a:pt x="685" y="277"/>
                </a:lnTo>
                <a:cubicBezTo>
                  <a:pt x="683" y="278"/>
                  <a:pt x="682" y="279"/>
                  <a:pt x="682" y="282"/>
                </a:cubicBezTo>
                <a:lnTo>
                  <a:pt x="681" y="290"/>
                </a:lnTo>
                <a:cubicBezTo>
                  <a:pt x="681" y="295"/>
                  <a:pt x="683" y="296"/>
                  <a:pt x="683" y="300"/>
                </a:cubicBezTo>
                <a:lnTo>
                  <a:pt x="682" y="310"/>
                </a:lnTo>
                <a:cubicBezTo>
                  <a:pt x="682" y="313"/>
                  <a:pt x="680" y="315"/>
                  <a:pt x="680" y="319"/>
                </a:cubicBezTo>
                <a:lnTo>
                  <a:pt x="671" y="393"/>
                </a:lnTo>
                <a:cubicBezTo>
                  <a:pt x="675" y="401"/>
                  <a:pt x="707" y="402"/>
                  <a:pt x="712" y="393"/>
                </a:cubicBezTo>
                <a:lnTo>
                  <a:pt x="703" y="319"/>
                </a:lnTo>
                <a:cubicBezTo>
                  <a:pt x="703" y="315"/>
                  <a:pt x="701" y="314"/>
                  <a:pt x="700" y="310"/>
                </a:cubicBezTo>
                <a:lnTo>
                  <a:pt x="700" y="300"/>
                </a:lnTo>
                <a:cubicBezTo>
                  <a:pt x="700" y="296"/>
                  <a:pt x="702" y="296"/>
                  <a:pt x="702" y="290"/>
                </a:cubicBezTo>
                <a:lnTo>
                  <a:pt x="701" y="282"/>
                </a:lnTo>
                <a:cubicBezTo>
                  <a:pt x="701" y="279"/>
                  <a:pt x="700" y="278"/>
                  <a:pt x="697" y="277"/>
                </a:cubicBezTo>
                <a:lnTo>
                  <a:pt x="698" y="229"/>
                </a:lnTo>
                <a:cubicBezTo>
                  <a:pt x="711" y="231"/>
                  <a:pt x="724" y="232"/>
                  <a:pt x="738" y="234"/>
                </a:cubicBezTo>
                <a:close/>
                <a:moveTo>
                  <a:pt x="351" y="318"/>
                </a:moveTo>
                <a:lnTo>
                  <a:pt x="344" y="320"/>
                </a:lnTo>
                <a:lnTo>
                  <a:pt x="370" y="455"/>
                </a:lnTo>
                <a:lnTo>
                  <a:pt x="378" y="453"/>
                </a:lnTo>
                <a:lnTo>
                  <a:pt x="376" y="447"/>
                </a:lnTo>
                <a:lnTo>
                  <a:pt x="383" y="445"/>
                </a:lnTo>
                <a:lnTo>
                  <a:pt x="382" y="438"/>
                </a:lnTo>
                <a:lnTo>
                  <a:pt x="389" y="436"/>
                </a:lnTo>
                <a:lnTo>
                  <a:pt x="388" y="429"/>
                </a:lnTo>
                <a:lnTo>
                  <a:pt x="395" y="428"/>
                </a:lnTo>
                <a:lnTo>
                  <a:pt x="394" y="420"/>
                </a:lnTo>
                <a:lnTo>
                  <a:pt x="400" y="419"/>
                </a:lnTo>
                <a:lnTo>
                  <a:pt x="403" y="432"/>
                </a:lnTo>
                <a:lnTo>
                  <a:pt x="409" y="430"/>
                </a:lnTo>
                <a:lnTo>
                  <a:pt x="412" y="443"/>
                </a:lnTo>
                <a:lnTo>
                  <a:pt x="418" y="442"/>
                </a:lnTo>
                <a:lnTo>
                  <a:pt x="420" y="455"/>
                </a:lnTo>
                <a:lnTo>
                  <a:pt x="427" y="453"/>
                </a:lnTo>
                <a:lnTo>
                  <a:pt x="429" y="466"/>
                </a:lnTo>
                <a:lnTo>
                  <a:pt x="434" y="465"/>
                </a:lnTo>
                <a:lnTo>
                  <a:pt x="435" y="472"/>
                </a:lnTo>
                <a:lnTo>
                  <a:pt x="457" y="468"/>
                </a:lnTo>
                <a:lnTo>
                  <a:pt x="455" y="462"/>
                </a:lnTo>
                <a:lnTo>
                  <a:pt x="460" y="461"/>
                </a:lnTo>
                <a:lnTo>
                  <a:pt x="458" y="448"/>
                </a:lnTo>
                <a:lnTo>
                  <a:pt x="451" y="450"/>
                </a:lnTo>
                <a:lnTo>
                  <a:pt x="449" y="437"/>
                </a:lnTo>
                <a:lnTo>
                  <a:pt x="443" y="438"/>
                </a:lnTo>
                <a:lnTo>
                  <a:pt x="440" y="425"/>
                </a:lnTo>
                <a:lnTo>
                  <a:pt x="434" y="427"/>
                </a:lnTo>
                <a:lnTo>
                  <a:pt x="432" y="414"/>
                </a:lnTo>
                <a:lnTo>
                  <a:pt x="425" y="415"/>
                </a:lnTo>
                <a:lnTo>
                  <a:pt x="424" y="409"/>
                </a:lnTo>
                <a:lnTo>
                  <a:pt x="465" y="401"/>
                </a:lnTo>
                <a:lnTo>
                  <a:pt x="463" y="395"/>
                </a:lnTo>
                <a:lnTo>
                  <a:pt x="457" y="396"/>
                </a:lnTo>
                <a:lnTo>
                  <a:pt x="455" y="389"/>
                </a:lnTo>
                <a:lnTo>
                  <a:pt x="448" y="390"/>
                </a:lnTo>
                <a:lnTo>
                  <a:pt x="446" y="383"/>
                </a:lnTo>
                <a:lnTo>
                  <a:pt x="439" y="384"/>
                </a:lnTo>
                <a:lnTo>
                  <a:pt x="438" y="377"/>
                </a:lnTo>
                <a:lnTo>
                  <a:pt x="430" y="378"/>
                </a:lnTo>
                <a:lnTo>
                  <a:pt x="429" y="371"/>
                </a:lnTo>
                <a:lnTo>
                  <a:pt x="422" y="373"/>
                </a:lnTo>
                <a:lnTo>
                  <a:pt x="420" y="365"/>
                </a:lnTo>
                <a:lnTo>
                  <a:pt x="413" y="367"/>
                </a:lnTo>
                <a:lnTo>
                  <a:pt x="411" y="359"/>
                </a:lnTo>
                <a:lnTo>
                  <a:pt x="404" y="361"/>
                </a:lnTo>
                <a:lnTo>
                  <a:pt x="403" y="354"/>
                </a:lnTo>
                <a:lnTo>
                  <a:pt x="395" y="355"/>
                </a:lnTo>
                <a:lnTo>
                  <a:pt x="394" y="348"/>
                </a:lnTo>
                <a:lnTo>
                  <a:pt x="387" y="349"/>
                </a:lnTo>
                <a:lnTo>
                  <a:pt x="385" y="342"/>
                </a:lnTo>
                <a:lnTo>
                  <a:pt x="378" y="343"/>
                </a:lnTo>
                <a:lnTo>
                  <a:pt x="377" y="336"/>
                </a:lnTo>
                <a:lnTo>
                  <a:pt x="369" y="337"/>
                </a:lnTo>
                <a:lnTo>
                  <a:pt x="368" y="330"/>
                </a:lnTo>
                <a:lnTo>
                  <a:pt x="360" y="331"/>
                </a:lnTo>
                <a:lnTo>
                  <a:pt x="359" y="324"/>
                </a:lnTo>
                <a:lnTo>
                  <a:pt x="353" y="325"/>
                </a:lnTo>
                <a:lnTo>
                  <a:pt x="351" y="318"/>
                </a:lnTo>
                <a:close/>
                <a:moveTo>
                  <a:pt x="69" y="239"/>
                </a:moveTo>
                <a:lnTo>
                  <a:pt x="506" y="239"/>
                </a:lnTo>
                <a:lnTo>
                  <a:pt x="506" y="497"/>
                </a:lnTo>
                <a:lnTo>
                  <a:pt x="69" y="497"/>
                </a:lnTo>
                <a:lnTo>
                  <a:pt x="69" y="239"/>
                </a:lnTo>
                <a:close/>
              </a:path>
            </a:pathLst>
          </a:custGeom>
          <a:solidFill>
            <a:sysClr val="window" lastClr="FFFFFF"/>
          </a:solidFill>
          <a:ln>
            <a:noFill/>
          </a:ln>
        </p:spPr>
        <p:txBody>
          <a:bodyPr vert="horz" wrap="square" lIns="91416" tIns="45708" rIns="91416" bIns="45708" numCol="1" anchor="t" anchorCtr="0" compatLnSpc="1"/>
          <a:lstStyle/>
          <a:p>
            <a:pPr>
              <a:defRPr/>
            </a:pPr>
            <a:endParaRPr lang="zh-CN" altLang="en-US" sz="2400" kern="0">
              <a:solidFill>
                <a:prstClr val="black"/>
              </a:solidFill>
              <a:latin typeface="Calibri" panose="020F0502020204030204"/>
              <a:ea typeface="宋体" panose="02010600030101010101" pitchFamily="2" charset="-122"/>
            </a:endParaRPr>
          </a:p>
        </p:txBody>
      </p:sp>
      <p:grpSp>
        <p:nvGrpSpPr>
          <p:cNvPr id="10" name="组合 9">
            <a:extLst>
              <a:ext uri="{FF2B5EF4-FFF2-40B4-BE49-F238E27FC236}">
                <a16:creationId xmlns:a16="http://schemas.microsoft.com/office/drawing/2014/main" id="{C19337BE-D598-53C1-DB68-0F93FDDC6C02}"/>
              </a:ext>
            </a:extLst>
          </p:cNvPr>
          <p:cNvGrpSpPr/>
          <p:nvPr/>
        </p:nvGrpSpPr>
        <p:grpSpPr>
          <a:xfrm>
            <a:off x="7971298" y="5071612"/>
            <a:ext cx="630235" cy="657431"/>
            <a:chOff x="7267855" y="2704546"/>
            <a:chExt cx="630235" cy="657431"/>
          </a:xfrm>
        </p:grpSpPr>
        <p:sp>
          <p:nvSpPr>
            <p:cNvPr id="97" name="椭圆 96"/>
            <p:cNvSpPr/>
            <p:nvPr/>
          </p:nvSpPr>
          <p:spPr>
            <a:xfrm>
              <a:off x="7267855" y="2704546"/>
              <a:ext cx="630235" cy="657431"/>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sp>
          <p:nvSpPr>
            <p:cNvPr id="105" name="Freeform 41"/>
            <p:cNvSpPr>
              <a:spLocks noEditPoints="1"/>
            </p:cNvSpPr>
            <p:nvPr/>
          </p:nvSpPr>
          <p:spPr bwMode="auto">
            <a:xfrm>
              <a:off x="7372643" y="2727917"/>
              <a:ext cx="449389" cy="432207"/>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ysClr val="window" lastClr="FFFFFF"/>
            </a:solidFill>
            <a:ln>
              <a:noFill/>
            </a:ln>
          </p:spPr>
          <p:txBody>
            <a:bodyPr vert="horz" wrap="square" lIns="91416" tIns="45708" rIns="91416" bIns="45708" numCol="1" anchor="t" anchorCtr="0" compatLnSpc="1"/>
            <a:lstStyle/>
            <a:p>
              <a:pPr>
                <a:defRPr/>
              </a:pPr>
              <a:endParaRPr lang="zh-CN" altLang="en-US" sz="2400" kern="0">
                <a:solidFill>
                  <a:prstClr val="black"/>
                </a:solidFill>
                <a:latin typeface="Calibri" panose="020F0502020204030204"/>
                <a:ea typeface="宋体" panose="02010600030101010101" pitchFamily="2" charset="-122"/>
              </a:endParaRPr>
            </a:p>
          </p:txBody>
        </p:sp>
      </p:grpSp>
      <p:grpSp>
        <p:nvGrpSpPr>
          <p:cNvPr id="108" name="Group 65"/>
          <p:cNvGrpSpPr/>
          <p:nvPr/>
        </p:nvGrpSpPr>
        <p:grpSpPr>
          <a:xfrm>
            <a:off x="48310" y="4478868"/>
            <a:ext cx="3723264" cy="1077102"/>
            <a:chOff x="7948447" y="2383425"/>
            <a:chExt cx="3510556" cy="604839"/>
          </a:xfrm>
        </p:grpSpPr>
        <p:sp>
          <p:nvSpPr>
            <p:cNvPr id="109" name="TextBox 66"/>
            <p:cNvSpPr txBox="1"/>
            <p:nvPr/>
          </p:nvSpPr>
          <p:spPr>
            <a:xfrm>
              <a:off x="7948447" y="2383425"/>
              <a:ext cx="3510556" cy="295179"/>
            </a:xfrm>
            <a:prstGeom prst="rect">
              <a:avLst/>
            </a:prstGeom>
            <a:noFill/>
          </p:spPr>
          <p:txBody>
            <a:bodyPr wrap="none" rtlCol="0">
              <a:spAutoFit/>
            </a:bodyPr>
            <a:lstStyle/>
            <a:p>
              <a:pPr>
                <a:lnSpc>
                  <a:spcPct val="130000"/>
                </a:lnSpc>
                <a:defRPr/>
              </a:pPr>
              <a:r>
                <a:rPr lang="zh-CN" altLang="en-US"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SAT </a:t>
              </a:r>
              <a:r>
                <a:rPr lang="zh-CN" altLang="en-US"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求解（</a:t>
              </a:r>
              <a:r>
                <a:rPr lang="en-US" altLang="zh-CN"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CDCL</a:t>
              </a:r>
              <a:r>
                <a:rPr lang="zh-CN" altLang="en-US"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GB"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0" name="Rectangle 67"/>
            <p:cNvSpPr/>
            <p:nvPr/>
          </p:nvSpPr>
          <p:spPr>
            <a:xfrm>
              <a:off x="8468945" y="2733628"/>
              <a:ext cx="2582939" cy="254636"/>
            </a:xfrm>
            <a:prstGeom prst="rect">
              <a:avLst/>
            </a:prstGeom>
          </p:spPr>
          <p:txBody>
            <a:bodyPr wrap="square">
              <a:spAutoFit/>
            </a:bodyPr>
            <a:lstStyle/>
            <a:p>
              <a:pPr>
                <a:lnSpc>
                  <a:spcPct val="130000"/>
                </a:lnSpc>
                <a:defRPr/>
              </a:pPr>
              <a:r>
                <a:rPr lang="zh-CN" altLang="en-US" sz="2000" b="1" dirty="0">
                  <a:latin typeface="微软雅黑" panose="020B0503020204020204" pitchFamily="34" charset="-122"/>
                  <a:ea typeface="微软雅黑" panose="020B0503020204020204" pitchFamily="34" charset="-122"/>
                </a:rPr>
                <a:t>负责布尔组合逻辑。</a:t>
              </a:r>
            </a:p>
          </p:txBody>
        </p:sp>
      </p:grpSp>
      <p:grpSp>
        <p:nvGrpSpPr>
          <p:cNvPr id="117" name="Group 65"/>
          <p:cNvGrpSpPr/>
          <p:nvPr/>
        </p:nvGrpSpPr>
        <p:grpSpPr>
          <a:xfrm>
            <a:off x="124401" y="2440122"/>
            <a:ext cx="4515176" cy="1494525"/>
            <a:chOff x="6138258" y="2084077"/>
            <a:chExt cx="5988874" cy="692134"/>
          </a:xfrm>
        </p:grpSpPr>
        <p:sp>
          <p:nvSpPr>
            <p:cNvPr id="118" name="TextBox 66"/>
            <p:cNvSpPr txBox="1"/>
            <p:nvPr/>
          </p:nvSpPr>
          <p:spPr>
            <a:xfrm>
              <a:off x="6138258" y="2084077"/>
              <a:ext cx="5988874" cy="465794"/>
            </a:xfrm>
            <a:prstGeom prst="rect">
              <a:avLst/>
            </a:prstGeom>
            <a:noFill/>
          </p:spPr>
          <p:txBody>
            <a:bodyPr wrap="square" rtlCol="0">
              <a:spAutoFit/>
            </a:bodyPr>
            <a:lstStyle/>
            <a:p>
              <a:pPr>
                <a:lnSpc>
                  <a:spcPct val="130000"/>
                </a:lnSpc>
                <a:defRPr/>
              </a:pP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2</a:t>
              </a:r>
              <a:r>
                <a:rPr lang="zh-CN" altLang="en-US" sz="2400" b="1" dirty="0">
                  <a:solidFill>
                    <a:srgbClr val="C00000"/>
                  </a:solidFill>
                  <a:latin typeface="微软雅黑" panose="020B0503020204020204" pitchFamily="34" charset="-122"/>
                  <a:ea typeface="微软雅黑" panose="020B0503020204020204" pitchFamily="34" charset="-122"/>
                </a:rPr>
                <a:t>）理论求解器</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30000"/>
                </a:lnSpc>
                <a:defRPr/>
              </a:pP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Arithmetic, Array, String...</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GB"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9" name="Rectangle 67"/>
            <p:cNvSpPr/>
            <p:nvPr/>
          </p:nvSpPr>
          <p:spPr>
            <a:xfrm>
              <a:off x="6546784" y="2566209"/>
              <a:ext cx="2582940" cy="210002"/>
            </a:xfrm>
            <a:prstGeom prst="rect">
              <a:avLst/>
            </a:prstGeom>
          </p:spPr>
          <p:txBody>
            <a:bodyPr wrap="square">
              <a:spAutoFit/>
            </a:bodyPr>
            <a:lstStyle/>
            <a:p>
              <a:pPr>
                <a:lnSpc>
                  <a:spcPct val="130000"/>
                </a:lnSpc>
                <a:defRPr/>
              </a:pPr>
              <a:r>
                <a:rPr lang="zh-CN" altLang="en-US" sz="2000" b="1" dirty="0">
                  <a:latin typeface="微软雅黑" panose="020B0503020204020204" pitchFamily="34" charset="-122"/>
                  <a:ea typeface="微软雅黑" panose="020B0503020204020204" pitchFamily="34" charset="-122"/>
                </a:rPr>
                <a:t>负责数学约束。</a:t>
              </a:r>
              <a:endParaRPr lang="en-GB" sz="2000" b="1" dirty="0">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20" name="Group 65"/>
          <p:cNvGrpSpPr/>
          <p:nvPr/>
        </p:nvGrpSpPr>
        <p:grpSpPr>
          <a:xfrm>
            <a:off x="9097912" y="4098126"/>
            <a:ext cx="2344353" cy="1457844"/>
            <a:chOff x="9103110" y="2693466"/>
            <a:chExt cx="2492845" cy="1382425"/>
          </a:xfrm>
        </p:grpSpPr>
        <p:sp>
          <p:nvSpPr>
            <p:cNvPr id="121" name="TextBox 66"/>
            <p:cNvSpPr txBox="1"/>
            <p:nvPr/>
          </p:nvSpPr>
          <p:spPr>
            <a:xfrm>
              <a:off x="9103110" y="2693466"/>
              <a:ext cx="2352604" cy="498463"/>
            </a:xfrm>
            <a:prstGeom prst="rect">
              <a:avLst/>
            </a:prstGeom>
            <a:noFill/>
          </p:spPr>
          <p:txBody>
            <a:bodyPr wrap="none" rtlCol="0">
              <a:spAutoFit/>
            </a:bodyPr>
            <a:lstStyle/>
            <a:p>
              <a:pPr>
                <a:lnSpc>
                  <a:spcPct val="130000"/>
                </a:lnSpc>
                <a:defRPr/>
              </a:pP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5</a:t>
              </a:r>
              <a:r>
                <a:rPr lang="zh-CN" altLang="en-US" sz="2400" b="1" dirty="0">
                  <a:solidFill>
                    <a:srgbClr val="C00000"/>
                  </a:solidFill>
                  <a:latin typeface="微软雅黑" panose="020B0503020204020204" pitchFamily="34" charset="-122"/>
                  <a:ea typeface="微软雅黑" panose="020B0503020204020204" pitchFamily="34" charset="-122"/>
                </a:rPr>
                <a:t>）模型生成</a:t>
              </a:r>
              <a:endParaRPr lang="en-GB"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2" name="Rectangle 67"/>
            <p:cNvSpPr/>
            <p:nvPr/>
          </p:nvSpPr>
          <p:spPr>
            <a:xfrm>
              <a:off x="9173628" y="3266482"/>
              <a:ext cx="2422327" cy="809409"/>
            </a:xfrm>
            <a:prstGeom prst="rect">
              <a:avLst/>
            </a:prstGeom>
          </p:spPr>
          <p:txBody>
            <a:bodyPr wrap="square">
              <a:spAutoFit/>
            </a:bodyPr>
            <a:lstStyle/>
            <a:p>
              <a:pPr>
                <a:lnSpc>
                  <a:spcPct val="130000"/>
                </a:lnSpc>
                <a:defRPr/>
              </a:pPr>
              <a:r>
                <a:rPr lang="zh-CN" altLang="en-US" sz="2000" b="1" dirty="0">
                  <a:latin typeface="微软雅黑" panose="020B0503020204020204" pitchFamily="34" charset="-122"/>
                  <a:ea typeface="微软雅黑" panose="020B0503020204020204" pitchFamily="34" charset="-122"/>
                </a:rPr>
                <a:t>若 </a:t>
              </a:r>
              <a:r>
                <a:rPr lang="en-US" altLang="zh-CN" sz="2000" b="1" dirty="0">
                  <a:latin typeface="微软雅黑" panose="020B0503020204020204" pitchFamily="34" charset="-122"/>
                  <a:ea typeface="微软雅黑" panose="020B0503020204020204" pitchFamily="34" charset="-122"/>
                </a:rPr>
                <a:t>SAT</a:t>
              </a:r>
              <a:r>
                <a:rPr lang="zh-CN" altLang="en-US" sz="2000" b="1" dirty="0">
                  <a:latin typeface="微软雅黑" panose="020B0503020204020204" pitchFamily="34" charset="-122"/>
                  <a:ea typeface="微软雅黑" panose="020B0503020204020204" pitchFamily="34" charset="-122"/>
                </a:rPr>
                <a:t>，则给出具体变量值</a:t>
              </a:r>
              <a:endParaRPr lang="zh-CN" altLang="en-US" sz="2000" b="1" dirty="0">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24" name="TextBox 66"/>
          <p:cNvSpPr txBox="1"/>
          <p:nvPr/>
        </p:nvSpPr>
        <p:spPr>
          <a:xfrm>
            <a:off x="4521819" y="965277"/>
            <a:ext cx="2911374" cy="525657"/>
          </a:xfrm>
          <a:prstGeom prst="rect">
            <a:avLst/>
          </a:prstGeom>
          <a:noFill/>
        </p:spPr>
        <p:txBody>
          <a:bodyPr wrap="none" rtlCol="0">
            <a:spAutoFit/>
          </a:bodyPr>
          <a:lstStyle/>
          <a:p>
            <a:pPr algn="r">
              <a:lnSpc>
                <a:spcPct val="130000"/>
              </a:lnSpc>
              <a:defRPr/>
            </a:pP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3</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DPLL(T) </a:t>
            </a:r>
            <a:r>
              <a:rPr lang="zh-CN" altLang="en-US" sz="2400" b="1" dirty="0">
                <a:solidFill>
                  <a:srgbClr val="C00000"/>
                </a:solidFill>
                <a:latin typeface="微软雅黑" panose="020B0503020204020204" pitchFamily="34" charset="-122"/>
                <a:ea typeface="微软雅黑" panose="020B0503020204020204" pitchFamily="34" charset="-122"/>
              </a:rPr>
              <a:t>架构</a:t>
            </a:r>
            <a:endParaRPr lang="en-GB"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26" name="Group 65"/>
          <p:cNvGrpSpPr/>
          <p:nvPr/>
        </p:nvGrpSpPr>
        <p:grpSpPr>
          <a:xfrm>
            <a:off x="8547247" y="1594058"/>
            <a:ext cx="3445687" cy="2011730"/>
            <a:chOff x="8171863" y="2171357"/>
            <a:chExt cx="5222521" cy="2344645"/>
          </a:xfrm>
        </p:grpSpPr>
        <p:sp>
          <p:nvSpPr>
            <p:cNvPr id="127" name="TextBox 66"/>
            <p:cNvSpPr txBox="1"/>
            <p:nvPr/>
          </p:nvSpPr>
          <p:spPr>
            <a:xfrm>
              <a:off x="8171863" y="2171357"/>
              <a:ext cx="5222521" cy="1172233"/>
            </a:xfrm>
            <a:prstGeom prst="rect">
              <a:avLst/>
            </a:prstGeom>
            <a:noFill/>
          </p:spPr>
          <p:txBody>
            <a:bodyPr wrap="none" rtlCol="0">
              <a:spAutoFit/>
            </a:bodyPr>
            <a:lstStyle/>
            <a:p>
              <a:pPr>
                <a:lnSpc>
                  <a:spcPct val="130000"/>
                </a:lnSpc>
                <a:defRPr/>
              </a:pP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4</a:t>
              </a:r>
              <a:r>
                <a:rPr lang="zh-CN" altLang="en-US" sz="2400" b="1" dirty="0">
                  <a:solidFill>
                    <a:srgbClr val="C00000"/>
                  </a:solidFill>
                  <a:latin typeface="微软雅黑" panose="020B0503020204020204" pitchFamily="34" charset="-122"/>
                  <a:ea typeface="微软雅黑" panose="020B0503020204020204" pitchFamily="34" charset="-122"/>
                </a:rPr>
                <a:t>）冲突学习</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30000"/>
                </a:lnSpc>
                <a:defRPr/>
              </a:pP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Conflict Learning</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GB"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8" name="Rectangle 67"/>
            <p:cNvSpPr/>
            <p:nvPr/>
          </p:nvSpPr>
          <p:spPr>
            <a:xfrm>
              <a:off x="8759015" y="3521181"/>
              <a:ext cx="4048214" cy="994821"/>
            </a:xfrm>
            <a:prstGeom prst="rect">
              <a:avLst/>
            </a:prstGeom>
          </p:spPr>
          <p:txBody>
            <a:bodyPr wrap="square">
              <a:spAutoFit/>
            </a:bodyPr>
            <a:lstStyle/>
            <a:p>
              <a:pPr>
                <a:lnSpc>
                  <a:spcPct val="130000"/>
                </a:lnSpc>
                <a:defRPr/>
              </a:pPr>
              <a:r>
                <a:rPr lang="zh-CN" altLang="en-US" sz="2000" b="1" dirty="0">
                  <a:latin typeface="微软雅黑" panose="020B0503020204020204" pitchFamily="34" charset="-122"/>
                  <a:ea typeface="微软雅黑" panose="020B0503020204020204" pitchFamily="34" charset="-122"/>
                </a:rPr>
                <a:t>遇到矛盾 → 记录原因 → 避免重复搜索。</a:t>
              </a:r>
              <a:endParaRPr lang="zh-CN" altLang="en-US" sz="2000" b="1" dirty="0">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7" name="Rectangle 1">
            <a:extLst>
              <a:ext uri="{FF2B5EF4-FFF2-40B4-BE49-F238E27FC236}">
                <a16:creationId xmlns:a16="http://schemas.microsoft.com/office/drawing/2014/main" id="{4FB4E26C-3593-46A5-71B5-AF12B193C846}"/>
              </a:ext>
            </a:extLst>
          </p:cNvPr>
          <p:cNvSpPr>
            <a:spLocks noChangeArrowheads="1"/>
          </p:cNvSpPr>
          <p:nvPr/>
        </p:nvSpPr>
        <p:spPr bwMode="auto">
          <a:xfrm>
            <a:off x="4063321" y="1440021"/>
            <a:ext cx="4545328" cy="125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30000"/>
              </a:lnSpc>
              <a:spcBef>
                <a:spcPct val="0"/>
              </a:spcBef>
              <a:spcAft>
                <a:spcPct val="0"/>
              </a:spcAft>
              <a:buClrTx/>
              <a:buSzTx/>
              <a:buFontTx/>
              <a:buNone/>
              <a:tabLst/>
              <a:defRPr/>
            </a:pPr>
            <a:r>
              <a:rPr lang="zh-CN" altLang="zh-CN" sz="2000" b="1" dirty="0">
                <a:latin typeface="微软雅黑" panose="020B0503020204020204" pitchFamily="34" charset="-122"/>
                <a:ea typeface="微软雅黑" panose="020B0503020204020204" pitchFamily="34" charset="-122"/>
              </a:rPr>
              <a:t>把两者组合起来，形成：</a:t>
            </a:r>
          </a:p>
          <a:p>
            <a:pPr marR="0" lvl="0" indent="0" fontAlgn="base">
              <a:lnSpc>
                <a:spcPct val="130000"/>
              </a:lnSpc>
              <a:spcBef>
                <a:spcPct val="0"/>
              </a:spcBef>
              <a:spcAft>
                <a:spcPct val="0"/>
              </a:spcAft>
              <a:buClrTx/>
              <a:buSzTx/>
              <a:buFontTx/>
              <a:buNone/>
              <a:tabLst/>
              <a:defRPr/>
            </a:pPr>
            <a:r>
              <a:rPr lang="zh-CN" altLang="zh-CN" sz="2000" b="1" dirty="0">
                <a:latin typeface="微软雅黑" panose="020B0503020204020204" pitchFamily="34" charset="-122"/>
                <a:ea typeface="微软雅黑" panose="020B0503020204020204" pitchFamily="34" charset="-122"/>
              </a:rPr>
              <a:t>布尔推理 + 理论推理 = 强大的综合推理能力</a:t>
            </a:r>
          </a:p>
        </p:txBody>
      </p:sp>
    </p:spTree>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CVC5 </a:t>
              </a: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的核心技术贡献</a:t>
              </a:r>
            </a:p>
          </p:txBody>
        </p:sp>
      </p:grpSp>
      <p:sp>
        <p:nvSpPr>
          <p:cNvPr id="2" name="文本框 1"/>
          <p:cNvSpPr txBox="1"/>
          <p:nvPr/>
        </p:nvSpPr>
        <p:spPr>
          <a:xfrm>
            <a:off x="908385" y="1647525"/>
            <a:ext cx="5422900" cy="461665"/>
          </a:xfrm>
          <a:prstGeom prst="rect">
            <a:avLst/>
          </a:prstGeom>
          <a:noFill/>
        </p:spPr>
        <p:txBody>
          <a:bodyPr wrap="square" rtlCol="0">
            <a:spAutoFit/>
          </a:bodyPr>
          <a:lstStyle/>
          <a:p>
            <a:r>
              <a:rPr lang="en-US" altLang="zh-CN" sz="2400" dirty="0">
                <a:solidFill>
                  <a:srgbClr val="961318"/>
                </a:solidFill>
                <a:latin typeface="Arial" panose="020B0604020202020204"/>
                <a:ea typeface="微软雅黑" panose="020B0503020204020204" charset="-122"/>
                <a:cs typeface="+mn-ea"/>
                <a:sym typeface="+mn-lt"/>
              </a:rPr>
              <a:t>CVC5 </a:t>
            </a:r>
            <a:r>
              <a:rPr lang="zh-CN" altLang="en-US" sz="2400" dirty="0">
                <a:solidFill>
                  <a:srgbClr val="961318"/>
                </a:solidFill>
                <a:latin typeface="Arial" panose="020B0604020202020204"/>
                <a:ea typeface="微软雅黑" panose="020B0503020204020204" charset="-122"/>
                <a:cs typeface="+mn-ea"/>
                <a:sym typeface="+mn-lt"/>
              </a:rPr>
              <a:t>支持更丰富的理论，包括：</a:t>
            </a:r>
          </a:p>
        </p:txBody>
      </p:sp>
      <p:sp>
        <p:nvSpPr>
          <p:cNvPr id="3" name="文本框 2"/>
          <p:cNvSpPr txBox="1"/>
          <p:nvPr/>
        </p:nvSpPr>
        <p:spPr>
          <a:xfrm>
            <a:off x="2284107" y="2007165"/>
            <a:ext cx="8337818" cy="390440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2400" b="1" dirty="0">
                <a:latin typeface="Arial" panose="020B0604020202020204"/>
                <a:ea typeface="微软雅黑" panose="020B0503020204020204" charset="-122"/>
                <a:cs typeface="+mn-ea"/>
                <a:sym typeface="+mn-lt"/>
              </a:rPr>
              <a:t>线性</a:t>
            </a:r>
            <a:r>
              <a:rPr lang="en-US" altLang="zh-CN" sz="2400" b="1" dirty="0">
                <a:latin typeface="Arial" panose="020B0604020202020204"/>
                <a:ea typeface="微软雅黑" panose="020B0503020204020204" charset="-122"/>
                <a:cs typeface="+mn-ea"/>
                <a:sym typeface="+mn-lt"/>
              </a:rPr>
              <a:t>/</a:t>
            </a:r>
            <a:r>
              <a:rPr lang="zh-CN" altLang="en-US" sz="2400" b="1" dirty="0">
                <a:latin typeface="Arial" panose="020B0604020202020204"/>
                <a:ea typeface="微软雅黑" panose="020B0503020204020204" charset="-122"/>
                <a:cs typeface="+mn-ea"/>
                <a:sym typeface="+mn-lt"/>
              </a:rPr>
              <a:t>非线性整数和实数算术（</a:t>
            </a:r>
            <a:r>
              <a:rPr lang="en-US" altLang="zh-CN" sz="2400" b="1" dirty="0">
                <a:latin typeface="Arial" panose="020B0604020202020204"/>
                <a:ea typeface="微软雅黑" panose="020B0503020204020204" charset="-122"/>
                <a:cs typeface="+mn-ea"/>
                <a:sym typeface="+mn-lt"/>
              </a:rPr>
              <a:t>LIA/LRA/NIA/NRA</a:t>
            </a:r>
            <a:r>
              <a:rPr lang="zh-CN" altLang="en-US" sz="2400" b="1" dirty="0">
                <a:latin typeface="Arial" panose="020B0604020202020204"/>
                <a:ea typeface="微软雅黑" panose="020B0503020204020204" charset="-122"/>
                <a:cs typeface="+mn-ea"/>
                <a:sym typeface="+mn-lt"/>
              </a:rPr>
              <a:t>）</a:t>
            </a:r>
            <a:endParaRPr lang="en-US" altLang="zh-CN" sz="2400" b="1" dirty="0">
              <a:latin typeface="Arial" panose="020B0604020202020204"/>
              <a:ea typeface="微软雅黑" panose="020B0503020204020204" charset="-122"/>
              <a:cs typeface="+mn-ea"/>
              <a:sym typeface="+mn-lt"/>
            </a:endParaRPr>
          </a:p>
          <a:p>
            <a:pPr marL="285750" indent="-285750" algn="just">
              <a:lnSpc>
                <a:spcPct val="150000"/>
              </a:lnSpc>
              <a:buFont typeface="Arial" panose="020B0604020202020204" pitchFamily="34" charset="0"/>
              <a:buChar char="•"/>
            </a:pPr>
            <a:r>
              <a:rPr lang="zh-CN" altLang="en-US" sz="2400" b="1" dirty="0">
                <a:latin typeface="Arial" panose="020B0604020202020204"/>
                <a:ea typeface="微软雅黑" panose="020B0503020204020204" charset="-122"/>
                <a:cs typeface="+mn-ea"/>
                <a:sym typeface="+mn-lt"/>
              </a:rPr>
              <a:t>数组（</a:t>
            </a:r>
            <a:r>
              <a:rPr lang="en-US" altLang="zh-CN" sz="2400" b="1" dirty="0">
                <a:latin typeface="Arial" panose="020B0604020202020204"/>
                <a:ea typeface="微软雅黑" panose="020B0503020204020204" charset="-122"/>
                <a:cs typeface="+mn-ea"/>
                <a:sym typeface="+mn-lt"/>
              </a:rPr>
              <a:t>Arrays</a:t>
            </a:r>
            <a:r>
              <a:rPr lang="zh-CN" altLang="en-US" sz="2400" b="1" dirty="0">
                <a:latin typeface="Arial" panose="020B0604020202020204"/>
                <a:ea typeface="微软雅黑" panose="020B0503020204020204" charset="-122"/>
                <a:cs typeface="+mn-ea"/>
                <a:sym typeface="+mn-lt"/>
              </a:rPr>
              <a:t>）</a:t>
            </a:r>
            <a:endParaRPr lang="en-US" altLang="zh-CN" sz="2400" b="1" dirty="0">
              <a:latin typeface="Arial" panose="020B0604020202020204"/>
              <a:ea typeface="微软雅黑" panose="020B0503020204020204" charset="-122"/>
              <a:cs typeface="+mn-ea"/>
              <a:sym typeface="+mn-lt"/>
            </a:endParaRPr>
          </a:p>
          <a:p>
            <a:pPr marL="285750" indent="-285750" algn="just">
              <a:lnSpc>
                <a:spcPct val="150000"/>
              </a:lnSpc>
              <a:buFont typeface="Arial" panose="020B0604020202020204" pitchFamily="34" charset="0"/>
              <a:buChar char="•"/>
            </a:pPr>
            <a:r>
              <a:rPr lang="zh-CN" altLang="en-US" sz="2400" b="1" dirty="0">
                <a:latin typeface="Arial" panose="020B0604020202020204"/>
                <a:ea typeface="微软雅黑" panose="020B0503020204020204" charset="-122"/>
                <a:cs typeface="+mn-ea"/>
                <a:sym typeface="+mn-lt"/>
              </a:rPr>
              <a:t>比特向量（</a:t>
            </a:r>
            <a:r>
              <a:rPr lang="en-US" altLang="zh-CN" sz="2400" b="1" dirty="0">
                <a:latin typeface="Arial" panose="020B0604020202020204"/>
                <a:ea typeface="微软雅黑" panose="020B0503020204020204" charset="-122"/>
                <a:cs typeface="+mn-ea"/>
                <a:sym typeface="+mn-lt"/>
              </a:rPr>
              <a:t>Bit-vectors</a:t>
            </a:r>
            <a:r>
              <a:rPr lang="zh-CN" altLang="en-US" sz="2400" b="1" dirty="0">
                <a:latin typeface="Arial" panose="020B0604020202020204"/>
                <a:ea typeface="微软雅黑" panose="020B0503020204020204" charset="-122"/>
                <a:cs typeface="+mn-ea"/>
                <a:sym typeface="+mn-lt"/>
              </a:rPr>
              <a:t>）</a:t>
            </a:r>
            <a:endParaRPr lang="en-US" altLang="zh-CN" sz="2400" b="1" dirty="0">
              <a:latin typeface="Arial" panose="020B0604020202020204"/>
              <a:ea typeface="微软雅黑" panose="020B0503020204020204" charset="-122"/>
              <a:cs typeface="+mn-ea"/>
              <a:sym typeface="+mn-lt"/>
            </a:endParaRPr>
          </a:p>
          <a:p>
            <a:pPr marL="285750" indent="-285750" algn="just">
              <a:lnSpc>
                <a:spcPct val="150000"/>
              </a:lnSpc>
              <a:buFont typeface="Arial" panose="020B0604020202020204" pitchFamily="34" charset="0"/>
              <a:buChar char="•"/>
            </a:pPr>
            <a:r>
              <a:rPr lang="zh-CN" altLang="en-US" sz="2400" b="1" dirty="0">
                <a:latin typeface="Arial" panose="020B0604020202020204"/>
                <a:ea typeface="微软雅黑" panose="020B0503020204020204" charset="-122"/>
                <a:cs typeface="+mn-ea"/>
                <a:sym typeface="+mn-lt"/>
              </a:rPr>
              <a:t>数据类型、记录</a:t>
            </a:r>
            <a:endParaRPr lang="en-US" altLang="zh-CN" sz="2400" b="1" dirty="0">
              <a:latin typeface="Arial" panose="020B0604020202020204"/>
              <a:ea typeface="微软雅黑" panose="020B0503020204020204" charset="-122"/>
              <a:cs typeface="+mn-ea"/>
              <a:sym typeface="+mn-lt"/>
            </a:endParaRPr>
          </a:p>
          <a:p>
            <a:pPr marL="285750" indent="-285750" algn="just">
              <a:lnSpc>
                <a:spcPct val="150000"/>
              </a:lnSpc>
              <a:buFont typeface="Arial" panose="020B0604020202020204" pitchFamily="34" charset="0"/>
              <a:buChar char="•"/>
            </a:pPr>
            <a:r>
              <a:rPr lang="zh-CN" altLang="en-US" sz="2400" b="1" dirty="0">
                <a:latin typeface="Arial" panose="020B0604020202020204"/>
                <a:ea typeface="微软雅黑" panose="020B0503020204020204" charset="-122"/>
                <a:cs typeface="+mn-ea"/>
                <a:sym typeface="+mn-lt"/>
              </a:rPr>
              <a:t>字符串（</a:t>
            </a:r>
            <a:r>
              <a:rPr lang="en-US" altLang="zh-CN" sz="2400" b="1" dirty="0">
                <a:latin typeface="Arial" panose="020B0604020202020204"/>
                <a:ea typeface="微软雅黑" panose="020B0503020204020204" charset="-122"/>
                <a:cs typeface="+mn-ea"/>
                <a:sym typeface="+mn-lt"/>
              </a:rPr>
              <a:t>Strings</a:t>
            </a:r>
            <a:r>
              <a:rPr lang="zh-CN" altLang="en-US" sz="2400" b="1" dirty="0">
                <a:latin typeface="Arial" panose="020B0604020202020204"/>
                <a:ea typeface="微软雅黑" panose="020B0503020204020204" charset="-122"/>
                <a:cs typeface="+mn-ea"/>
                <a:sym typeface="+mn-lt"/>
              </a:rPr>
              <a:t>）</a:t>
            </a:r>
            <a:endParaRPr lang="en-US" altLang="zh-CN" sz="2400" b="1" dirty="0">
              <a:latin typeface="Arial" panose="020B0604020202020204"/>
              <a:ea typeface="微软雅黑" panose="020B0503020204020204" charset="-122"/>
              <a:cs typeface="+mn-ea"/>
              <a:sym typeface="+mn-lt"/>
            </a:endParaRPr>
          </a:p>
          <a:p>
            <a:pPr marL="285750" indent="-285750" algn="just">
              <a:lnSpc>
                <a:spcPct val="150000"/>
              </a:lnSpc>
              <a:buFont typeface="Arial" panose="020B0604020202020204" pitchFamily="34" charset="0"/>
              <a:buChar char="•"/>
            </a:pPr>
            <a:r>
              <a:rPr lang="zh-CN" altLang="en-US" sz="2400" b="1" dirty="0">
                <a:latin typeface="Arial" panose="020B0604020202020204"/>
                <a:ea typeface="微软雅黑" panose="020B0503020204020204" charset="-122"/>
                <a:cs typeface="+mn-ea"/>
                <a:sym typeface="+mn-lt"/>
              </a:rPr>
              <a:t>正则语言（</a:t>
            </a:r>
            <a:r>
              <a:rPr lang="en-US" altLang="zh-CN" sz="2400" b="1" dirty="0">
                <a:latin typeface="Arial" panose="020B0604020202020204"/>
                <a:ea typeface="微软雅黑" panose="020B0503020204020204" charset="-122"/>
                <a:cs typeface="+mn-ea"/>
                <a:sym typeface="+mn-lt"/>
              </a:rPr>
              <a:t>Regex</a:t>
            </a:r>
            <a:r>
              <a:rPr lang="zh-CN" altLang="en-US" sz="2400" b="1" dirty="0">
                <a:latin typeface="Arial" panose="020B0604020202020204"/>
                <a:ea typeface="微软雅黑" panose="020B0503020204020204" charset="-122"/>
                <a:cs typeface="+mn-ea"/>
                <a:sym typeface="+mn-lt"/>
              </a:rPr>
              <a:t>）</a:t>
            </a:r>
            <a:endParaRPr lang="en-US" altLang="zh-CN" sz="2400" b="1" dirty="0">
              <a:latin typeface="Arial" panose="020B0604020202020204"/>
              <a:ea typeface="微软雅黑" panose="020B0503020204020204" charset="-122"/>
              <a:cs typeface="+mn-ea"/>
              <a:sym typeface="+mn-lt"/>
            </a:endParaRPr>
          </a:p>
          <a:p>
            <a:pPr marL="285750" indent="-285750" algn="just">
              <a:lnSpc>
                <a:spcPct val="150000"/>
              </a:lnSpc>
              <a:buFont typeface="Arial" panose="020B0604020202020204" pitchFamily="34" charset="0"/>
              <a:buChar char="•"/>
            </a:pPr>
            <a:r>
              <a:rPr lang="zh-CN" altLang="en-US" sz="2400" b="1" dirty="0">
                <a:latin typeface="Arial" panose="020B0604020202020204"/>
                <a:ea typeface="微软雅黑" panose="020B0503020204020204" charset="-122"/>
                <a:cs typeface="+mn-ea"/>
                <a:sym typeface="+mn-lt"/>
              </a:rPr>
              <a:t>有限模型查找（</a:t>
            </a:r>
            <a:r>
              <a:rPr lang="en-US" altLang="zh-CN" sz="2400" b="1" dirty="0">
                <a:latin typeface="Arial" panose="020B0604020202020204"/>
                <a:ea typeface="微软雅黑" panose="020B0503020204020204" charset="-122"/>
                <a:cs typeface="+mn-ea"/>
                <a:sym typeface="+mn-lt"/>
              </a:rPr>
              <a:t>Finite Model Finding</a:t>
            </a:r>
            <a:r>
              <a:rPr lang="zh-CN" altLang="en-US" sz="2400" b="1" dirty="0">
                <a:latin typeface="Arial" panose="020B0604020202020204"/>
                <a:ea typeface="微软雅黑" panose="020B0503020204020204" charset="-122"/>
                <a:cs typeface="+mn-ea"/>
                <a:sym typeface="+mn-lt"/>
              </a:rPr>
              <a:t>）</a:t>
            </a:r>
          </a:p>
        </p:txBody>
      </p:sp>
      <p:sp>
        <p:nvSpPr>
          <p:cNvPr id="61" name="文本框 60"/>
          <p:cNvSpPr txBox="1"/>
          <p:nvPr/>
        </p:nvSpPr>
        <p:spPr>
          <a:xfrm>
            <a:off x="673100" y="1076796"/>
            <a:ext cx="5422900" cy="523220"/>
          </a:xfrm>
          <a:prstGeom prst="rect">
            <a:avLst/>
          </a:prstGeom>
          <a:noFill/>
        </p:spPr>
        <p:txBody>
          <a:bodyPr wrap="square" rtlCol="0">
            <a:spAutoFit/>
          </a:bodyPr>
          <a:lstStyle/>
          <a:p>
            <a:r>
              <a:rPr lang="zh-CN" altLang="en-US" sz="2800" b="1" dirty="0">
                <a:solidFill>
                  <a:srgbClr val="961318"/>
                </a:solidFill>
                <a:latin typeface="Arial" panose="020B0604020202020204"/>
                <a:ea typeface="微软雅黑" panose="020B0503020204020204" charset="-122"/>
                <a:cs typeface="+mn-ea"/>
                <a:sym typeface="+mn-lt"/>
              </a:rPr>
              <a:t>（</a:t>
            </a:r>
            <a:r>
              <a:rPr lang="en-US" altLang="zh-CN" sz="2800" b="1" dirty="0">
                <a:solidFill>
                  <a:srgbClr val="961318"/>
                </a:solidFill>
                <a:latin typeface="Arial" panose="020B0604020202020204"/>
                <a:ea typeface="微软雅黑" panose="020B0503020204020204" charset="-122"/>
                <a:cs typeface="+mn-ea"/>
                <a:sym typeface="+mn-lt"/>
              </a:rPr>
              <a:t>1</a:t>
            </a:r>
            <a:r>
              <a:rPr lang="zh-CN" altLang="en-US" sz="2800" b="1" dirty="0">
                <a:solidFill>
                  <a:srgbClr val="961318"/>
                </a:solidFill>
                <a:latin typeface="Arial" panose="020B0604020202020204"/>
                <a:ea typeface="微软雅黑" panose="020B0503020204020204" charset="-122"/>
                <a:cs typeface="+mn-ea"/>
                <a:sym typeface="+mn-lt"/>
              </a:rPr>
              <a:t>）新一代理论推理</a:t>
            </a:r>
          </a:p>
        </p:txBody>
      </p:sp>
      <p:sp>
        <p:nvSpPr>
          <p:cNvPr id="71" name="直角三角形 70"/>
          <p:cNvSpPr/>
          <p:nvPr/>
        </p:nvSpPr>
        <p:spPr>
          <a:xfrm>
            <a:off x="303860" y="3826989"/>
            <a:ext cx="2183681" cy="2183681"/>
          </a:xfrm>
          <a:prstGeom prst="rtTriangle">
            <a:avLst/>
          </a:prstGeom>
          <a:solidFill>
            <a:srgbClr val="961318"/>
          </a:solidFill>
          <a:ln w="12700" cap="flat" cmpd="sng" algn="ctr">
            <a:noFill/>
            <a:prstDash val="solid"/>
            <a:miter lim="800000"/>
          </a:ln>
          <a:effectLst>
            <a:outerShdw blurRad="304800" sx="102000" sy="102000" algn="ctr" rotWithShape="0">
              <a:prstClr val="black">
                <a:alpha val="25000"/>
              </a:prstClr>
            </a:outerShdw>
          </a:effectLst>
        </p:spPr>
        <p:txBody>
          <a:bodyPr rtlCol="0" anchor="ctr"/>
          <a:lstStyle/>
          <a:p>
            <a:pPr indent="504190" algn="just">
              <a:lnSpc>
                <a:spcPct val="120000"/>
              </a:lnSpc>
              <a:defRPr/>
            </a:pPr>
            <a:endParaRPr lang="zh-CN" altLang="en-US" sz="2000" kern="0" dirty="0">
              <a:solidFill>
                <a:srgbClr val="768394"/>
              </a:solidFill>
              <a:latin typeface="Arial" panose="020B0604020202020204"/>
              <a:ea typeface="微软雅黑" panose="020B0503020204020204" charset="-122"/>
            </a:endParaRPr>
          </a:p>
        </p:txBody>
      </p:sp>
      <p:sp>
        <p:nvSpPr>
          <p:cNvPr id="18" name="文本框 17">
            <a:extLst>
              <a:ext uri="{FF2B5EF4-FFF2-40B4-BE49-F238E27FC236}">
                <a16:creationId xmlns:a16="http://schemas.microsoft.com/office/drawing/2014/main" id="{17F23C4C-CF8B-868D-CC7C-303E0D0796EC}"/>
              </a:ext>
            </a:extLst>
          </p:cNvPr>
          <p:cNvSpPr txBox="1"/>
          <p:nvPr/>
        </p:nvSpPr>
        <p:spPr>
          <a:xfrm>
            <a:off x="3619835" y="6010670"/>
            <a:ext cx="8543192" cy="461665"/>
          </a:xfrm>
          <a:prstGeom prst="rect">
            <a:avLst/>
          </a:prstGeom>
          <a:solidFill>
            <a:schemeClr val="accent2"/>
          </a:solid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尤其是：</a:t>
            </a:r>
            <a:r>
              <a:rPr lang="en-US" altLang="zh-CN" sz="2400" b="1" dirty="0">
                <a:latin typeface="微软雅黑" panose="020B0503020204020204" pitchFamily="34" charset="-122"/>
                <a:ea typeface="微软雅黑" panose="020B0503020204020204" pitchFamily="34" charset="-122"/>
              </a:rPr>
              <a:t>CVC5 </a:t>
            </a:r>
            <a:r>
              <a:rPr lang="zh-CN" altLang="en-US" sz="2400" b="1" dirty="0">
                <a:latin typeface="微软雅黑" panose="020B0503020204020204" pitchFamily="34" charset="-122"/>
                <a:ea typeface="微软雅黑" panose="020B0503020204020204" pitchFamily="34" charset="-122"/>
              </a:rPr>
              <a:t>在字符串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正则表达式求解是目前最强之一。</a:t>
            </a:r>
          </a:p>
        </p:txBody>
      </p:sp>
    </p:spTree>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zh-CN"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CVC5 </a:t>
              </a: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的核心技术贡献</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grpSp>
        <p:nvGrpSpPr>
          <p:cNvPr id="17" name="组合 16"/>
          <p:cNvGrpSpPr/>
          <p:nvPr/>
        </p:nvGrpSpPr>
        <p:grpSpPr>
          <a:xfrm>
            <a:off x="767407" y="1268759"/>
            <a:ext cx="6175747" cy="5270262"/>
            <a:chOff x="542296" y="1526796"/>
            <a:chExt cx="3586142" cy="4413452"/>
          </a:xfrm>
        </p:grpSpPr>
        <p:sp>
          <p:nvSpPr>
            <p:cNvPr id="18" name="矩形: 圆角 17"/>
            <p:cNvSpPr/>
            <p:nvPr/>
          </p:nvSpPr>
          <p:spPr>
            <a:xfrm>
              <a:off x="694352" y="1728133"/>
              <a:ext cx="3282030" cy="4007528"/>
            </a:xfrm>
            <a:prstGeom prst="roundRect">
              <a:avLst>
                <a:gd name="adj" fmla="val 14822"/>
              </a:avLst>
            </a:prstGeom>
            <a:noFill/>
            <a:ln w="38100" cap="flat" cmpd="sng" algn="ctr">
              <a:solidFill>
                <a:srgbClr val="961318"/>
              </a:solid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Light" panose="020B0502040204020203" pitchFamily="34" charset="-122"/>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296" y="1526796"/>
              <a:ext cx="704418" cy="684000"/>
            </a:xfrm>
            <a:prstGeom prst="rect">
              <a:avLst/>
            </a:prstGeom>
          </p:spPr>
        </p:pic>
        <p:sp>
          <p:nvSpPr>
            <p:cNvPr id="20" name="quotation-mark_32371"/>
            <p:cNvSpPr>
              <a:spLocks noChangeAspect="1"/>
            </p:cNvSpPr>
            <p:nvPr/>
          </p:nvSpPr>
          <p:spPr bwMode="auto">
            <a:xfrm>
              <a:off x="627940" y="1628814"/>
              <a:ext cx="504244" cy="468000"/>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961318"/>
            </a:solidFill>
            <a:ln>
              <a:noFill/>
            </a:ln>
          </p:spPr>
          <p:txBody>
            <a:bodyPr/>
            <a:lstStyle/>
            <a:p>
              <a:endParaRPr lang="zh-CN" altLang="en-US"/>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020" y="5256248"/>
              <a:ext cx="704418" cy="684000"/>
            </a:xfrm>
            <a:prstGeom prst="rect">
              <a:avLst/>
            </a:prstGeom>
          </p:spPr>
        </p:pic>
        <p:sp>
          <p:nvSpPr>
            <p:cNvPr id="22" name="right-quote-sign_56826"/>
            <p:cNvSpPr>
              <a:spLocks noChangeAspect="1"/>
            </p:cNvSpPr>
            <p:nvPr/>
          </p:nvSpPr>
          <p:spPr bwMode="auto">
            <a:xfrm>
              <a:off x="3501766" y="5377427"/>
              <a:ext cx="531016" cy="468000"/>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rgbClr val="961318"/>
            </a:solidFill>
            <a:ln>
              <a:noFill/>
            </a:ln>
          </p:spPr>
          <p:txBody>
            <a:bodyPr/>
            <a:lstStyle/>
            <a:p>
              <a:endParaRPr lang="zh-CN" altLang="en-US"/>
            </a:p>
          </p:txBody>
        </p:sp>
      </p:grpSp>
      <p:sp>
        <p:nvSpPr>
          <p:cNvPr id="23" name="文本框 22"/>
          <p:cNvSpPr txBox="1"/>
          <p:nvPr/>
        </p:nvSpPr>
        <p:spPr>
          <a:xfrm>
            <a:off x="1687114" y="2085548"/>
            <a:ext cx="4736505" cy="3351046"/>
          </a:xfrm>
          <a:prstGeom prst="rect">
            <a:avLst/>
          </a:prstGeom>
          <a:noFill/>
        </p:spPr>
        <p:txBody>
          <a:bodyPr wrap="square" rtlCol="0">
            <a:spAutoFit/>
          </a:bodyPr>
          <a:lstStyle/>
          <a:p>
            <a:pPr>
              <a:lnSpc>
                <a:spcPct val="150000"/>
              </a:lnSpc>
              <a:defRPr/>
            </a:pPr>
            <a:r>
              <a:rPr lang="en-US" altLang="zh-CN" sz="2400" b="1" dirty="0">
                <a:solidFill>
                  <a:prstClr val="black"/>
                </a:solidFill>
                <a:latin typeface="微软雅黑" panose="020B0503020204020204" charset="-122"/>
                <a:ea typeface="微软雅黑" panose="020B0503020204020204" charset="-122"/>
              </a:rPr>
              <a:t>CVC5 </a:t>
            </a:r>
            <a:r>
              <a:rPr lang="zh-CN" altLang="en-US" sz="2400" b="1" dirty="0">
                <a:solidFill>
                  <a:prstClr val="black"/>
                </a:solidFill>
                <a:latin typeface="微软雅黑" panose="020B0503020204020204" charset="-122"/>
                <a:ea typeface="微软雅黑" panose="020B0503020204020204" charset="-122"/>
              </a:rPr>
              <a:t>完全重写了求解架构，</a:t>
            </a:r>
            <a:endParaRPr lang="en-US" altLang="zh-CN" sz="2400" b="1" dirty="0">
              <a:solidFill>
                <a:prstClr val="black"/>
              </a:solidFill>
              <a:latin typeface="微软雅黑" panose="020B0503020204020204" charset="-122"/>
              <a:ea typeface="微软雅黑" panose="020B0503020204020204" charset="-122"/>
            </a:endParaRPr>
          </a:p>
          <a:p>
            <a:pPr>
              <a:lnSpc>
                <a:spcPct val="150000"/>
              </a:lnSpc>
              <a:defRPr/>
            </a:pPr>
            <a:r>
              <a:rPr lang="zh-CN" altLang="en-US" sz="2400" b="1" dirty="0">
                <a:solidFill>
                  <a:prstClr val="black"/>
                </a:solidFill>
                <a:latin typeface="微软雅黑" panose="020B0503020204020204" charset="-122"/>
                <a:ea typeface="微软雅黑" panose="020B0503020204020204" charset="-122"/>
              </a:rPr>
              <a:t>相比 </a:t>
            </a:r>
            <a:r>
              <a:rPr lang="en-US" altLang="zh-CN" sz="2400" b="1" dirty="0">
                <a:solidFill>
                  <a:prstClr val="black"/>
                </a:solidFill>
                <a:latin typeface="微软雅黑" panose="020B0503020204020204" charset="-122"/>
                <a:ea typeface="微软雅黑" panose="020B0503020204020204" charset="-122"/>
              </a:rPr>
              <a:t>CVC4</a:t>
            </a:r>
            <a:r>
              <a:rPr lang="zh-CN" altLang="en-US" sz="2400" b="1" dirty="0">
                <a:solidFill>
                  <a:prstClr val="black"/>
                </a:solidFill>
                <a:latin typeface="微软雅黑" panose="020B0503020204020204" charset="-122"/>
                <a:ea typeface="微软雅黑" panose="020B0503020204020204" charset="-122"/>
              </a:rPr>
              <a:t>：</a:t>
            </a:r>
            <a:endParaRPr lang="en-US" altLang="zh-CN" sz="2400" b="1" dirty="0">
              <a:solidFill>
                <a:prstClr val="black"/>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charset="-122"/>
                <a:ea typeface="微软雅黑" panose="020B0503020204020204" charset="-122"/>
              </a:rPr>
              <a:t>更快</a:t>
            </a:r>
            <a:endParaRPr lang="en-US" altLang="zh-CN" sz="2400" b="1" dirty="0">
              <a:solidFill>
                <a:prstClr val="black"/>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charset="-122"/>
                <a:ea typeface="微软雅黑" panose="020B0503020204020204" charset="-122"/>
              </a:rPr>
              <a:t>更高效</a:t>
            </a:r>
            <a:endParaRPr lang="en-US" altLang="zh-CN" sz="2400" b="1" dirty="0">
              <a:solidFill>
                <a:prstClr val="black"/>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charset="-122"/>
                <a:ea typeface="微软雅黑" panose="020B0503020204020204" charset="-122"/>
              </a:rPr>
              <a:t>内存占用更低</a:t>
            </a:r>
            <a:endParaRPr lang="en-US" altLang="zh-CN" sz="2400" b="1" dirty="0">
              <a:solidFill>
                <a:prstClr val="black"/>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defRPr/>
            </a:pPr>
            <a:r>
              <a:rPr lang="zh-CN" altLang="en-US" sz="2400" b="1" dirty="0">
                <a:solidFill>
                  <a:prstClr val="black"/>
                </a:solidFill>
                <a:latin typeface="微软雅黑" panose="020B0503020204020204" charset="-122"/>
                <a:ea typeface="微软雅黑" panose="020B0503020204020204" charset="-122"/>
              </a:rPr>
              <a:t>支持更强的增量式求解</a:t>
            </a:r>
          </a:p>
        </p:txBody>
      </p:sp>
      <p:sp>
        <p:nvSpPr>
          <p:cNvPr id="3" name="文本框 2">
            <a:extLst>
              <a:ext uri="{FF2B5EF4-FFF2-40B4-BE49-F238E27FC236}">
                <a16:creationId xmlns:a16="http://schemas.microsoft.com/office/drawing/2014/main" id="{DD926918-DF34-6D3E-7C12-D513E17DD1DC}"/>
              </a:ext>
            </a:extLst>
          </p:cNvPr>
          <p:cNvSpPr txBox="1"/>
          <p:nvPr/>
        </p:nvSpPr>
        <p:spPr>
          <a:xfrm>
            <a:off x="1846603" y="904770"/>
            <a:ext cx="6314267" cy="523220"/>
          </a:xfrm>
          <a:prstGeom prst="rect">
            <a:avLst/>
          </a:prstGeom>
          <a:noFill/>
        </p:spPr>
        <p:txBody>
          <a:bodyPr wrap="square">
            <a:spAutoFit/>
          </a:bodyPr>
          <a:lstStyle/>
          <a:p>
            <a:r>
              <a:rPr lang="zh-CN" altLang="en-US" sz="2800" b="1" dirty="0">
                <a:solidFill>
                  <a:srgbClr val="961318"/>
                </a:solidFill>
                <a:latin typeface="微软雅黑" panose="020B0503020204020204" pitchFamily="34" charset="-122"/>
                <a:ea typeface="微软雅黑" panose="020B0503020204020204" pitchFamily="34" charset="-122"/>
              </a:rPr>
              <a:t>（</a:t>
            </a:r>
            <a:r>
              <a:rPr lang="en-US" altLang="zh-CN" sz="2800" b="1" dirty="0">
                <a:solidFill>
                  <a:srgbClr val="961318"/>
                </a:solidFill>
                <a:latin typeface="微软雅黑" panose="020B0503020204020204" pitchFamily="34" charset="-122"/>
                <a:ea typeface="微软雅黑" panose="020B0503020204020204" pitchFamily="34" charset="-122"/>
              </a:rPr>
              <a:t>2</a:t>
            </a:r>
            <a:r>
              <a:rPr lang="zh-CN" altLang="en-US" sz="2800" b="1" dirty="0">
                <a:solidFill>
                  <a:srgbClr val="961318"/>
                </a:solidFill>
                <a:latin typeface="微软雅黑" panose="020B0503020204020204" pitchFamily="34" charset="-122"/>
                <a:ea typeface="微软雅黑" panose="020B0503020204020204" pitchFamily="34" charset="-122"/>
              </a:rPr>
              <a:t>）更快的求解核心</a:t>
            </a:r>
          </a:p>
        </p:txBody>
      </p:sp>
      <p:pic>
        <p:nvPicPr>
          <p:cNvPr id="4" name="Picture 28">
            <a:extLst>
              <a:ext uri="{FF2B5EF4-FFF2-40B4-BE49-F238E27FC236}">
                <a16:creationId xmlns:a16="http://schemas.microsoft.com/office/drawing/2014/main" id="{D275ED9B-EA91-A191-91BE-6EC260D0CE00}"/>
              </a:ext>
            </a:extLst>
          </p:cNvPr>
          <p:cNvPicPr>
            <a:picLocks noChangeAspect="1"/>
          </p:cNvPicPr>
          <p:nvPr/>
        </p:nvPicPr>
        <p:blipFill>
          <a:blip r:embed="rId3"/>
          <a:stretch>
            <a:fillRect/>
          </a:stretch>
        </p:blipFill>
        <p:spPr>
          <a:xfrm>
            <a:off x="5730066" y="2091378"/>
            <a:ext cx="6881587" cy="3345216"/>
          </a:xfrm>
          <a:prstGeom prst="rect">
            <a:avLst/>
          </a:prstGeom>
        </p:spPr>
      </p:pic>
    </p:spTree>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zh-CN"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CVC5 </a:t>
              </a: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的核心技术贡献</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grpSp>
        <p:nvGrpSpPr>
          <p:cNvPr id="17" name="组合 16"/>
          <p:cNvGrpSpPr/>
          <p:nvPr/>
        </p:nvGrpSpPr>
        <p:grpSpPr>
          <a:xfrm>
            <a:off x="5018566" y="729401"/>
            <a:ext cx="6687881" cy="6068602"/>
            <a:chOff x="542296" y="1526796"/>
            <a:chExt cx="3586142" cy="4413452"/>
          </a:xfrm>
        </p:grpSpPr>
        <p:sp>
          <p:nvSpPr>
            <p:cNvPr id="18" name="矩形: 圆角 17"/>
            <p:cNvSpPr/>
            <p:nvPr/>
          </p:nvSpPr>
          <p:spPr>
            <a:xfrm>
              <a:off x="694352" y="1728133"/>
              <a:ext cx="3282030" cy="4007528"/>
            </a:xfrm>
            <a:prstGeom prst="roundRect">
              <a:avLst>
                <a:gd name="adj" fmla="val 14822"/>
              </a:avLst>
            </a:prstGeom>
            <a:noFill/>
            <a:ln w="38100" cap="flat" cmpd="sng" algn="ctr">
              <a:solidFill>
                <a:srgbClr val="961318"/>
              </a:solid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Light" panose="020B0502040204020203" pitchFamily="34" charset="-122"/>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296" y="1526796"/>
              <a:ext cx="704418" cy="684000"/>
            </a:xfrm>
            <a:prstGeom prst="rect">
              <a:avLst/>
            </a:prstGeom>
          </p:spPr>
        </p:pic>
        <p:sp>
          <p:nvSpPr>
            <p:cNvPr id="20" name="quotation-mark_32371"/>
            <p:cNvSpPr>
              <a:spLocks noChangeAspect="1"/>
            </p:cNvSpPr>
            <p:nvPr/>
          </p:nvSpPr>
          <p:spPr bwMode="auto">
            <a:xfrm>
              <a:off x="627940" y="1628814"/>
              <a:ext cx="504244" cy="468000"/>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961318"/>
            </a:solidFill>
            <a:ln>
              <a:noFill/>
            </a:ln>
          </p:spPr>
          <p:txBody>
            <a:bodyPr/>
            <a:lstStyle/>
            <a:p>
              <a:endParaRPr lang="zh-CN" altLang="en-US"/>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020" y="5256248"/>
              <a:ext cx="704418" cy="684000"/>
            </a:xfrm>
            <a:prstGeom prst="rect">
              <a:avLst/>
            </a:prstGeom>
          </p:spPr>
        </p:pic>
        <p:sp>
          <p:nvSpPr>
            <p:cNvPr id="22" name="right-quote-sign_56826"/>
            <p:cNvSpPr>
              <a:spLocks noChangeAspect="1"/>
            </p:cNvSpPr>
            <p:nvPr/>
          </p:nvSpPr>
          <p:spPr bwMode="auto">
            <a:xfrm>
              <a:off x="3501766" y="5377427"/>
              <a:ext cx="531016" cy="468000"/>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rgbClr val="961318"/>
            </a:solidFill>
            <a:ln>
              <a:noFill/>
            </a:ln>
          </p:spPr>
          <p:txBody>
            <a:bodyPr/>
            <a:lstStyle/>
            <a:p>
              <a:endParaRPr lang="zh-CN" altLang="en-US"/>
            </a:p>
          </p:txBody>
        </p:sp>
      </p:grpSp>
      <p:sp>
        <p:nvSpPr>
          <p:cNvPr id="3" name="文本框 2">
            <a:extLst>
              <a:ext uri="{FF2B5EF4-FFF2-40B4-BE49-F238E27FC236}">
                <a16:creationId xmlns:a16="http://schemas.microsoft.com/office/drawing/2014/main" id="{DD926918-DF34-6D3E-7C12-D513E17DD1DC}"/>
              </a:ext>
            </a:extLst>
          </p:cNvPr>
          <p:cNvSpPr txBox="1"/>
          <p:nvPr/>
        </p:nvSpPr>
        <p:spPr>
          <a:xfrm>
            <a:off x="171360" y="2017990"/>
            <a:ext cx="6314267" cy="523220"/>
          </a:xfrm>
          <a:prstGeom prst="rect">
            <a:avLst/>
          </a:prstGeom>
          <a:noFill/>
        </p:spPr>
        <p:txBody>
          <a:bodyPr wrap="square">
            <a:spAutoFit/>
          </a:bodyPr>
          <a:lstStyle/>
          <a:p>
            <a:r>
              <a:rPr lang="zh-CN" altLang="en-US" sz="2800" b="1" dirty="0">
                <a:solidFill>
                  <a:srgbClr val="961318"/>
                </a:solidFill>
                <a:latin typeface="微软雅黑" panose="020B0503020204020204" pitchFamily="34" charset="-122"/>
                <a:ea typeface="微软雅黑" panose="020B0503020204020204" pitchFamily="34" charset="-122"/>
              </a:rPr>
              <a:t>（</a:t>
            </a:r>
            <a:r>
              <a:rPr lang="en-US" altLang="zh-CN" sz="2800" b="1" dirty="0">
                <a:solidFill>
                  <a:srgbClr val="961318"/>
                </a:solidFill>
                <a:latin typeface="微软雅黑" panose="020B0503020204020204" pitchFamily="34" charset="-122"/>
                <a:ea typeface="微软雅黑" panose="020B0503020204020204" pitchFamily="34" charset="-122"/>
              </a:rPr>
              <a:t>3</a:t>
            </a:r>
            <a:r>
              <a:rPr lang="zh-CN" altLang="en-US" sz="2800" b="1" dirty="0">
                <a:solidFill>
                  <a:srgbClr val="961318"/>
                </a:solidFill>
                <a:latin typeface="微软雅黑" panose="020B0503020204020204" pitchFamily="34" charset="-122"/>
                <a:ea typeface="微软雅黑" panose="020B0503020204020204" pitchFamily="34" charset="-122"/>
              </a:rPr>
              <a:t>）现代架构：</a:t>
            </a:r>
          </a:p>
        </p:txBody>
      </p:sp>
      <p:sp>
        <p:nvSpPr>
          <p:cNvPr id="5" name="文本框 4">
            <a:extLst>
              <a:ext uri="{FF2B5EF4-FFF2-40B4-BE49-F238E27FC236}">
                <a16:creationId xmlns:a16="http://schemas.microsoft.com/office/drawing/2014/main" id="{D0A92450-363D-9F92-3F15-3FA776CC92C9}"/>
              </a:ext>
            </a:extLst>
          </p:cNvPr>
          <p:cNvSpPr txBox="1"/>
          <p:nvPr/>
        </p:nvSpPr>
        <p:spPr>
          <a:xfrm>
            <a:off x="191950" y="2666673"/>
            <a:ext cx="4979485" cy="954107"/>
          </a:xfrm>
          <a:prstGeom prst="rect">
            <a:avLst/>
          </a:prstGeom>
          <a:noFill/>
        </p:spPr>
        <p:txBody>
          <a:bodyPr wrap="square">
            <a:spAutoFit/>
          </a:bodyPr>
          <a:lstStyle/>
          <a:p>
            <a:r>
              <a:rPr lang="en-US" altLang="zh-CN" sz="2800" b="1" dirty="0">
                <a:solidFill>
                  <a:srgbClr val="961318"/>
                </a:solidFill>
                <a:latin typeface="微软雅黑" panose="020B0503020204020204" pitchFamily="34" charset="-122"/>
                <a:ea typeface="微软雅黑" panose="020B0503020204020204" pitchFamily="34" charset="-122"/>
              </a:rPr>
              <a:t>DPLL(T) + CDCL + Theory Solvers**</a:t>
            </a:r>
            <a:r>
              <a:rPr lang="zh-CN" altLang="en-US" sz="2800" b="1" dirty="0">
                <a:solidFill>
                  <a:srgbClr val="961318"/>
                </a:solidFill>
                <a:latin typeface="微软雅黑" panose="020B0503020204020204" pitchFamily="34" charset="-122"/>
                <a:ea typeface="微软雅黑" panose="020B0503020204020204" pitchFamily="34" charset="-122"/>
              </a:rPr>
              <a:t>其基本求解流程：</a:t>
            </a:r>
          </a:p>
        </p:txBody>
      </p:sp>
      <p:sp>
        <p:nvSpPr>
          <p:cNvPr id="12" name="文本框 11">
            <a:extLst>
              <a:ext uri="{FF2B5EF4-FFF2-40B4-BE49-F238E27FC236}">
                <a16:creationId xmlns:a16="http://schemas.microsoft.com/office/drawing/2014/main" id="{A19B259E-6C9D-6670-F7E9-2583886600F3}"/>
              </a:ext>
            </a:extLst>
          </p:cNvPr>
          <p:cNvSpPr txBox="1"/>
          <p:nvPr/>
        </p:nvSpPr>
        <p:spPr>
          <a:xfrm>
            <a:off x="6375459" y="927411"/>
            <a:ext cx="6140302" cy="5567037"/>
          </a:xfrm>
          <a:prstGeom prst="rect">
            <a:avLst/>
          </a:prstGeom>
          <a:noFill/>
        </p:spPr>
        <p:txBody>
          <a:bodyPr wrap="square">
            <a:spAutoFit/>
          </a:bodyPr>
          <a:lstStyle/>
          <a:p>
            <a:pPr>
              <a:lnSpc>
                <a:spcPct val="150000"/>
              </a:lnSpc>
              <a:defRPr/>
            </a:pPr>
            <a:r>
              <a:rPr lang="zh-CN" altLang="en-US" sz="2400" b="1" dirty="0">
                <a:solidFill>
                  <a:prstClr val="black"/>
                </a:solidFill>
                <a:latin typeface="微软雅黑" panose="020B0503020204020204" charset="-122"/>
                <a:ea typeface="微软雅黑" panose="020B0503020204020204" charset="-122"/>
              </a:rPr>
              <a:t>高层逻辑</a:t>
            </a:r>
          </a:p>
          <a:p>
            <a:pPr>
              <a:lnSpc>
                <a:spcPct val="150000"/>
              </a:lnSpc>
              <a:defRPr/>
            </a:pPr>
            <a:r>
              <a:rPr lang="zh-CN" altLang="en-US" sz="2400" b="1" dirty="0">
                <a:solidFill>
                  <a:prstClr val="black"/>
                </a:solidFill>
                <a:latin typeface="微软雅黑" panose="020B0503020204020204" charset="-122"/>
                <a:ea typeface="微软雅黑" panose="020B0503020204020204" charset="-122"/>
              </a:rPr>
              <a:t>   </a:t>
            </a:r>
            <a:r>
              <a:rPr lang="en-US" altLang="zh-CN" sz="2400" b="1" dirty="0">
                <a:solidFill>
                  <a:prstClr val="black"/>
                </a:solidFill>
                <a:latin typeface="微软雅黑" panose="020B0503020204020204" charset="-122"/>
                <a:ea typeface="微软雅黑" panose="020B0503020204020204" charset="-122"/>
              </a:rPr>
              <a:t>|</a:t>
            </a:r>
          </a:p>
          <a:p>
            <a:pPr>
              <a:lnSpc>
                <a:spcPct val="150000"/>
              </a:lnSpc>
              <a:defRPr/>
            </a:pPr>
            <a:r>
              <a:rPr lang="en-US" altLang="zh-CN" sz="2400" b="1" dirty="0">
                <a:solidFill>
                  <a:prstClr val="black"/>
                </a:solidFill>
                <a:latin typeface="微软雅黑" panose="020B0503020204020204" charset="-122"/>
                <a:ea typeface="微软雅黑" panose="020B0503020204020204" charset="-122"/>
              </a:rPr>
              <a:t>   v</a:t>
            </a:r>
          </a:p>
          <a:p>
            <a:pPr>
              <a:lnSpc>
                <a:spcPct val="150000"/>
              </a:lnSpc>
              <a:defRPr/>
            </a:pPr>
            <a:r>
              <a:rPr lang="zh-CN" altLang="en-US" sz="2400" b="1" dirty="0">
                <a:solidFill>
                  <a:prstClr val="black"/>
                </a:solidFill>
                <a:latin typeface="微软雅黑" panose="020B0503020204020204" charset="-122"/>
                <a:ea typeface="微软雅黑" panose="020B0503020204020204" charset="-122"/>
              </a:rPr>
              <a:t>布尔变量抽象 </a:t>
            </a:r>
            <a:r>
              <a:rPr lang="en-US" altLang="zh-CN" sz="2400" b="1" dirty="0">
                <a:solidFill>
                  <a:prstClr val="black"/>
                </a:solidFill>
                <a:latin typeface="微软雅黑" panose="020B0503020204020204" charset="-122"/>
                <a:ea typeface="微软雅黑" panose="020B0503020204020204" charset="-122"/>
              </a:rPr>
              <a:t>(SAT)</a:t>
            </a:r>
          </a:p>
          <a:p>
            <a:pPr>
              <a:lnSpc>
                <a:spcPct val="150000"/>
              </a:lnSpc>
              <a:defRPr/>
            </a:pPr>
            <a:r>
              <a:rPr lang="en-US" altLang="zh-CN" sz="2400" b="1" dirty="0">
                <a:solidFill>
                  <a:prstClr val="black"/>
                </a:solidFill>
                <a:latin typeface="微软雅黑" panose="020B0503020204020204" charset="-122"/>
                <a:ea typeface="微软雅黑" panose="020B0503020204020204" charset="-122"/>
              </a:rPr>
              <a:t>   |</a:t>
            </a:r>
          </a:p>
          <a:p>
            <a:pPr>
              <a:lnSpc>
                <a:spcPct val="150000"/>
              </a:lnSpc>
              <a:defRPr/>
            </a:pPr>
            <a:r>
              <a:rPr lang="en-US" altLang="zh-CN" sz="2400" b="1" dirty="0">
                <a:solidFill>
                  <a:prstClr val="black"/>
                </a:solidFill>
                <a:latin typeface="微软雅黑" panose="020B0503020204020204" charset="-122"/>
                <a:ea typeface="微软雅黑" panose="020B0503020204020204" charset="-122"/>
              </a:rPr>
              <a:t>DPLL(T) </a:t>
            </a:r>
            <a:r>
              <a:rPr lang="zh-CN" altLang="en-US" sz="2400" b="1" dirty="0">
                <a:solidFill>
                  <a:prstClr val="black"/>
                </a:solidFill>
                <a:latin typeface="微软雅黑" panose="020B0503020204020204" charset="-122"/>
                <a:ea typeface="微软雅黑" panose="020B0503020204020204" charset="-122"/>
              </a:rPr>
              <a:t>推理流程</a:t>
            </a:r>
          </a:p>
          <a:p>
            <a:pPr>
              <a:lnSpc>
                <a:spcPct val="150000"/>
              </a:lnSpc>
              <a:defRPr/>
            </a:pPr>
            <a:r>
              <a:rPr lang="zh-CN" altLang="en-US" sz="2400" b="1" dirty="0">
                <a:solidFill>
                  <a:prstClr val="black"/>
                </a:solidFill>
                <a:latin typeface="微软雅黑" panose="020B0503020204020204" charset="-122"/>
                <a:ea typeface="微软雅黑" panose="020B0503020204020204" charset="-122"/>
              </a:rPr>
              <a:t>   </a:t>
            </a:r>
            <a:r>
              <a:rPr lang="en-US" altLang="zh-CN" sz="2400" b="1" dirty="0">
                <a:solidFill>
                  <a:prstClr val="black"/>
                </a:solidFill>
                <a:latin typeface="微软雅黑" panose="020B0503020204020204" charset="-122"/>
                <a:ea typeface="微软雅黑" panose="020B0503020204020204" charset="-122"/>
              </a:rPr>
              <a:t>|</a:t>
            </a:r>
          </a:p>
          <a:p>
            <a:pPr>
              <a:lnSpc>
                <a:spcPct val="150000"/>
              </a:lnSpc>
              <a:defRPr/>
            </a:pPr>
            <a:r>
              <a:rPr lang="zh-CN" altLang="en-US" sz="2400" b="1" dirty="0">
                <a:solidFill>
                  <a:prstClr val="black"/>
                </a:solidFill>
                <a:latin typeface="微软雅黑" panose="020B0503020204020204" charset="-122"/>
                <a:ea typeface="微软雅黑" panose="020B0503020204020204" charset="-122"/>
              </a:rPr>
              <a:t>根据理论调用不同求解器</a:t>
            </a:r>
          </a:p>
          <a:p>
            <a:pPr>
              <a:lnSpc>
                <a:spcPct val="150000"/>
              </a:lnSpc>
              <a:defRPr/>
            </a:pPr>
            <a:r>
              <a:rPr lang="zh-CN" altLang="en-US" sz="2400" b="1" dirty="0">
                <a:solidFill>
                  <a:prstClr val="black"/>
                </a:solidFill>
                <a:latin typeface="微软雅黑" panose="020B0503020204020204" charset="-122"/>
                <a:ea typeface="微软雅黑" panose="020B0503020204020204" charset="-122"/>
              </a:rPr>
              <a:t>   </a:t>
            </a:r>
            <a:r>
              <a:rPr lang="en-US" altLang="zh-CN" sz="2400" b="1" dirty="0">
                <a:solidFill>
                  <a:prstClr val="black"/>
                </a:solidFill>
                <a:latin typeface="微软雅黑" panose="020B0503020204020204" charset="-122"/>
                <a:ea typeface="微软雅黑" panose="020B0503020204020204" charset="-122"/>
              </a:rPr>
              <a:t>|</a:t>
            </a:r>
          </a:p>
          <a:p>
            <a:pPr>
              <a:lnSpc>
                <a:spcPct val="150000"/>
              </a:lnSpc>
              <a:defRPr/>
            </a:pPr>
            <a:r>
              <a:rPr lang="zh-CN" altLang="en-US" sz="2400" b="1" dirty="0">
                <a:solidFill>
                  <a:prstClr val="black"/>
                </a:solidFill>
                <a:latin typeface="微软雅黑" panose="020B0503020204020204" charset="-122"/>
                <a:ea typeface="微软雅黑" panose="020B0503020204020204" charset="-122"/>
              </a:rPr>
              <a:t>得到可满足</a:t>
            </a:r>
            <a:r>
              <a:rPr lang="en-US" altLang="zh-CN" sz="2400" b="1" dirty="0">
                <a:solidFill>
                  <a:prstClr val="black"/>
                </a:solidFill>
                <a:latin typeface="微软雅黑" panose="020B0503020204020204" charset="-122"/>
                <a:ea typeface="微软雅黑" panose="020B0503020204020204" charset="-122"/>
              </a:rPr>
              <a:t>/</a:t>
            </a:r>
            <a:r>
              <a:rPr lang="zh-CN" altLang="en-US" sz="2400" b="1" dirty="0">
                <a:solidFill>
                  <a:prstClr val="black"/>
                </a:solidFill>
                <a:latin typeface="微软雅黑" panose="020B0503020204020204" charset="-122"/>
                <a:ea typeface="微软雅黑" panose="020B0503020204020204" charset="-122"/>
              </a:rPr>
              <a:t>不可满足</a:t>
            </a:r>
            <a:r>
              <a:rPr lang="en-US" altLang="zh-CN" sz="2400" b="1" dirty="0">
                <a:solidFill>
                  <a:prstClr val="black"/>
                </a:solidFill>
                <a:latin typeface="微软雅黑" panose="020B0503020204020204" charset="-122"/>
                <a:ea typeface="微软雅黑" panose="020B0503020204020204" charset="-122"/>
              </a:rPr>
              <a:t>/</a:t>
            </a:r>
            <a:r>
              <a:rPr lang="zh-CN" altLang="en-US" sz="2400" b="1" dirty="0">
                <a:solidFill>
                  <a:prstClr val="black"/>
                </a:solidFill>
                <a:latin typeface="微软雅黑" panose="020B0503020204020204" charset="-122"/>
                <a:ea typeface="微软雅黑" panose="020B0503020204020204" charset="-122"/>
              </a:rPr>
              <a:t>模型</a:t>
            </a:r>
          </a:p>
        </p:txBody>
      </p:sp>
      <p:sp>
        <p:nvSpPr>
          <p:cNvPr id="15" name="Rectangle 1">
            <a:extLst>
              <a:ext uri="{FF2B5EF4-FFF2-40B4-BE49-F238E27FC236}">
                <a16:creationId xmlns:a16="http://schemas.microsoft.com/office/drawing/2014/main" id="{09381145-C166-CEDC-8115-C140101AD306}"/>
              </a:ext>
            </a:extLst>
          </p:cNvPr>
          <p:cNvSpPr>
            <a:spLocks noChangeArrowheads="1"/>
          </p:cNvSpPr>
          <p:nvPr/>
        </p:nvSpPr>
        <p:spPr bwMode="auto">
          <a:xfrm>
            <a:off x="171360" y="4439285"/>
            <a:ext cx="5000075" cy="1689052"/>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1" i="0" u="none" strike="noStrike" cap="none" normalizeH="0" baseline="0" dirty="0">
                <a:ln>
                  <a:noFill/>
                </a:ln>
                <a:effectLst/>
                <a:latin typeface="微软雅黑" panose="020B0503020204020204" pitchFamily="34" charset="-122"/>
                <a:ea typeface="微软雅黑" panose="020B0503020204020204" pitchFamily="34" charset="-122"/>
              </a:rPr>
              <a:t>CVC5 本质上是一个：</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1" i="0" u="none" strike="noStrike" cap="none" normalizeH="0" baseline="0" dirty="0">
                <a:ln>
                  <a:noFill/>
                </a:ln>
                <a:effectLst/>
                <a:latin typeface="微软雅黑" panose="020B0503020204020204" pitchFamily="34" charset="-122"/>
                <a:ea typeface="微软雅黑" panose="020B0503020204020204" pitchFamily="34" charset="-122"/>
              </a:rPr>
              <a:t>SAT 求解器 + 多理论求解引擎 + 协同推理框架</a:t>
            </a:r>
          </a:p>
        </p:txBody>
      </p:sp>
    </p:spTree>
    <p:extLst>
      <p:ext uri="{BB962C8B-B14F-4D97-AF65-F5344CB8AC3E}">
        <p14:creationId xmlns:p14="http://schemas.microsoft.com/office/powerpoint/2010/main" val="2122828448"/>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CVC5 </a:t>
              </a: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的大致工作原理</a:t>
              </a:r>
            </a:p>
          </p:txBody>
        </p:sp>
      </p:grpSp>
      <p:sp>
        <p:nvSpPr>
          <p:cNvPr id="15" name="iṡlîḋé"/>
          <p:cNvSpPr/>
          <p:nvPr/>
        </p:nvSpPr>
        <p:spPr bwMode="auto">
          <a:xfrm>
            <a:off x="1" y="3409524"/>
            <a:ext cx="12191990" cy="445352"/>
          </a:xfrm>
          <a:prstGeom prst="rect">
            <a:avLst/>
          </a:prstGeom>
          <a:solidFill>
            <a:sysClr val="window" lastClr="FFFFFF">
              <a:lumMod val="75000"/>
            </a:sysClr>
          </a:solidFill>
          <a:ln w="9525">
            <a:noFill/>
            <a:miter lim="800000"/>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160" b="0" i="0" u="none" strike="noStrike" kern="1200" cap="none" spc="0" normalizeH="0" baseline="0" noProof="0" dirty="0">
              <a:ln>
                <a:noFill/>
              </a:ln>
              <a:solidFill>
                <a:prstClr val="black"/>
              </a:solidFill>
              <a:effectLst/>
              <a:uLnTx/>
              <a:uFillTx/>
              <a:latin typeface="Arial" panose="020B0604020202020204"/>
              <a:ea typeface="微软雅黑 Light" panose="020B0502040204020203" pitchFamily="34" charset="-122"/>
            </a:endParaRPr>
          </a:p>
        </p:txBody>
      </p:sp>
      <p:sp>
        <p:nvSpPr>
          <p:cNvPr id="16" name="ïŝḻiḍê"/>
          <p:cNvSpPr/>
          <p:nvPr/>
        </p:nvSpPr>
        <p:spPr bwMode="auto">
          <a:xfrm>
            <a:off x="1529424" y="3407811"/>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A5A5A5">
              <a:lumMod val="75000"/>
            </a:srgbClr>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XXXX-XX</a:t>
            </a:r>
          </a:p>
        </p:txBody>
      </p:sp>
      <p:sp>
        <p:nvSpPr>
          <p:cNvPr id="17" name="í$1ïḑé"/>
          <p:cNvSpPr/>
          <p:nvPr/>
        </p:nvSpPr>
        <p:spPr bwMode="auto">
          <a:xfrm>
            <a:off x="3040197" y="3407811"/>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961318"/>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XXXX-XX</a:t>
            </a:r>
          </a:p>
        </p:txBody>
      </p:sp>
      <p:sp>
        <p:nvSpPr>
          <p:cNvPr id="18" name="íṥḷíḋè"/>
          <p:cNvSpPr/>
          <p:nvPr/>
        </p:nvSpPr>
        <p:spPr bwMode="auto">
          <a:xfrm>
            <a:off x="4550970" y="3407811"/>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A5A5A5">
              <a:lumMod val="75000"/>
            </a:srgbClr>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XXXX-XX</a:t>
            </a:r>
          </a:p>
        </p:txBody>
      </p:sp>
      <p:sp>
        <p:nvSpPr>
          <p:cNvPr id="19" name="iśľîḋè"/>
          <p:cNvSpPr/>
          <p:nvPr/>
        </p:nvSpPr>
        <p:spPr bwMode="auto">
          <a:xfrm>
            <a:off x="6061743" y="3407811"/>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961318"/>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XXXX-XX</a:t>
            </a:r>
          </a:p>
        </p:txBody>
      </p:sp>
      <p:sp>
        <p:nvSpPr>
          <p:cNvPr id="20" name="ïṩḷîḍê"/>
          <p:cNvSpPr/>
          <p:nvPr/>
        </p:nvSpPr>
        <p:spPr bwMode="auto">
          <a:xfrm>
            <a:off x="7572516" y="3407811"/>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A5A5A5">
              <a:lumMod val="75000"/>
            </a:srgbClr>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XXXX-XX</a:t>
            </a:r>
          </a:p>
        </p:txBody>
      </p:sp>
      <p:sp>
        <p:nvSpPr>
          <p:cNvPr id="21" name="íŝ1iḑê"/>
          <p:cNvSpPr/>
          <p:nvPr/>
        </p:nvSpPr>
        <p:spPr bwMode="auto">
          <a:xfrm>
            <a:off x="9083287" y="3407811"/>
            <a:ext cx="1579289" cy="448778"/>
          </a:xfrm>
          <a:custGeom>
            <a:avLst/>
            <a:gdLst/>
            <a:ahLst/>
            <a:cxnLst>
              <a:cxn ang="0">
                <a:pos x="70" y="123"/>
              </a:cxn>
              <a:cxn ang="0">
                <a:pos x="7" y="27"/>
              </a:cxn>
              <a:cxn ang="0">
                <a:pos x="22" y="0"/>
              </a:cxn>
              <a:cxn ang="0">
                <a:pos x="376" y="0"/>
              </a:cxn>
              <a:cxn ang="0">
                <a:pos x="391" y="8"/>
              </a:cxn>
              <a:cxn ang="0">
                <a:pos x="453" y="104"/>
              </a:cxn>
              <a:cxn ang="0">
                <a:pos x="439" y="131"/>
              </a:cxn>
              <a:cxn ang="0">
                <a:pos x="85" y="131"/>
              </a:cxn>
              <a:cxn ang="0">
                <a:pos x="70" y="123"/>
              </a:cxn>
            </a:cxnLst>
            <a:rect l="0" t="0" r="r" b="b"/>
            <a:pathLst>
              <a:path w="461" h="131">
                <a:moveTo>
                  <a:pt x="70" y="123"/>
                </a:moveTo>
                <a:cubicBezTo>
                  <a:pt x="7" y="27"/>
                  <a:pt x="7" y="27"/>
                  <a:pt x="7" y="27"/>
                </a:cubicBezTo>
                <a:cubicBezTo>
                  <a:pt x="0" y="16"/>
                  <a:pt x="8" y="0"/>
                  <a:pt x="22" y="0"/>
                </a:cubicBezTo>
                <a:cubicBezTo>
                  <a:pt x="376" y="0"/>
                  <a:pt x="376" y="0"/>
                  <a:pt x="376" y="0"/>
                </a:cubicBezTo>
                <a:cubicBezTo>
                  <a:pt x="382" y="0"/>
                  <a:pt x="387" y="3"/>
                  <a:pt x="391" y="8"/>
                </a:cubicBezTo>
                <a:cubicBezTo>
                  <a:pt x="453" y="104"/>
                  <a:pt x="453" y="104"/>
                  <a:pt x="453" y="104"/>
                </a:cubicBezTo>
                <a:cubicBezTo>
                  <a:pt x="461" y="116"/>
                  <a:pt x="453" y="131"/>
                  <a:pt x="439" y="131"/>
                </a:cubicBezTo>
                <a:cubicBezTo>
                  <a:pt x="85" y="131"/>
                  <a:pt x="85" y="131"/>
                  <a:pt x="85" y="131"/>
                </a:cubicBezTo>
                <a:cubicBezTo>
                  <a:pt x="79" y="131"/>
                  <a:pt x="73" y="128"/>
                  <a:pt x="70" y="123"/>
                </a:cubicBezTo>
                <a:close/>
              </a:path>
            </a:pathLst>
          </a:custGeom>
          <a:solidFill>
            <a:srgbClr val="961318"/>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XXXX-XX</a:t>
            </a:r>
          </a:p>
        </p:txBody>
      </p:sp>
      <p:grpSp>
        <p:nvGrpSpPr>
          <p:cNvPr id="22" name="iSḷidè"/>
          <p:cNvGrpSpPr/>
          <p:nvPr/>
        </p:nvGrpSpPr>
        <p:grpSpPr>
          <a:xfrm>
            <a:off x="2319068" y="1395670"/>
            <a:ext cx="2791948" cy="2012141"/>
            <a:chOff x="2312718" y="1591805"/>
            <a:chExt cx="1349166" cy="1816006"/>
          </a:xfrm>
        </p:grpSpPr>
        <p:sp>
          <p:nvSpPr>
            <p:cNvPr id="25" name="iṡḷiḑè"/>
            <p:cNvSpPr/>
            <p:nvPr/>
          </p:nvSpPr>
          <p:spPr>
            <a:xfrm>
              <a:off x="2312720" y="1591805"/>
              <a:ext cx="1349164" cy="1640489"/>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zh-CN" altLang="en-US" sz="2000" b="1" dirty="0">
                  <a:solidFill>
                    <a:prstClr val="black"/>
                  </a:solidFill>
                  <a:latin typeface="微软雅黑" panose="020B0503020204020204" charset="-122"/>
                  <a:ea typeface="微软雅黑" panose="020B0503020204020204" charset="-122"/>
                </a:rPr>
                <a:t>（</a:t>
              </a:r>
              <a:r>
                <a:rPr lang="en-US" altLang="zh-CN" sz="2000" b="1" dirty="0">
                  <a:solidFill>
                    <a:prstClr val="black"/>
                  </a:solidFill>
                  <a:latin typeface="微软雅黑" panose="020B0503020204020204" charset="-122"/>
                  <a:ea typeface="微软雅黑" panose="020B0503020204020204" charset="-122"/>
                </a:rPr>
                <a:t>1</a:t>
              </a:r>
              <a:r>
                <a:rPr lang="zh-CN" altLang="en-US" sz="2000" b="1" dirty="0">
                  <a:solidFill>
                    <a:prstClr val="black"/>
                  </a:solidFill>
                  <a:latin typeface="微软雅黑" panose="020B0503020204020204" charset="-122"/>
                  <a:ea typeface="微软雅黑" panose="020B0503020204020204" charset="-122"/>
                </a:rPr>
                <a:t>）将一个大逻辑公式拆成布尔骨架（</a:t>
              </a:r>
              <a:r>
                <a:rPr lang="en-US" altLang="zh-CN" sz="2000" b="1" dirty="0">
                  <a:solidFill>
                    <a:prstClr val="black"/>
                  </a:solidFill>
                  <a:latin typeface="微软雅黑" panose="020B0503020204020204" charset="-122"/>
                  <a:ea typeface="微软雅黑" panose="020B0503020204020204" charset="-122"/>
                </a:rPr>
                <a:t>SAT </a:t>
              </a:r>
              <a:r>
                <a:rPr lang="zh-CN" altLang="en-US" sz="2000" b="1" dirty="0">
                  <a:solidFill>
                    <a:prstClr val="black"/>
                  </a:solidFill>
                  <a:latin typeface="微软雅黑" panose="020B0503020204020204" charset="-122"/>
                  <a:ea typeface="微软雅黑" panose="020B0503020204020204" charset="-122"/>
                </a:rPr>
                <a:t>负责）</a:t>
              </a:r>
            </a:p>
          </p:txBody>
        </p:sp>
        <p:cxnSp>
          <p:nvCxnSpPr>
            <p:cNvPr id="24" name="直接连接符 23"/>
            <p:cNvCxnSpPr/>
            <p:nvPr/>
          </p:nvCxnSpPr>
          <p:spPr>
            <a:xfrm flipV="1">
              <a:off x="2312718" y="2035015"/>
              <a:ext cx="0" cy="1372796"/>
            </a:xfrm>
            <a:prstGeom prst="line">
              <a:avLst/>
            </a:prstGeom>
            <a:noFill/>
            <a:ln w="3175" cap="rnd" cmpd="sng" algn="ctr">
              <a:solidFill>
                <a:sysClr val="window" lastClr="FFFFFF">
                  <a:lumMod val="75000"/>
                </a:sysClr>
              </a:solidFill>
              <a:prstDash val="solid"/>
              <a:round/>
              <a:tailEnd type="oval"/>
            </a:ln>
            <a:effectLst/>
          </p:spPr>
        </p:cxnSp>
      </p:grpSp>
      <p:grpSp>
        <p:nvGrpSpPr>
          <p:cNvPr id="27" name="ïṩlîḍé"/>
          <p:cNvGrpSpPr/>
          <p:nvPr/>
        </p:nvGrpSpPr>
        <p:grpSpPr>
          <a:xfrm>
            <a:off x="5340614" y="1395670"/>
            <a:ext cx="2946738" cy="2012141"/>
            <a:chOff x="5334264" y="1591805"/>
            <a:chExt cx="1672378" cy="1816006"/>
          </a:xfrm>
        </p:grpSpPr>
        <p:sp>
          <p:nvSpPr>
            <p:cNvPr id="30" name="iṣlïḑê"/>
            <p:cNvSpPr/>
            <p:nvPr/>
          </p:nvSpPr>
          <p:spPr>
            <a:xfrm>
              <a:off x="5334265" y="1591805"/>
              <a:ext cx="1672377" cy="1640485"/>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zh-CN" altLang="en-US" sz="2000" b="1" dirty="0">
                  <a:solidFill>
                    <a:prstClr val="black"/>
                  </a:solidFill>
                  <a:latin typeface="微软雅黑" panose="020B0503020204020204" charset="-122"/>
                  <a:ea typeface="微软雅黑" panose="020B0503020204020204" charset="-122"/>
                </a:rPr>
                <a:t>（</a:t>
              </a:r>
              <a:r>
                <a:rPr lang="en-US" altLang="zh-CN" sz="2000" b="1" dirty="0">
                  <a:solidFill>
                    <a:prstClr val="black"/>
                  </a:solidFill>
                  <a:latin typeface="微软雅黑" panose="020B0503020204020204" charset="-122"/>
                  <a:ea typeface="微软雅黑" panose="020B0503020204020204" charset="-122"/>
                </a:rPr>
                <a:t>3</a:t>
              </a:r>
              <a:r>
                <a:rPr lang="zh-CN" altLang="en-US" sz="2000" b="1" dirty="0">
                  <a:solidFill>
                    <a:prstClr val="black"/>
                  </a:solidFill>
                  <a:latin typeface="微软雅黑" panose="020B0503020204020204" charset="-122"/>
                  <a:ea typeface="微软雅黑" panose="020B0503020204020204" charset="-122"/>
                </a:rPr>
                <a:t>）理论求解器协同推理，形成冲突或模型</a:t>
              </a:r>
            </a:p>
          </p:txBody>
        </p:sp>
        <p:cxnSp>
          <p:nvCxnSpPr>
            <p:cNvPr id="29" name="直接连接符 28"/>
            <p:cNvCxnSpPr/>
            <p:nvPr/>
          </p:nvCxnSpPr>
          <p:spPr>
            <a:xfrm flipV="1">
              <a:off x="5334264" y="2035015"/>
              <a:ext cx="0" cy="1372796"/>
            </a:xfrm>
            <a:prstGeom prst="line">
              <a:avLst/>
            </a:prstGeom>
            <a:noFill/>
            <a:ln w="3175" cap="rnd" cmpd="sng" algn="ctr">
              <a:solidFill>
                <a:sysClr val="window" lastClr="FFFFFF">
                  <a:lumMod val="75000"/>
                </a:sysClr>
              </a:solidFill>
              <a:prstDash val="solid"/>
              <a:round/>
              <a:tailEnd type="oval"/>
            </a:ln>
            <a:effectLst/>
          </p:spPr>
        </p:cxnSp>
      </p:grpSp>
      <p:grpSp>
        <p:nvGrpSpPr>
          <p:cNvPr id="32" name="î$ľíďè"/>
          <p:cNvGrpSpPr/>
          <p:nvPr/>
        </p:nvGrpSpPr>
        <p:grpSpPr>
          <a:xfrm>
            <a:off x="9139540" y="1213500"/>
            <a:ext cx="3092347" cy="2195168"/>
            <a:chOff x="8355810" y="1591805"/>
            <a:chExt cx="1510759" cy="1816006"/>
          </a:xfrm>
        </p:grpSpPr>
        <p:sp>
          <p:nvSpPr>
            <p:cNvPr id="40" name="iṣḷiḍê"/>
            <p:cNvSpPr/>
            <p:nvPr/>
          </p:nvSpPr>
          <p:spPr>
            <a:xfrm>
              <a:off x="8355811" y="1591805"/>
              <a:ext cx="1510758" cy="1640483"/>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zh-CN" altLang="en-US" sz="2000" b="1" dirty="0">
                  <a:solidFill>
                    <a:prstClr val="black"/>
                  </a:solidFill>
                  <a:latin typeface="微软雅黑" panose="020B0503020204020204" charset="-122"/>
                  <a:ea typeface="微软雅黑" panose="020B0503020204020204" charset="-122"/>
                </a:rPr>
                <a:t>（</a:t>
              </a:r>
              <a:r>
                <a:rPr lang="en-US" altLang="zh-CN" sz="2000" b="1" dirty="0">
                  <a:solidFill>
                    <a:prstClr val="black"/>
                  </a:solidFill>
                  <a:latin typeface="微软雅黑" panose="020B0503020204020204" charset="-122"/>
                  <a:ea typeface="微软雅黑" panose="020B0503020204020204" charset="-122"/>
                </a:rPr>
                <a:t>5</a:t>
              </a:r>
              <a:r>
                <a:rPr lang="zh-CN" altLang="en-US" sz="2000" b="1" dirty="0">
                  <a:solidFill>
                    <a:prstClr val="black"/>
                  </a:solidFill>
                  <a:latin typeface="微软雅黑" panose="020B0503020204020204" charset="-122"/>
                  <a:ea typeface="微软雅黑" panose="020B0503020204020204" charset="-122"/>
                </a:rPr>
                <a:t>）最终给出结果：</a:t>
              </a:r>
              <a:endParaRPr lang="en-US" altLang="zh-CN" sz="2000" b="1" dirty="0">
                <a:solidFill>
                  <a:prstClr val="black"/>
                </a:solidFill>
                <a:latin typeface="微软雅黑" panose="020B0503020204020204" charset="-122"/>
                <a:ea typeface="微软雅黑" panose="020B0503020204020204" charset="-122"/>
              </a:endParaRPr>
            </a:p>
            <a:p>
              <a:pPr>
                <a:lnSpc>
                  <a:spcPct val="120000"/>
                </a:lnSpc>
                <a:defRPr/>
              </a:pPr>
              <a:r>
                <a:rPr lang="en-US" altLang="zh-CN" sz="2000" b="1" dirty="0">
                  <a:solidFill>
                    <a:prstClr val="black"/>
                  </a:solidFill>
                  <a:latin typeface="微软雅黑" panose="020B0503020204020204" charset="-122"/>
                  <a:ea typeface="微软雅黑" panose="020B0503020204020204" charset="-122"/>
                </a:rPr>
                <a:t>SAT / UNSAT / UNKNOWN + </a:t>
              </a:r>
              <a:r>
                <a:rPr lang="zh-CN" altLang="en-US" sz="2000" b="1" dirty="0">
                  <a:solidFill>
                    <a:prstClr val="black"/>
                  </a:solidFill>
                  <a:latin typeface="微软雅黑" panose="020B0503020204020204" charset="-122"/>
                  <a:ea typeface="微软雅黑" panose="020B0503020204020204" charset="-122"/>
                </a:rPr>
                <a:t>模型解</a:t>
              </a:r>
            </a:p>
          </p:txBody>
        </p:sp>
        <p:cxnSp>
          <p:nvCxnSpPr>
            <p:cNvPr id="39" name="直接连接符 38"/>
            <p:cNvCxnSpPr/>
            <p:nvPr/>
          </p:nvCxnSpPr>
          <p:spPr>
            <a:xfrm flipV="1">
              <a:off x="8355810" y="2035015"/>
              <a:ext cx="0" cy="1372796"/>
            </a:xfrm>
            <a:prstGeom prst="line">
              <a:avLst/>
            </a:prstGeom>
            <a:noFill/>
            <a:ln w="3175" cap="rnd" cmpd="sng" algn="ctr">
              <a:solidFill>
                <a:sysClr val="window" lastClr="FFFFFF">
                  <a:lumMod val="75000"/>
                </a:sysClr>
              </a:solidFill>
              <a:prstDash val="solid"/>
              <a:round/>
              <a:tailEnd type="oval"/>
            </a:ln>
            <a:effectLst/>
          </p:spPr>
        </p:cxnSp>
      </p:grpSp>
      <p:grpSp>
        <p:nvGrpSpPr>
          <p:cNvPr id="47" name="îšļîḓè"/>
          <p:cNvGrpSpPr/>
          <p:nvPr/>
        </p:nvGrpSpPr>
        <p:grpSpPr>
          <a:xfrm>
            <a:off x="4947472" y="3892888"/>
            <a:ext cx="3339880" cy="1756652"/>
            <a:chOff x="5375463" y="3854876"/>
            <a:chExt cx="1469574" cy="1792819"/>
          </a:xfrm>
        </p:grpSpPr>
        <p:sp>
          <p:nvSpPr>
            <p:cNvPr id="50" name="ïṣ1iďè"/>
            <p:cNvSpPr/>
            <p:nvPr/>
          </p:nvSpPr>
          <p:spPr>
            <a:xfrm>
              <a:off x="5375463" y="3854876"/>
              <a:ext cx="1469573" cy="1792819"/>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zh-CN" altLang="en-US" sz="2000" b="1" dirty="0">
                  <a:solidFill>
                    <a:prstClr val="black"/>
                  </a:solidFill>
                  <a:latin typeface="微软雅黑" panose="020B0503020204020204" charset="-122"/>
                  <a:ea typeface="微软雅黑" panose="020B0503020204020204" charset="-122"/>
                </a:rPr>
                <a:t>（</a:t>
              </a:r>
              <a:r>
                <a:rPr lang="en-US" altLang="zh-CN" sz="2000" b="1" dirty="0">
                  <a:solidFill>
                    <a:prstClr val="black"/>
                  </a:solidFill>
                  <a:latin typeface="微软雅黑" panose="020B0503020204020204" charset="-122"/>
                  <a:ea typeface="微软雅黑" panose="020B0503020204020204" charset="-122"/>
                </a:rPr>
                <a:t>4</a:t>
              </a:r>
              <a:r>
                <a:rPr lang="zh-CN" altLang="en-US" sz="2000" b="1" dirty="0">
                  <a:solidFill>
                    <a:prstClr val="black"/>
                  </a:solidFill>
                  <a:latin typeface="微软雅黑" panose="020B0503020204020204" charset="-122"/>
                  <a:ea typeface="微软雅黑" panose="020B0503020204020204" charset="-122"/>
                </a:rPr>
                <a:t>）</a:t>
              </a:r>
              <a:r>
                <a:rPr lang="en-US" altLang="zh-CN" sz="2000" b="1" dirty="0">
                  <a:solidFill>
                    <a:prstClr val="black"/>
                  </a:solidFill>
                  <a:latin typeface="微软雅黑" panose="020B0503020204020204" charset="-122"/>
                  <a:ea typeface="微软雅黑" panose="020B0503020204020204" charset="-122"/>
                </a:rPr>
                <a:t>SAT </a:t>
              </a:r>
              <a:r>
                <a:rPr lang="zh-CN" altLang="en-US" sz="2000" b="1" dirty="0">
                  <a:solidFill>
                    <a:prstClr val="black"/>
                  </a:solidFill>
                  <a:latin typeface="微软雅黑" panose="020B0503020204020204" charset="-122"/>
                  <a:ea typeface="微软雅黑" panose="020B0503020204020204" charset="-122"/>
                </a:rPr>
                <a:t>核心不断调整布尔分配（学习子句）</a:t>
              </a:r>
            </a:p>
          </p:txBody>
        </p:sp>
        <p:cxnSp>
          <p:nvCxnSpPr>
            <p:cNvPr id="49" name="直接连接符 48"/>
            <p:cNvCxnSpPr/>
            <p:nvPr/>
          </p:nvCxnSpPr>
          <p:spPr>
            <a:xfrm flipV="1">
              <a:off x="6845037" y="3856589"/>
              <a:ext cx="0" cy="1372796"/>
            </a:xfrm>
            <a:prstGeom prst="line">
              <a:avLst/>
            </a:prstGeom>
            <a:noFill/>
            <a:ln w="3175" cap="rnd" cmpd="sng" algn="ctr">
              <a:solidFill>
                <a:sysClr val="window" lastClr="FFFFFF">
                  <a:lumMod val="75000"/>
                </a:sysClr>
              </a:solidFill>
              <a:prstDash val="solid"/>
              <a:round/>
              <a:headEnd type="oval"/>
              <a:tailEnd type="none"/>
            </a:ln>
            <a:effectLst/>
          </p:spPr>
        </p:cxnSp>
      </p:grpSp>
      <p:grpSp>
        <p:nvGrpSpPr>
          <p:cNvPr id="52" name="ïś1îḑê"/>
          <p:cNvGrpSpPr/>
          <p:nvPr/>
        </p:nvGrpSpPr>
        <p:grpSpPr>
          <a:xfrm>
            <a:off x="770021" y="3856589"/>
            <a:ext cx="3059820" cy="1605742"/>
            <a:chOff x="763671" y="3856589"/>
            <a:chExt cx="3059820" cy="1605742"/>
          </a:xfrm>
        </p:grpSpPr>
        <p:sp>
          <p:nvSpPr>
            <p:cNvPr id="55" name="îSļiḍê"/>
            <p:cNvSpPr/>
            <p:nvPr/>
          </p:nvSpPr>
          <p:spPr>
            <a:xfrm>
              <a:off x="763671" y="4014425"/>
              <a:ext cx="3059819" cy="1447906"/>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zh-CN" altLang="en-US" sz="2000" b="1" dirty="0">
                  <a:solidFill>
                    <a:prstClr val="black"/>
                  </a:solidFill>
                  <a:latin typeface="微软雅黑" panose="020B0503020204020204" charset="-122"/>
                  <a:ea typeface="微软雅黑" panose="020B0503020204020204" charset="-122"/>
                </a:rPr>
                <a:t>（</a:t>
              </a:r>
              <a:r>
                <a:rPr lang="en-US" altLang="zh-CN" sz="2000" b="1" dirty="0">
                  <a:solidFill>
                    <a:prstClr val="black"/>
                  </a:solidFill>
                  <a:latin typeface="微软雅黑" panose="020B0503020204020204" charset="-122"/>
                  <a:ea typeface="微软雅黑" panose="020B0503020204020204" charset="-122"/>
                </a:rPr>
                <a:t>2</a:t>
              </a:r>
              <a:r>
                <a:rPr lang="zh-CN" altLang="en-US" sz="2000" b="1" dirty="0">
                  <a:solidFill>
                    <a:prstClr val="black"/>
                  </a:solidFill>
                  <a:latin typeface="微软雅黑" panose="020B0503020204020204" charset="-122"/>
                  <a:ea typeface="微软雅黑" panose="020B0503020204020204" charset="-122"/>
                </a:rPr>
                <a:t>）对每种理论（如算术、数组、字符串）调用对应理论求解器</a:t>
              </a:r>
            </a:p>
          </p:txBody>
        </p:sp>
        <p:cxnSp>
          <p:nvCxnSpPr>
            <p:cNvPr id="54" name="直接连接符 53"/>
            <p:cNvCxnSpPr/>
            <p:nvPr/>
          </p:nvCxnSpPr>
          <p:spPr>
            <a:xfrm flipV="1">
              <a:off x="3823491" y="3856589"/>
              <a:ext cx="0" cy="1372796"/>
            </a:xfrm>
            <a:prstGeom prst="line">
              <a:avLst/>
            </a:prstGeom>
            <a:noFill/>
            <a:ln w="3175" cap="rnd" cmpd="sng" algn="ctr">
              <a:solidFill>
                <a:sysClr val="window" lastClr="FFFFFF">
                  <a:lumMod val="75000"/>
                </a:sysClr>
              </a:solidFill>
              <a:prstDash val="solid"/>
              <a:round/>
              <a:headEnd type="oval"/>
              <a:tailEnd type="none"/>
            </a:ln>
            <a:effectLst/>
          </p:spPr>
        </p:cxnSp>
      </p:grpSp>
    </p:spTree>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A64C8C98-DE57-6E69-5951-BEF20C684B3E}"/>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5059" t="2555" r="4246" b="1246"/>
          <a:stretch/>
        </p:blipFill>
        <p:spPr>
          <a:xfrm>
            <a:off x="8586" y="5966"/>
            <a:ext cx="5095108" cy="6838336"/>
          </a:xfrm>
          <a:prstGeom prst="rect">
            <a:avLst/>
          </a:prstGeom>
        </p:spPr>
      </p:pic>
      <p:sp>
        <p:nvSpPr>
          <p:cNvPr id="3" name="PA-矩形 8"/>
          <p:cNvSpPr/>
          <p:nvPr>
            <p:custDataLst>
              <p:tags r:id="rId1"/>
            </p:custDataLst>
          </p:nvPr>
        </p:nvSpPr>
        <p:spPr>
          <a:xfrm>
            <a:off x="-21788" y="19810"/>
            <a:ext cx="5155855" cy="6858000"/>
          </a:xfrm>
          <a:prstGeom prst="rect">
            <a:avLst/>
          </a:prstGeom>
          <a:gradFill flip="none" rotWithShape="1">
            <a:gsLst>
              <a:gs pos="0">
                <a:srgbClr val="961318"/>
              </a:gs>
              <a:gs pos="100000">
                <a:srgbClr val="961318">
                  <a:alpha val="62000"/>
                </a:srgbClr>
              </a:gs>
            </a:gsLst>
            <a:lin ang="0" scaled="1"/>
            <a:tileRect/>
          </a:gra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grpSp>
        <p:nvGrpSpPr>
          <p:cNvPr id="4" name="PA-组合 20"/>
          <p:cNvGrpSpPr/>
          <p:nvPr>
            <p:custDataLst>
              <p:tags r:id="rId2"/>
            </p:custDataLst>
          </p:nvPr>
        </p:nvGrpSpPr>
        <p:grpSpPr>
          <a:xfrm>
            <a:off x="6503258" y="1506205"/>
            <a:ext cx="672405" cy="923330"/>
            <a:chOff x="7138670" y="1012807"/>
            <a:chExt cx="672405" cy="923330"/>
          </a:xfrm>
        </p:grpSpPr>
        <p:sp>
          <p:nvSpPr>
            <p:cNvPr id="5" name="PA-任意多边形 9"/>
            <p:cNvSpPr/>
            <p:nvPr>
              <p:custDataLst>
                <p:tags r:id="rId30"/>
              </p:custDataLst>
            </p:nvPr>
          </p:nvSpPr>
          <p:spPr>
            <a:xfrm>
              <a:off x="7138670" y="1555752"/>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961318"/>
                </a:gs>
                <a:gs pos="72000">
                  <a:srgbClr val="961318">
                    <a:alpha val="40000"/>
                  </a:srgbClr>
                </a:gs>
                <a:gs pos="100000">
                  <a:srgbClr val="961318">
                    <a:alpha val="0"/>
                  </a:srgbClr>
                </a:gs>
              </a:gsLst>
              <a:lin ang="8400000" scaled="0"/>
              <a:tileRect/>
            </a:gra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6" name="PA-文本框 13"/>
            <p:cNvSpPr txBox="1"/>
            <p:nvPr>
              <p:custDataLst>
                <p:tags r:id="rId31"/>
              </p:custDataLst>
            </p:nvPr>
          </p:nvSpPr>
          <p:spPr>
            <a:xfrm>
              <a:off x="7186365" y="1012807"/>
              <a:ext cx="62471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54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rPr>
                <a:t>1</a:t>
              </a:r>
              <a:endParaRPr kumimoji="0" lang="zh-CN" altLang="en-US" sz="54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endParaRPr>
            </a:p>
          </p:txBody>
        </p:sp>
      </p:grpSp>
      <p:grpSp>
        <p:nvGrpSpPr>
          <p:cNvPr id="7" name="PA-组合 19"/>
          <p:cNvGrpSpPr/>
          <p:nvPr>
            <p:custDataLst>
              <p:tags r:id="rId3"/>
            </p:custDataLst>
          </p:nvPr>
        </p:nvGrpSpPr>
        <p:grpSpPr>
          <a:xfrm>
            <a:off x="6503258" y="2617813"/>
            <a:ext cx="672405" cy="830997"/>
            <a:chOff x="7138670" y="2490624"/>
            <a:chExt cx="672405" cy="830997"/>
          </a:xfrm>
        </p:grpSpPr>
        <p:sp>
          <p:nvSpPr>
            <p:cNvPr id="8" name="PA-任意多边形 10"/>
            <p:cNvSpPr/>
            <p:nvPr>
              <p:custDataLst>
                <p:tags r:id="rId28"/>
              </p:custDataLst>
            </p:nvPr>
          </p:nvSpPr>
          <p:spPr>
            <a:xfrm>
              <a:off x="7138670" y="2967858"/>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961318"/>
                </a:gs>
                <a:gs pos="72000">
                  <a:srgbClr val="961318">
                    <a:alpha val="40000"/>
                  </a:srgbClr>
                </a:gs>
                <a:gs pos="100000">
                  <a:srgbClr val="961318">
                    <a:alpha val="0"/>
                  </a:srgbClr>
                </a:gs>
              </a:gsLst>
              <a:lin ang="8400000" scaled="0"/>
              <a:tileRect/>
            </a:gra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9" name="PA-文本框 14"/>
            <p:cNvSpPr txBox="1"/>
            <p:nvPr>
              <p:custDataLst>
                <p:tags r:id="rId29"/>
              </p:custDataLst>
            </p:nvPr>
          </p:nvSpPr>
          <p:spPr>
            <a:xfrm>
              <a:off x="7186365" y="2490624"/>
              <a:ext cx="62471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8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rPr>
                <a:t>2</a:t>
              </a:r>
              <a:endParaRPr kumimoji="0" lang="zh-CN" altLang="en-US" sz="48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endParaRPr>
            </a:p>
          </p:txBody>
        </p:sp>
      </p:grpSp>
      <p:sp>
        <p:nvSpPr>
          <p:cNvPr id="10" name="PA-任意多边形 11"/>
          <p:cNvSpPr/>
          <p:nvPr>
            <p:custDataLst>
              <p:tags r:id="rId4"/>
            </p:custDataLst>
          </p:nvPr>
        </p:nvSpPr>
        <p:spPr>
          <a:xfrm>
            <a:off x="6503258" y="4131791"/>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961318"/>
              </a:gs>
              <a:gs pos="72000">
                <a:srgbClr val="961318">
                  <a:alpha val="40000"/>
                </a:srgbClr>
              </a:gs>
              <a:gs pos="100000">
                <a:srgbClr val="961318">
                  <a:alpha val="0"/>
                </a:srgbClr>
              </a:gs>
            </a:gsLst>
            <a:lin ang="8400000" scaled="0"/>
            <a:tileRect/>
          </a:gra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11" name="PA-文本框 15"/>
          <p:cNvSpPr txBox="1"/>
          <p:nvPr>
            <p:custDataLst>
              <p:tags r:id="rId5"/>
            </p:custDataLst>
          </p:nvPr>
        </p:nvSpPr>
        <p:spPr>
          <a:xfrm>
            <a:off x="6550953" y="3637087"/>
            <a:ext cx="624710" cy="830997"/>
          </a:xfrm>
          <a:prstGeom prst="rect">
            <a:avLst/>
          </a:prstGeom>
          <a:noFill/>
        </p:spPr>
        <p:txBody>
          <a:bodyPr wrap="square" rtlCol="0">
            <a:spAutoFit/>
          </a:bodyPr>
          <a:lstStyle/>
          <a:p>
            <a:r>
              <a:rPr lang="en-US" altLang="zh-CN" sz="4800" b="1" i="1" dirty="0">
                <a:solidFill>
                  <a:srgbClr val="961318"/>
                </a:solidFill>
                <a:latin typeface="Arial" panose="020B0604020202020204"/>
                <a:ea typeface="微软雅黑" panose="020B0503020204020204" charset="-122"/>
                <a:cs typeface="+mn-ea"/>
                <a:sym typeface="+mn-lt"/>
              </a:rPr>
              <a:t>3</a:t>
            </a:r>
            <a:endParaRPr lang="zh-CN" altLang="en-US" sz="4800" b="1" i="1" dirty="0">
              <a:solidFill>
                <a:srgbClr val="961318"/>
              </a:solidFill>
              <a:latin typeface="Arial" panose="020B0604020202020204"/>
              <a:ea typeface="微软雅黑" panose="020B0503020204020204" charset="-122"/>
              <a:cs typeface="+mn-ea"/>
              <a:sym typeface="+mn-lt"/>
            </a:endParaRPr>
          </a:p>
        </p:txBody>
      </p:sp>
      <p:sp>
        <p:nvSpPr>
          <p:cNvPr id="15" name="PA-文本框 21"/>
          <p:cNvSpPr txBox="1"/>
          <p:nvPr>
            <p:custDataLst>
              <p:tags r:id="rId6"/>
            </p:custDataLst>
          </p:nvPr>
        </p:nvSpPr>
        <p:spPr>
          <a:xfrm>
            <a:off x="7112164" y="1818317"/>
            <a:ext cx="3611122"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cs typeface="+mn-ea"/>
                <a:sym typeface="+mn-lt"/>
              </a:rPr>
              <a:t>CVC5</a:t>
            </a:r>
            <a:r>
              <a:rPr lang="zh-CN" altLang="en-US" sz="3200" b="1" dirty="0">
                <a:latin typeface="微软雅黑" panose="020B0503020204020204" pitchFamily="34" charset="-122"/>
                <a:ea typeface="微软雅黑" panose="020B0503020204020204" pitchFamily="34" charset="-122"/>
                <a:cs typeface="+mn-ea"/>
                <a:sym typeface="+mn-lt"/>
              </a:rPr>
              <a:t>背景介绍</a:t>
            </a:r>
          </a:p>
        </p:txBody>
      </p:sp>
      <p:sp>
        <p:nvSpPr>
          <p:cNvPr id="16" name="PA-文本框 22"/>
          <p:cNvSpPr txBox="1"/>
          <p:nvPr>
            <p:custDataLst>
              <p:tags r:id="rId7"/>
            </p:custDataLst>
          </p:nvPr>
        </p:nvSpPr>
        <p:spPr>
          <a:xfrm>
            <a:off x="7173124" y="2802478"/>
            <a:ext cx="3611122"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cs typeface="+mn-ea"/>
                <a:sym typeface="+mn-lt"/>
              </a:rPr>
              <a:t>CVC5</a:t>
            </a:r>
            <a:r>
              <a:rPr lang="zh-CN" altLang="en-US" sz="3200" b="1" dirty="0">
                <a:latin typeface="微软雅黑" panose="020B0503020204020204" pitchFamily="34" charset="-122"/>
                <a:ea typeface="微软雅黑" panose="020B0503020204020204" pitchFamily="34" charset="-122"/>
                <a:cs typeface="+mn-ea"/>
                <a:sym typeface="+mn-lt"/>
              </a:rPr>
              <a:t>核心原理</a:t>
            </a:r>
          </a:p>
        </p:txBody>
      </p:sp>
      <p:sp>
        <p:nvSpPr>
          <p:cNvPr id="17" name="PA-文本框 23"/>
          <p:cNvSpPr txBox="1"/>
          <p:nvPr>
            <p:custDataLst>
              <p:tags r:id="rId8"/>
            </p:custDataLst>
          </p:nvPr>
        </p:nvSpPr>
        <p:spPr>
          <a:xfrm>
            <a:off x="7173124" y="3825365"/>
            <a:ext cx="3611122"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cs typeface="+mn-ea"/>
                <a:sym typeface="+mn-lt"/>
              </a:rPr>
              <a:t>CVC5</a:t>
            </a:r>
            <a:r>
              <a:rPr lang="zh-CN" altLang="en-US" sz="3200" b="1" dirty="0">
                <a:latin typeface="微软雅黑" panose="020B0503020204020204" pitchFamily="34" charset="-122"/>
                <a:ea typeface="微软雅黑" panose="020B0503020204020204" pitchFamily="34" charset="-122"/>
                <a:cs typeface="+mn-ea"/>
                <a:sym typeface="+mn-lt"/>
              </a:rPr>
              <a:t>核心技术</a:t>
            </a:r>
          </a:p>
        </p:txBody>
      </p:sp>
      <p:cxnSp>
        <p:nvCxnSpPr>
          <p:cNvPr id="19" name="PA-直接连接符 25"/>
          <p:cNvCxnSpPr/>
          <p:nvPr>
            <p:custDataLst>
              <p:tags r:id="rId9"/>
            </p:custDataLst>
          </p:nvPr>
        </p:nvCxnSpPr>
        <p:spPr>
          <a:xfrm flipV="1">
            <a:off x="5565474" y="4867219"/>
            <a:ext cx="628650" cy="358139"/>
          </a:xfrm>
          <a:prstGeom prst="line">
            <a:avLst/>
          </a:prstGeom>
          <a:noFill/>
          <a:ln w="57150" cap="rnd" cmpd="sng" algn="ctr">
            <a:gradFill>
              <a:gsLst>
                <a:gs pos="0">
                  <a:srgbClr val="FFFFFF">
                    <a:alpha val="77000"/>
                  </a:srgbClr>
                </a:gs>
                <a:gs pos="100000">
                  <a:srgbClr val="961318"/>
                </a:gs>
              </a:gsLst>
              <a:lin ang="5400000" scaled="1"/>
            </a:gradFill>
            <a:prstDash val="solid"/>
            <a:round/>
          </a:ln>
          <a:effectLst/>
        </p:spPr>
      </p:cxnSp>
      <p:cxnSp>
        <p:nvCxnSpPr>
          <p:cNvPr id="20" name="PA-直接连接符 26"/>
          <p:cNvCxnSpPr/>
          <p:nvPr>
            <p:custDataLst>
              <p:tags r:id="rId10"/>
            </p:custDataLst>
          </p:nvPr>
        </p:nvCxnSpPr>
        <p:spPr>
          <a:xfrm flipV="1">
            <a:off x="6108366" y="5945110"/>
            <a:ext cx="1149834" cy="616027"/>
          </a:xfrm>
          <a:prstGeom prst="line">
            <a:avLst/>
          </a:prstGeom>
          <a:noFill/>
          <a:ln w="63500" cap="rnd" cmpd="sng" algn="ctr">
            <a:gradFill>
              <a:gsLst>
                <a:gs pos="0">
                  <a:srgbClr val="FFFFFF">
                    <a:alpha val="0"/>
                  </a:srgbClr>
                </a:gs>
                <a:gs pos="70000">
                  <a:srgbClr val="961318"/>
                </a:gs>
              </a:gsLst>
              <a:lin ang="5400000" scaled="1"/>
            </a:gradFill>
            <a:prstDash val="solid"/>
            <a:round/>
          </a:ln>
          <a:effectLst/>
        </p:spPr>
      </p:cxnSp>
      <p:cxnSp>
        <p:nvCxnSpPr>
          <p:cNvPr id="21" name="PA-直接连接符 31"/>
          <p:cNvCxnSpPr/>
          <p:nvPr>
            <p:custDataLst>
              <p:tags r:id="rId11"/>
            </p:custDataLst>
          </p:nvPr>
        </p:nvCxnSpPr>
        <p:spPr>
          <a:xfrm flipV="1">
            <a:off x="7646099" y="4596709"/>
            <a:ext cx="315585" cy="179789"/>
          </a:xfrm>
          <a:prstGeom prst="line">
            <a:avLst/>
          </a:prstGeom>
          <a:noFill/>
          <a:ln w="69850" cap="rnd" cmpd="sng" algn="ctr">
            <a:gradFill>
              <a:gsLst>
                <a:gs pos="0">
                  <a:srgbClr val="FFFFFF">
                    <a:alpha val="77000"/>
                  </a:srgbClr>
                </a:gs>
                <a:gs pos="100000">
                  <a:srgbClr val="961318"/>
                </a:gs>
              </a:gsLst>
              <a:lin ang="5400000" scaled="1"/>
            </a:gradFill>
            <a:prstDash val="solid"/>
            <a:round/>
          </a:ln>
          <a:effectLst/>
        </p:spPr>
      </p:cxnSp>
      <p:cxnSp>
        <p:nvCxnSpPr>
          <p:cNvPr id="22" name="PA-直接连接符 33"/>
          <p:cNvCxnSpPr/>
          <p:nvPr>
            <p:custDataLst>
              <p:tags r:id="rId12"/>
            </p:custDataLst>
          </p:nvPr>
        </p:nvCxnSpPr>
        <p:spPr>
          <a:xfrm flipV="1">
            <a:off x="6970741" y="5579561"/>
            <a:ext cx="574917" cy="277128"/>
          </a:xfrm>
          <a:prstGeom prst="line">
            <a:avLst/>
          </a:prstGeom>
          <a:noFill/>
          <a:ln w="47625" cap="rnd" cmpd="sng" algn="ctr">
            <a:gradFill>
              <a:gsLst>
                <a:gs pos="0">
                  <a:srgbClr val="FFFFFF">
                    <a:alpha val="0"/>
                  </a:srgbClr>
                </a:gs>
                <a:gs pos="100000">
                  <a:srgbClr val="961318"/>
                </a:gs>
              </a:gsLst>
              <a:lin ang="5400000" scaled="1"/>
            </a:gradFill>
            <a:prstDash val="solid"/>
            <a:round/>
          </a:ln>
          <a:effectLst/>
        </p:spPr>
      </p:cxnSp>
      <p:cxnSp>
        <p:nvCxnSpPr>
          <p:cNvPr id="23" name="PA-直接连接符 36"/>
          <p:cNvCxnSpPr/>
          <p:nvPr>
            <p:custDataLst>
              <p:tags r:id="rId13"/>
            </p:custDataLst>
          </p:nvPr>
        </p:nvCxnSpPr>
        <p:spPr>
          <a:xfrm flipH="1">
            <a:off x="9035548" y="2496875"/>
            <a:ext cx="301333" cy="171668"/>
          </a:xfrm>
          <a:prstGeom prst="line">
            <a:avLst/>
          </a:prstGeom>
          <a:noFill/>
          <a:ln w="47625" cap="rnd" cmpd="sng" algn="ctr">
            <a:gradFill>
              <a:gsLst>
                <a:gs pos="0">
                  <a:srgbClr val="FFFFFF">
                    <a:alpha val="74000"/>
                  </a:srgbClr>
                </a:gs>
                <a:gs pos="100000">
                  <a:srgbClr val="961318"/>
                </a:gs>
              </a:gsLst>
              <a:lin ang="5400000" scaled="1"/>
            </a:gradFill>
            <a:prstDash val="solid"/>
            <a:round/>
          </a:ln>
          <a:effectLst/>
        </p:spPr>
      </p:cxnSp>
      <p:grpSp>
        <p:nvGrpSpPr>
          <p:cNvPr id="24" name="组合 23"/>
          <p:cNvGrpSpPr/>
          <p:nvPr/>
        </p:nvGrpSpPr>
        <p:grpSpPr>
          <a:xfrm>
            <a:off x="357611" y="1592658"/>
            <a:ext cx="4378398" cy="3207306"/>
            <a:chOff x="1043940" y="2140627"/>
            <a:chExt cx="4000500" cy="2930484"/>
          </a:xfrm>
        </p:grpSpPr>
        <p:sp>
          <p:nvSpPr>
            <p:cNvPr id="25" name="PA-右中括号 1"/>
            <p:cNvSpPr/>
            <p:nvPr>
              <p:custDataLst>
                <p:tags r:id="rId14"/>
              </p:custDataLst>
            </p:nvPr>
          </p:nvSpPr>
          <p:spPr>
            <a:xfrm rot="16200000">
              <a:off x="2712720" y="1310047"/>
              <a:ext cx="662940" cy="2324100"/>
            </a:xfrm>
            <a:prstGeom prst="rightBracket">
              <a:avLst>
                <a:gd name="adj" fmla="val 0"/>
              </a:avLst>
            </a:prstGeom>
            <a:noFill/>
            <a:ln w="38100" cap="flat" cmpd="sng" algn="ctr">
              <a:solidFill>
                <a:srgbClr val="FFFFFF"/>
              </a:solidFill>
              <a:prstDash val="solid"/>
              <a:miter lim="800000"/>
            </a:ln>
            <a:effectLst/>
          </p:spPr>
          <p:txBody>
            <a:bodyPr rtlCol="0" anchor="ctr"/>
            <a:lstStyle/>
            <a:p>
              <a:pPr algn="ctr">
                <a:defRPr/>
              </a:pPr>
              <a:endParaRPr lang="zh-CN" altLang="en-US" kern="0" dirty="0">
                <a:solidFill>
                  <a:srgbClr val="000000"/>
                </a:solidFill>
                <a:latin typeface="Arial" panose="020B0604020202020204"/>
                <a:ea typeface="微软雅黑" panose="020B0503020204020204" charset="-122"/>
                <a:cs typeface="+mn-ea"/>
                <a:sym typeface="+mn-lt"/>
              </a:endParaRPr>
            </a:p>
          </p:txBody>
        </p:sp>
        <p:sp>
          <p:nvSpPr>
            <p:cNvPr id="26" name="PA-右中括号 3"/>
            <p:cNvSpPr/>
            <p:nvPr>
              <p:custDataLst>
                <p:tags r:id="rId15"/>
              </p:custDataLst>
            </p:nvPr>
          </p:nvSpPr>
          <p:spPr>
            <a:xfrm rot="5400000" flipV="1">
              <a:off x="2712720" y="3577591"/>
              <a:ext cx="662940" cy="2324100"/>
            </a:xfrm>
            <a:prstGeom prst="rightBracket">
              <a:avLst>
                <a:gd name="adj" fmla="val 0"/>
              </a:avLst>
            </a:prstGeom>
            <a:noFill/>
            <a:ln w="38100" cap="flat" cmpd="sng" algn="ctr">
              <a:solidFill>
                <a:srgbClr val="FFFFFF"/>
              </a:solidFill>
              <a:prstDash val="solid"/>
              <a:miter lim="800000"/>
            </a:ln>
            <a:effectLst/>
          </p:spPr>
          <p:txBody>
            <a:bodyPr rtlCol="0" anchor="ctr"/>
            <a:lstStyle/>
            <a:p>
              <a:pPr algn="ctr">
                <a:defRPr/>
              </a:pPr>
              <a:endParaRPr lang="zh-CN" altLang="en-US" kern="0">
                <a:solidFill>
                  <a:srgbClr val="000000"/>
                </a:solidFill>
                <a:latin typeface="Arial" panose="020B0604020202020204"/>
                <a:ea typeface="微软雅黑" panose="020B0503020204020204" charset="-122"/>
                <a:cs typeface="+mn-ea"/>
                <a:sym typeface="+mn-lt"/>
              </a:endParaRPr>
            </a:p>
          </p:txBody>
        </p:sp>
        <p:sp>
          <p:nvSpPr>
            <p:cNvPr id="27" name="PA-矩形 4"/>
            <p:cNvSpPr/>
            <p:nvPr>
              <p:custDataLst>
                <p:tags r:id="rId16"/>
              </p:custDataLst>
            </p:nvPr>
          </p:nvSpPr>
          <p:spPr>
            <a:xfrm>
              <a:off x="1043940" y="2951479"/>
              <a:ext cx="4000500" cy="1087120"/>
            </a:xfrm>
            <a:prstGeom prst="rect">
              <a:avLst/>
            </a:prstGeom>
            <a:solidFill>
              <a:srgbClr val="FFFFFF">
                <a:alpha val="55000"/>
              </a:srgbClr>
            </a:solidFill>
            <a:ln w="12700" cap="flat" cmpd="sng" algn="ctr">
              <a:gradFill>
                <a:gsLst>
                  <a:gs pos="0">
                    <a:srgbClr val="00723E">
                      <a:lumMod val="5000"/>
                      <a:lumOff val="95000"/>
                    </a:srgbClr>
                  </a:gs>
                  <a:gs pos="69400">
                    <a:srgbClr val="FAFFFD">
                      <a:alpha val="33000"/>
                    </a:srgbClr>
                  </a:gs>
                  <a:gs pos="32000">
                    <a:srgbClr val="F3FFFA">
                      <a:alpha val="0"/>
                    </a:srgbClr>
                  </a:gs>
                  <a:gs pos="100000">
                    <a:srgbClr val="FFFFFF">
                      <a:alpha val="94000"/>
                    </a:srgbClr>
                  </a:gs>
                </a:gsLst>
                <a:lin ang="5400000" scaled="1"/>
              </a:grad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sp>
          <p:nvSpPr>
            <p:cNvPr id="28" name="PA-文本框 5"/>
            <p:cNvSpPr txBox="1"/>
            <p:nvPr>
              <p:custDataLst>
                <p:tags r:id="rId17"/>
              </p:custDataLst>
            </p:nvPr>
          </p:nvSpPr>
          <p:spPr>
            <a:xfrm>
              <a:off x="1993900" y="2986360"/>
              <a:ext cx="2100580" cy="1168466"/>
            </a:xfrm>
            <a:prstGeom prst="rect">
              <a:avLst/>
            </a:prstGeom>
            <a:noFill/>
          </p:spPr>
          <p:txBody>
            <a:bodyPr wrap="square" rtlCol="0">
              <a:spAutoFit/>
            </a:bodyPr>
            <a:lstStyle/>
            <a:p>
              <a:pPr algn="dist">
                <a:defRPr/>
              </a:pPr>
              <a:r>
                <a:rPr lang="zh-CN" altLang="en-US" sz="6600" b="1" kern="0" dirty="0">
                  <a:solidFill>
                    <a:srgbClr val="FFFFFF"/>
                  </a:solidFill>
                  <a:latin typeface="Arial" panose="020B0604020202020204"/>
                  <a:ea typeface="微软雅黑" panose="020B0503020204020204" charset="-122"/>
                  <a:cs typeface="+mn-ea"/>
                  <a:sym typeface="+mn-lt"/>
                </a:rPr>
                <a:t>目录</a:t>
              </a:r>
            </a:p>
          </p:txBody>
        </p:sp>
        <p:sp>
          <p:nvSpPr>
            <p:cNvPr id="29" name="PA-文本框 6"/>
            <p:cNvSpPr txBox="1"/>
            <p:nvPr>
              <p:custDataLst>
                <p:tags r:id="rId18"/>
              </p:custDataLst>
            </p:nvPr>
          </p:nvSpPr>
          <p:spPr>
            <a:xfrm>
              <a:off x="2094230" y="4223504"/>
              <a:ext cx="1899920" cy="369332"/>
            </a:xfrm>
            <a:prstGeom prst="rect">
              <a:avLst/>
            </a:prstGeom>
            <a:noFill/>
          </p:spPr>
          <p:txBody>
            <a:bodyPr wrap="square" rtlCol="0">
              <a:spAutoFit/>
            </a:bodyPr>
            <a:lstStyle/>
            <a:p>
              <a:pPr algn="dist">
                <a:defRPr/>
              </a:pPr>
              <a:r>
                <a:rPr lang="en-US" altLang="zh-CN" kern="0" dirty="0">
                  <a:solidFill>
                    <a:srgbClr val="FFFFFF"/>
                  </a:solidFill>
                  <a:latin typeface="Arial" panose="020B0604020202020204"/>
                  <a:ea typeface="微软雅黑" panose="020B0503020204020204" charset="-122"/>
                  <a:cs typeface="+mn-ea"/>
                  <a:sym typeface="+mn-lt"/>
                </a:rPr>
                <a:t>CONTEXT</a:t>
              </a:r>
              <a:endParaRPr lang="zh-CN" altLang="en-US" kern="0" dirty="0">
                <a:solidFill>
                  <a:srgbClr val="FFFFFF"/>
                </a:solidFill>
                <a:latin typeface="Arial" panose="020B0604020202020204"/>
                <a:ea typeface="微软雅黑" panose="020B0503020204020204" charset="-122"/>
                <a:cs typeface="+mn-ea"/>
                <a:sym typeface="+mn-lt"/>
              </a:endParaRPr>
            </a:p>
          </p:txBody>
        </p:sp>
        <p:cxnSp>
          <p:nvCxnSpPr>
            <p:cNvPr id="30" name="PA-直接连接符 42"/>
            <p:cNvCxnSpPr/>
            <p:nvPr>
              <p:custDataLst>
                <p:tags r:id="rId19"/>
              </p:custDataLst>
            </p:nvPr>
          </p:nvCxnSpPr>
          <p:spPr>
            <a:xfrm>
              <a:off x="2170176" y="4174352"/>
              <a:ext cx="1737360" cy="0"/>
            </a:xfrm>
            <a:prstGeom prst="line">
              <a:avLst/>
            </a:prstGeom>
            <a:noFill/>
            <a:ln w="9525" cap="flat" cmpd="sng" algn="ctr">
              <a:solidFill>
                <a:srgbClr val="FFFFFF"/>
              </a:solidFill>
              <a:prstDash val="solid"/>
              <a:miter lim="800000"/>
            </a:ln>
            <a:effectLst/>
          </p:spPr>
        </p:cxnSp>
        <p:grpSp>
          <p:nvGrpSpPr>
            <p:cNvPr id="31" name="PA-组合 54"/>
            <p:cNvGrpSpPr/>
            <p:nvPr>
              <p:custDataLst>
                <p:tags r:id="rId20"/>
              </p:custDataLst>
            </p:nvPr>
          </p:nvGrpSpPr>
          <p:grpSpPr>
            <a:xfrm>
              <a:off x="4200650" y="3381742"/>
              <a:ext cx="221996" cy="292636"/>
              <a:chOff x="4206240" y="3385284"/>
              <a:chExt cx="221996" cy="292636"/>
            </a:xfrm>
          </p:grpSpPr>
          <p:cxnSp>
            <p:nvCxnSpPr>
              <p:cNvPr id="36" name="PA-直接连接符 47"/>
              <p:cNvCxnSpPr/>
              <p:nvPr>
                <p:custDataLst>
                  <p:tags r:id="rId25"/>
                </p:custDataLst>
              </p:nvPr>
            </p:nvCxnSpPr>
            <p:spPr>
              <a:xfrm>
                <a:off x="4206240" y="3385284"/>
                <a:ext cx="0" cy="292636"/>
              </a:xfrm>
              <a:prstGeom prst="line">
                <a:avLst/>
              </a:prstGeom>
              <a:noFill/>
              <a:ln w="22225" cap="rnd" cmpd="sng" algn="ctr">
                <a:solidFill>
                  <a:srgbClr val="FFFFFF"/>
                </a:solidFill>
                <a:prstDash val="solid"/>
                <a:miter lim="800000"/>
              </a:ln>
              <a:effectLst/>
            </p:spPr>
          </p:cxnSp>
          <p:cxnSp>
            <p:nvCxnSpPr>
              <p:cNvPr id="37" name="PA-直接连接符 48"/>
              <p:cNvCxnSpPr/>
              <p:nvPr>
                <p:custDataLst>
                  <p:tags r:id="rId26"/>
                </p:custDataLst>
              </p:nvPr>
            </p:nvCxnSpPr>
            <p:spPr>
              <a:xfrm>
                <a:off x="4322064" y="3429000"/>
                <a:ext cx="0" cy="198120"/>
              </a:xfrm>
              <a:prstGeom prst="line">
                <a:avLst/>
              </a:prstGeom>
              <a:noFill/>
              <a:ln w="22225" cap="rnd" cmpd="sng" algn="ctr">
                <a:solidFill>
                  <a:srgbClr val="FFFFFF"/>
                </a:solidFill>
                <a:prstDash val="solid"/>
                <a:miter lim="800000"/>
              </a:ln>
              <a:effectLst/>
            </p:spPr>
          </p:cxnSp>
          <p:cxnSp>
            <p:nvCxnSpPr>
              <p:cNvPr id="38" name="PA-直接连接符 49"/>
              <p:cNvCxnSpPr/>
              <p:nvPr>
                <p:custDataLst>
                  <p:tags r:id="rId27"/>
                </p:custDataLst>
              </p:nvPr>
            </p:nvCxnSpPr>
            <p:spPr>
              <a:xfrm>
                <a:off x="4428236" y="3459480"/>
                <a:ext cx="0" cy="144561"/>
              </a:xfrm>
              <a:prstGeom prst="line">
                <a:avLst/>
              </a:prstGeom>
              <a:noFill/>
              <a:ln w="22225" cap="rnd" cmpd="sng" algn="ctr">
                <a:solidFill>
                  <a:srgbClr val="FFFFFF"/>
                </a:solidFill>
                <a:prstDash val="solid"/>
                <a:miter lim="800000"/>
              </a:ln>
              <a:effectLst/>
            </p:spPr>
          </p:cxnSp>
        </p:grpSp>
        <p:grpSp>
          <p:nvGrpSpPr>
            <p:cNvPr id="32" name="PA-组合 55"/>
            <p:cNvGrpSpPr/>
            <p:nvPr>
              <p:custDataLst>
                <p:tags r:id="rId21"/>
              </p:custDataLst>
            </p:nvPr>
          </p:nvGrpSpPr>
          <p:grpSpPr>
            <a:xfrm flipH="1">
              <a:off x="1665733" y="3381742"/>
              <a:ext cx="221996" cy="292636"/>
              <a:chOff x="4206240" y="3385284"/>
              <a:chExt cx="221996" cy="292636"/>
            </a:xfrm>
          </p:grpSpPr>
          <p:cxnSp>
            <p:nvCxnSpPr>
              <p:cNvPr id="33" name="PA-直接连接符 56"/>
              <p:cNvCxnSpPr/>
              <p:nvPr>
                <p:custDataLst>
                  <p:tags r:id="rId22"/>
                </p:custDataLst>
              </p:nvPr>
            </p:nvCxnSpPr>
            <p:spPr>
              <a:xfrm>
                <a:off x="4206240" y="3385284"/>
                <a:ext cx="0" cy="292636"/>
              </a:xfrm>
              <a:prstGeom prst="line">
                <a:avLst/>
              </a:prstGeom>
              <a:noFill/>
              <a:ln w="22225" cap="rnd" cmpd="sng" algn="ctr">
                <a:solidFill>
                  <a:srgbClr val="FFFFFF"/>
                </a:solidFill>
                <a:prstDash val="solid"/>
                <a:miter lim="800000"/>
              </a:ln>
              <a:effectLst/>
            </p:spPr>
          </p:cxnSp>
          <p:cxnSp>
            <p:nvCxnSpPr>
              <p:cNvPr id="34" name="PA-直接连接符 57"/>
              <p:cNvCxnSpPr/>
              <p:nvPr>
                <p:custDataLst>
                  <p:tags r:id="rId23"/>
                </p:custDataLst>
              </p:nvPr>
            </p:nvCxnSpPr>
            <p:spPr>
              <a:xfrm>
                <a:off x="4322064" y="3429000"/>
                <a:ext cx="0" cy="198120"/>
              </a:xfrm>
              <a:prstGeom prst="line">
                <a:avLst/>
              </a:prstGeom>
              <a:noFill/>
              <a:ln w="22225" cap="rnd" cmpd="sng" algn="ctr">
                <a:solidFill>
                  <a:srgbClr val="FFFFFF"/>
                </a:solidFill>
                <a:prstDash val="solid"/>
                <a:miter lim="800000"/>
              </a:ln>
              <a:effectLst/>
            </p:spPr>
          </p:cxnSp>
          <p:cxnSp>
            <p:nvCxnSpPr>
              <p:cNvPr id="35" name="PA-直接连接符 58"/>
              <p:cNvCxnSpPr/>
              <p:nvPr>
                <p:custDataLst>
                  <p:tags r:id="rId24"/>
                </p:custDataLst>
              </p:nvPr>
            </p:nvCxnSpPr>
            <p:spPr>
              <a:xfrm>
                <a:off x="4428236" y="3459480"/>
                <a:ext cx="0" cy="144561"/>
              </a:xfrm>
              <a:prstGeom prst="line">
                <a:avLst/>
              </a:prstGeom>
              <a:noFill/>
              <a:ln w="22225" cap="rnd" cmpd="sng" algn="ctr">
                <a:solidFill>
                  <a:srgbClr val="FFFFFF"/>
                </a:solidFill>
                <a:prstDash val="solid"/>
                <a:miter lim="800000"/>
              </a:ln>
              <a:effectLst/>
            </p:spPr>
          </p:cxnSp>
        </p:grpSp>
      </p:grpSp>
      <p:sp>
        <p:nvSpPr>
          <p:cNvPr id="40" name="文本框 8">
            <a:extLst>
              <a:ext uri="{FF2B5EF4-FFF2-40B4-BE49-F238E27FC236}">
                <a16:creationId xmlns:a16="http://schemas.microsoft.com/office/drawing/2014/main" id="{D692DCBA-DA37-9A69-066A-D46EC02FEC38}"/>
              </a:ext>
            </a:extLst>
          </p:cNvPr>
          <p:cNvSpPr txBox="1"/>
          <p:nvPr/>
        </p:nvSpPr>
        <p:spPr>
          <a:xfrm>
            <a:off x="9116069" y="6264158"/>
            <a:ext cx="3075931" cy="400110"/>
          </a:xfrm>
          <a:prstGeom prst="rect">
            <a:avLst/>
          </a:prstGeom>
          <a:noFill/>
        </p:spPr>
        <p:txBody>
          <a:bodyPr wrap="square" rtlCol="0">
            <a:spAutoFit/>
          </a:bodyPr>
          <a:lstStyle/>
          <a:p>
            <a:pPr algn="ctr">
              <a:buClrTx/>
              <a:buSzTx/>
              <a:buFontTx/>
            </a:pPr>
            <a:r>
              <a:rPr lang="zh-CN" altLang="en-US" sz="2000" dirty="0">
                <a:solidFill>
                  <a:srgbClr val="8C1515"/>
                </a:solidFill>
                <a:latin typeface="华文行楷" panose="02010800040101010101" pitchFamily="2" charset="-122"/>
                <a:ea typeface="华文行楷" panose="02010800040101010101" pitchFamily="2" charset="-122"/>
                <a:sym typeface="+mn-ea"/>
              </a:rPr>
              <a:t>厚德 求真 砺学 笃行</a:t>
            </a:r>
          </a:p>
        </p:txBody>
      </p:sp>
    </p:spTree>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rgbClr val="961318"/>
                  </a:solidFill>
                  <a:sym typeface="+mn-lt"/>
                </a:rPr>
                <a:t>SMT Solver</a:t>
              </a:r>
              <a:r>
                <a:rPr lang="zh-CN" altLang="en-US" dirty="0">
                  <a:solidFill>
                    <a:srgbClr val="961318"/>
                  </a:solidFill>
                  <a:sym typeface="+mn-lt"/>
                </a:rPr>
                <a:t>模块</a:t>
              </a:r>
              <a:endParaRPr lang="zh-CN" altLang="en-US" dirty="0">
                <a:solidFill>
                  <a:srgbClr val="961318"/>
                </a:solidFill>
              </a:endParaRPr>
            </a:p>
          </p:txBody>
        </p:sp>
      </p:grpSp>
      <p:sp>
        <p:nvSpPr>
          <p:cNvPr id="10" name="文本框 9">
            <a:extLst>
              <a:ext uri="{FF2B5EF4-FFF2-40B4-BE49-F238E27FC236}">
                <a16:creationId xmlns:a16="http://schemas.microsoft.com/office/drawing/2014/main" id="{3200F5CA-BAE0-09D2-C125-5FA687A267EB}"/>
              </a:ext>
            </a:extLst>
          </p:cNvPr>
          <p:cNvSpPr txBox="1"/>
          <p:nvPr/>
        </p:nvSpPr>
        <p:spPr>
          <a:xfrm>
            <a:off x="392210" y="1133991"/>
            <a:ext cx="5498452" cy="5116272"/>
          </a:xfrm>
          <a:prstGeom prst="rect">
            <a:avLst/>
          </a:prstGeom>
          <a:noFill/>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cs typeface="+mn-ea"/>
                <a:sym typeface="+mn-lt"/>
              </a:rPr>
              <a:t>cvc5</a:t>
            </a:r>
            <a:r>
              <a:rPr lang="zh-CN" altLang="en-US" sz="2000" b="1" dirty="0">
                <a:latin typeface="微软雅黑" panose="020B0503020204020204" pitchFamily="34" charset="-122"/>
                <a:ea typeface="微软雅黑" panose="020B0503020204020204" pitchFamily="34" charset="-122"/>
                <a:cs typeface="+mn-ea"/>
                <a:sym typeface="+mn-lt"/>
              </a:rPr>
              <a:t>的</a:t>
            </a:r>
            <a:r>
              <a:rPr lang="zh-CN" altLang="en-US" sz="2000" b="1" dirty="0">
                <a:solidFill>
                  <a:srgbClr val="C00000"/>
                </a:solidFill>
                <a:latin typeface="微软雅黑" panose="020B0503020204020204" pitchFamily="34" charset="-122"/>
                <a:ea typeface="微软雅黑" panose="020B0503020204020204" pitchFamily="34" charset="-122"/>
                <a:cs typeface="+mn-ea"/>
                <a:sym typeface="+mn-lt"/>
              </a:rPr>
              <a:t>核心引擎是</a:t>
            </a:r>
            <a:r>
              <a:rPr lang="en-US" altLang="zh-CN" sz="2000" b="1" dirty="0">
                <a:solidFill>
                  <a:srgbClr val="C00000"/>
                </a:solidFill>
                <a:latin typeface="微软雅黑" panose="020B0503020204020204" pitchFamily="34" charset="-122"/>
                <a:ea typeface="微软雅黑" panose="020B0503020204020204" pitchFamily="34" charset="-122"/>
                <a:cs typeface="+mn-ea"/>
                <a:sym typeface="+mn-lt"/>
              </a:rPr>
              <a:t>SMT Solver</a:t>
            </a:r>
            <a:r>
              <a:rPr lang="zh-CN" altLang="en-US" sz="2000" b="1" dirty="0">
                <a:solidFill>
                  <a:srgbClr val="C00000"/>
                </a:solidFill>
                <a:latin typeface="微软雅黑" panose="020B0503020204020204" pitchFamily="34" charset="-122"/>
                <a:ea typeface="微软雅黑" panose="020B0503020204020204" pitchFamily="34" charset="-122"/>
                <a:cs typeface="+mn-ea"/>
                <a:sym typeface="+mn-lt"/>
              </a:rPr>
              <a:t>模块</a:t>
            </a:r>
            <a:r>
              <a:rPr lang="zh-CN" altLang="en-US" sz="2000" b="1" dirty="0">
                <a:latin typeface="微软雅黑" panose="020B0503020204020204" pitchFamily="34" charset="-122"/>
                <a:ea typeface="微软雅黑" panose="020B0503020204020204" pitchFamily="34" charset="-122"/>
                <a:cs typeface="+mn-ea"/>
                <a:sym typeface="+mn-lt"/>
              </a:rPr>
              <a:t>，该模块基于</a:t>
            </a:r>
            <a:r>
              <a:rPr lang="en-US" altLang="zh-CN" sz="2000" b="1" dirty="0">
                <a:latin typeface="微软雅黑" panose="020B0503020204020204" pitchFamily="34" charset="-122"/>
                <a:ea typeface="微软雅黑" panose="020B0503020204020204" pitchFamily="34" charset="-122"/>
                <a:cs typeface="+mn-ea"/>
                <a:sym typeface="+mn-lt"/>
              </a:rPr>
              <a:t>CDCL</a:t>
            </a:r>
            <a:r>
              <a:rPr lang="zh-CN" altLang="en-US" sz="2000" b="1" dirty="0">
                <a:latin typeface="微软雅黑" panose="020B0503020204020204" pitchFamily="34" charset="-122"/>
                <a:ea typeface="微软雅黑" panose="020B0503020204020204" pitchFamily="34" charset="-122"/>
                <a:cs typeface="+mn-ea"/>
                <a:sym typeface="+mn-lt"/>
              </a:rPr>
              <a:t>（</a:t>
            </a:r>
            <a:r>
              <a:rPr lang="en-US" altLang="zh-CN" sz="2000" b="1" dirty="0">
                <a:latin typeface="微软雅黑" panose="020B0503020204020204" pitchFamily="34" charset="-122"/>
                <a:ea typeface="微软雅黑" panose="020B0503020204020204" pitchFamily="34" charset="-122"/>
                <a:cs typeface="+mn-ea"/>
                <a:sym typeface="+mn-lt"/>
              </a:rPr>
              <a:t>T</a:t>
            </a:r>
            <a:r>
              <a:rPr lang="zh-CN" altLang="en-US" sz="2000" b="1" dirty="0">
                <a:latin typeface="微软雅黑" panose="020B0503020204020204" pitchFamily="34" charset="-122"/>
                <a:ea typeface="微软雅黑" panose="020B0503020204020204" pitchFamily="34" charset="-122"/>
                <a:cs typeface="+mn-ea"/>
                <a:sym typeface="+mn-lt"/>
              </a:rPr>
              <a:t>）框架，其核心依赖于</a:t>
            </a:r>
            <a:r>
              <a:rPr lang="en-US" altLang="zh-CN" sz="2000" b="1" dirty="0" err="1">
                <a:latin typeface="微软雅黑" panose="020B0503020204020204" pitchFamily="34" charset="-122"/>
                <a:ea typeface="微软雅黑" panose="020B0503020204020204" pitchFamily="34" charset="-122"/>
                <a:cs typeface="+mn-ea"/>
                <a:sym typeface="+mn-lt"/>
              </a:rPr>
              <a:t>MiniSat</a:t>
            </a:r>
            <a:r>
              <a:rPr lang="zh-CN" altLang="en-US" sz="2000" b="1" dirty="0">
                <a:latin typeface="微软雅黑" panose="020B0503020204020204" pitchFamily="34" charset="-122"/>
                <a:ea typeface="微软雅黑" panose="020B0503020204020204" pitchFamily="34" charset="-122"/>
                <a:cs typeface="+mn-ea"/>
                <a:sym typeface="+mn-lt"/>
              </a:rPr>
              <a:t>命题求解器的定制版本。</a:t>
            </a:r>
            <a:endParaRPr lang="en-US" altLang="zh-CN" sz="2000" b="1" dirty="0">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mn-ea"/>
                <a:sym typeface="+mn-lt"/>
              </a:rPr>
              <a:t>SMT</a:t>
            </a:r>
            <a:r>
              <a:rPr lang="zh-CN" altLang="en-US" sz="2000" b="1" dirty="0">
                <a:solidFill>
                  <a:srgbClr val="C00000"/>
                </a:solidFill>
                <a:latin typeface="微软雅黑" panose="020B0503020204020204" pitchFamily="34" charset="-122"/>
                <a:ea typeface="微软雅黑" panose="020B0503020204020204" pitchFamily="34" charset="-122"/>
                <a:cs typeface="+mn-ea"/>
                <a:sym typeface="+mn-lt"/>
              </a:rPr>
              <a:t>求解器由几个组件组成：</a:t>
            </a:r>
            <a:endParaRPr lang="en-US" altLang="zh-CN" sz="2000" b="1" dirty="0">
              <a:solidFill>
                <a:srgbClr val="C00000"/>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cs typeface="+mn-ea"/>
                <a:sym typeface="+mn-lt"/>
              </a:rPr>
              <a:t>重写器和预处理器模块，分别在局部（在术语级别）和全局（在整个输入公式上）应用简化；</a:t>
            </a:r>
            <a:endParaRPr lang="en-US" altLang="zh-CN" sz="2000" b="1" dirty="0">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cs typeface="+mn-ea"/>
                <a:sym typeface="+mn-lt"/>
              </a:rPr>
              <a:t>命题引擎，作为</a:t>
            </a:r>
            <a:r>
              <a:rPr lang="en-US" altLang="zh-CN" sz="2000" b="1" dirty="0">
                <a:latin typeface="微软雅黑" panose="020B0503020204020204" pitchFamily="34" charset="-122"/>
                <a:ea typeface="微软雅黑" panose="020B0503020204020204" pitchFamily="34" charset="-122"/>
                <a:cs typeface="+mn-ea"/>
                <a:sym typeface="+mn-lt"/>
              </a:rPr>
              <a:t>CDCL</a:t>
            </a:r>
            <a:r>
              <a:rPr lang="zh-CN" altLang="en-US" sz="2000" b="1" dirty="0">
                <a:latin typeface="微软雅黑" panose="020B0503020204020204" pitchFamily="34" charset="-122"/>
                <a:ea typeface="微软雅黑" panose="020B0503020204020204" pitchFamily="34" charset="-122"/>
                <a:cs typeface="+mn-ea"/>
                <a:sym typeface="+mn-lt"/>
              </a:rPr>
              <a:t>（</a:t>
            </a:r>
            <a:r>
              <a:rPr lang="en-US" altLang="zh-CN" sz="2000" b="1" dirty="0">
                <a:latin typeface="微软雅黑" panose="020B0503020204020204" pitchFamily="34" charset="-122"/>
                <a:ea typeface="微软雅黑" panose="020B0503020204020204" pitchFamily="34" charset="-122"/>
                <a:cs typeface="+mn-ea"/>
                <a:sym typeface="+mn-lt"/>
              </a:rPr>
              <a:t>T</a:t>
            </a:r>
            <a:r>
              <a:rPr lang="zh-CN" altLang="en-US" sz="2000" b="1" dirty="0">
                <a:latin typeface="微软雅黑" panose="020B0503020204020204" pitchFamily="34" charset="-122"/>
                <a:ea typeface="微软雅黑" panose="020B0503020204020204" pitchFamily="34" charset="-122"/>
                <a:cs typeface="+mn-ea"/>
                <a:sym typeface="+mn-lt"/>
              </a:rPr>
              <a:t>）</a:t>
            </a:r>
            <a:r>
              <a:rPr lang="en-US" altLang="zh-CN" sz="2000" b="1" dirty="0">
                <a:latin typeface="微软雅黑" panose="020B0503020204020204" pitchFamily="34" charset="-122"/>
                <a:ea typeface="微软雅黑" panose="020B0503020204020204" pitchFamily="34" charset="-122"/>
                <a:cs typeface="+mn-ea"/>
                <a:sym typeface="+mn-lt"/>
              </a:rPr>
              <a:t>SAT</a:t>
            </a:r>
            <a:r>
              <a:rPr lang="zh-CN" altLang="en-US" sz="2000" b="1" dirty="0">
                <a:latin typeface="微软雅黑" panose="020B0503020204020204" pitchFamily="34" charset="-122"/>
                <a:ea typeface="微软雅黑" panose="020B0503020204020204" pitchFamily="34" charset="-122"/>
                <a:cs typeface="+mn-ea"/>
                <a:sym typeface="+mn-lt"/>
              </a:rPr>
              <a:t>求解器的管理器；</a:t>
            </a:r>
            <a:endParaRPr lang="en-US" altLang="zh-CN" sz="2000" b="1" dirty="0">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cs typeface="+mn-ea"/>
                <a:sym typeface="+mn-lt"/>
              </a:rPr>
              <a:t>以及管理理论组合和所有理论特定和量化推理过程的理论引擎。</a:t>
            </a:r>
          </a:p>
        </p:txBody>
      </p:sp>
      <p:pic>
        <p:nvPicPr>
          <p:cNvPr id="13" name="图片 12">
            <a:extLst>
              <a:ext uri="{FF2B5EF4-FFF2-40B4-BE49-F238E27FC236}">
                <a16:creationId xmlns:a16="http://schemas.microsoft.com/office/drawing/2014/main" id="{F0D14252-6F06-F088-310A-E95B949C18EA}"/>
              </a:ext>
            </a:extLst>
          </p:cNvPr>
          <p:cNvPicPr>
            <a:picLocks noChangeAspect="1"/>
          </p:cNvPicPr>
          <p:nvPr/>
        </p:nvPicPr>
        <p:blipFill>
          <a:blip r:embed="rId2"/>
          <a:stretch>
            <a:fillRect/>
          </a:stretch>
        </p:blipFill>
        <p:spPr>
          <a:xfrm>
            <a:off x="5806993" y="1811495"/>
            <a:ext cx="6385007" cy="3597901"/>
          </a:xfrm>
          <a:prstGeom prst="rect">
            <a:avLst/>
          </a:prstGeom>
        </p:spPr>
      </p:pic>
    </p:spTree>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1030361"/>
            <a:chOff x="335361" y="116633"/>
            <a:chExt cx="11521279" cy="103036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965233" y="159935"/>
              <a:ext cx="5793116" cy="98705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altLang="zh-CN" dirty="0">
                  <a:solidFill>
                    <a:srgbClr val="961318"/>
                  </a:solidFill>
                  <a:sym typeface="+mn-lt"/>
                </a:rPr>
                <a:t>cvc5</a:t>
              </a:r>
              <a:r>
                <a:rPr lang="zh-CN" altLang="en-US" dirty="0">
                  <a:solidFill>
                    <a:srgbClr val="961318"/>
                  </a:solidFill>
                  <a:sym typeface="+mn-lt"/>
                </a:rPr>
                <a:t>的</a:t>
              </a:r>
              <a:r>
                <a:rPr lang="en-US" altLang="zh-CN" dirty="0">
                  <a:solidFill>
                    <a:srgbClr val="961318"/>
                  </a:solidFill>
                  <a:sym typeface="+mn-lt"/>
                </a:rPr>
                <a:t>API</a:t>
              </a:r>
              <a:r>
                <a:rPr lang="zh-CN" altLang="en-US" dirty="0">
                  <a:solidFill>
                    <a:srgbClr val="961318"/>
                  </a:solidFill>
                  <a:sym typeface="+mn-lt"/>
                </a:rPr>
                <a:t>与命令行界面支持</a:t>
              </a:r>
            </a:p>
          </p:txBody>
        </p:sp>
      </p:grpSp>
      <p:sp>
        <p:nvSpPr>
          <p:cNvPr id="17" name="îš1iḑê"/>
          <p:cNvSpPr/>
          <p:nvPr/>
        </p:nvSpPr>
        <p:spPr>
          <a:xfrm>
            <a:off x="669925" y="1276349"/>
            <a:ext cx="104775" cy="3060000"/>
          </a:xfrm>
          <a:prstGeom prst="rect">
            <a:avLst/>
          </a:prstGeom>
          <a:solidFill>
            <a:srgbClr val="961318"/>
          </a:solidFill>
          <a:ln w="12700" cap="flat" cmpd="sng" algn="ctr">
            <a:solidFill>
              <a:srgbClr val="961318"/>
            </a:solidFill>
            <a:prstDash val="solid"/>
            <a:miter lim="800000"/>
          </a:ln>
          <a:effectLst/>
        </p:spPr>
        <p:txBody>
          <a:bodyPr wrap="square" lIns="91440" tIns="45720" rIns="91440" bIns="45720" rtlCol="0" anchor="ctr">
            <a:normAutofit/>
          </a:bodyPr>
          <a:lstStyle/>
          <a:p>
            <a:pPr algn="ctr">
              <a:defRPr/>
            </a:pPr>
            <a:endParaRPr lang="zh-CN" altLang="en-US" kern="0">
              <a:solidFill>
                <a:prstClr val="white"/>
              </a:solidFill>
              <a:latin typeface="Arial" panose="020B0604020202020204"/>
              <a:ea typeface="微软雅黑 Light" panose="020B0502040204020203" pitchFamily="34" charset="-122"/>
            </a:endParaRPr>
          </a:p>
        </p:txBody>
      </p:sp>
      <p:sp>
        <p:nvSpPr>
          <p:cNvPr id="21" name="íş1íḓé"/>
          <p:cNvSpPr txBox="1"/>
          <p:nvPr/>
        </p:nvSpPr>
        <p:spPr bwMode="auto">
          <a:xfrm>
            <a:off x="722312" y="1365953"/>
            <a:ext cx="4610760" cy="2411586"/>
          </a:xfrm>
          <a:prstGeom prst="rect">
            <a:avLst/>
          </a:prstGeom>
          <a:noFill/>
          <a:ln w="38100">
            <a:solidFill>
              <a:srgbClr val="C00000"/>
            </a:solidFill>
            <a:prstDash val="dashDot"/>
            <a:miter lim="800000"/>
            <a:headEnd/>
            <a:tailEnd/>
          </a:ln>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spcBef>
                <a:spcPct val="0"/>
              </a:spcBef>
              <a:defRPr/>
            </a:pPr>
            <a:r>
              <a:rPr lang="en-US" altLang="zh-CN" sz="2400" b="1" dirty="0">
                <a:solidFill>
                  <a:prstClr val="black"/>
                </a:solidFill>
                <a:latin typeface="微软雅黑" panose="020B0503020204020204" charset="-122"/>
                <a:ea typeface="微软雅黑" panose="020B0503020204020204" charset="-122"/>
              </a:rPr>
              <a:t>cvc5</a:t>
            </a:r>
            <a:r>
              <a:rPr lang="zh-CN" altLang="en-US" sz="2400" b="1" dirty="0">
                <a:solidFill>
                  <a:prstClr val="black"/>
                </a:solidFill>
                <a:latin typeface="微软雅黑" panose="020B0503020204020204" charset="-122"/>
                <a:ea typeface="微软雅黑" panose="020B0503020204020204" charset="-122"/>
              </a:rPr>
              <a:t>提供了一个</a:t>
            </a:r>
            <a:r>
              <a:rPr lang="en-US" altLang="zh-CN" sz="2400" b="1" dirty="0">
                <a:solidFill>
                  <a:prstClr val="black"/>
                </a:solidFill>
                <a:latin typeface="微软雅黑" panose="020B0503020204020204" charset="-122"/>
                <a:ea typeface="微软雅黑" panose="020B0503020204020204" charset="-122"/>
              </a:rPr>
              <a:t>C++API</a:t>
            </a:r>
            <a:r>
              <a:rPr lang="zh-CN" altLang="en-US" sz="2400" b="1" dirty="0">
                <a:solidFill>
                  <a:prstClr val="black"/>
                </a:solidFill>
                <a:latin typeface="微软雅黑" panose="020B0503020204020204" charset="-122"/>
                <a:ea typeface="微软雅黑" panose="020B0503020204020204" charset="-122"/>
              </a:rPr>
              <a:t>作为主接口，不仅用于外部客户端软件，还用于自己的解析器以及</a:t>
            </a:r>
            <a:r>
              <a:rPr lang="en-US" altLang="zh-CN" sz="2400" b="1" dirty="0">
                <a:solidFill>
                  <a:prstClr val="black"/>
                </a:solidFill>
                <a:latin typeface="微软雅黑" panose="020B0503020204020204" charset="-122"/>
                <a:ea typeface="微软雅黑" panose="020B0503020204020204" charset="-122"/>
              </a:rPr>
              <a:t>Java</a:t>
            </a:r>
            <a:r>
              <a:rPr lang="zh-CN" altLang="en-US" sz="2400" b="1" dirty="0">
                <a:solidFill>
                  <a:prstClr val="black"/>
                </a:solidFill>
                <a:latin typeface="微软雅黑" panose="020B0503020204020204" charset="-122"/>
                <a:ea typeface="微软雅黑" panose="020B0503020204020204" charset="-122"/>
              </a:rPr>
              <a:t>和</a:t>
            </a:r>
            <a:r>
              <a:rPr lang="en-US" altLang="zh-CN" sz="2400" b="1" dirty="0">
                <a:solidFill>
                  <a:prstClr val="black"/>
                </a:solidFill>
                <a:latin typeface="微软雅黑" panose="020B0503020204020204" charset="-122"/>
                <a:ea typeface="微软雅黑" panose="020B0503020204020204" charset="-122"/>
              </a:rPr>
              <a:t>Python</a:t>
            </a:r>
            <a:r>
              <a:rPr lang="zh-CN" altLang="en-US" sz="2400" b="1" dirty="0">
                <a:solidFill>
                  <a:prstClr val="black"/>
                </a:solidFill>
                <a:latin typeface="微软雅黑" panose="020B0503020204020204" charset="-122"/>
                <a:ea typeface="微软雅黑" panose="020B0503020204020204" charset="-122"/>
              </a:rPr>
              <a:t>中的附加语言绑定。</a:t>
            </a:r>
          </a:p>
        </p:txBody>
      </p:sp>
      <p:sp>
        <p:nvSpPr>
          <p:cNvPr id="23" name="i$1ïḋe"/>
          <p:cNvSpPr/>
          <p:nvPr/>
        </p:nvSpPr>
        <p:spPr>
          <a:xfrm>
            <a:off x="6537325" y="5220802"/>
            <a:ext cx="581025" cy="581025"/>
          </a:xfrm>
          <a:prstGeom prst="ellipse">
            <a:avLst/>
          </a:prstGeom>
          <a:solidFill>
            <a:srgbClr val="FFC000"/>
          </a:solidFill>
          <a:ln w="12700" cap="flat" cmpd="sng" algn="ctr">
            <a:noFill/>
            <a:prstDash val="solid"/>
            <a:miter lim="800000"/>
          </a:ln>
          <a:effectLst/>
        </p:spPr>
        <p:txBody>
          <a:bodyPr wrap="square" lIns="91440" tIns="45720" rIns="91440" bIns="45720" rtlCol="0" anchor="t" anchorCtr="0">
            <a:normAutofit/>
          </a:bodyPr>
          <a:lstStyle/>
          <a:p>
            <a:pPr algn="ctr">
              <a:defRPr/>
            </a:pPr>
            <a:r>
              <a:rPr lang="en-US" altLang="zh-CN" sz="1600" b="1" kern="0" dirty="0">
                <a:solidFill>
                  <a:prstClr val="white"/>
                </a:solidFill>
                <a:latin typeface="Arial" panose="020B0604020202020204"/>
                <a:ea typeface="微软雅黑 Light" panose="020B0502040204020203" pitchFamily="34" charset="-122"/>
              </a:rPr>
              <a:t>02</a:t>
            </a:r>
            <a:endParaRPr lang="zh-CN" altLang="en-US" sz="1600" b="1" kern="0" dirty="0">
              <a:solidFill>
                <a:prstClr val="white"/>
              </a:solidFill>
              <a:latin typeface="Arial" panose="020B0604020202020204"/>
              <a:ea typeface="微软雅黑 Light" panose="020B0502040204020203" pitchFamily="34" charset="-122"/>
            </a:endParaRPr>
          </a:p>
        </p:txBody>
      </p:sp>
      <p:cxnSp>
        <p:nvCxnSpPr>
          <p:cNvPr id="24" name="直接连接符 23"/>
          <p:cNvCxnSpPr>
            <a:stCxn id="23" idx="0"/>
          </p:cNvCxnSpPr>
          <p:nvPr/>
        </p:nvCxnSpPr>
        <p:spPr>
          <a:xfrm flipV="1">
            <a:off x="6827838" y="4496902"/>
            <a:ext cx="0" cy="723900"/>
          </a:xfrm>
          <a:prstGeom prst="line">
            <a:avLst/>
          </a:prstGeom>
          <a:noFill/>
          <a:ln w="3175" cap="rnd" cmpd="sng" algn="ctr">
            <a:solidFill>
              <a:srgbClr val="FFC000"/>
            </a:solidFill>
            <a:prstDash val="solid"/>
            <a:round/>
            <a:tailEnd type="oval"/>
          </a:ln>
          <a:effectLst/>
        </p:spPr>
      </p:cxnSp>
      <p:sp>
        <p:nvSpPr>
          <p:cNvPr id="30" name="îşḷíḓè"/>
          <p:cNvSpPr/>
          <p:nvPr/>
        </p:nvSpPr>
        <p:spPr>
          <a:xfrm>
            <a:off x="6432551" y="944994"/>
            <a:ext cx="104774" cy="3602035"/>
          </a:xfrm>
          <a:prstGeom prst="rect">
            <a:avLst/>
          </a:prstGeom>
          <a:solidFill>
            <a:srgbClr val="FFC000"/>
          </a:solidFill>
          <a:ln w="12700" cap="flat" cmpd="sng" algn="ctr">
            <a:noFill/>
            <a:prstDash val="solid"/>
            <a:miter lim="800000"/>
          </a:ln>
          <a:effectLst/>
        </p:spPr>
        <p:txBody>
          <a:bodyPr wrap="square" lIns="91440" tIns="45720" rIns="91440" bIns="45720" rtlCol="0" anchor="ctr">
            <a:normAutofit/>
          </a:bodyPr>
          <a:lstStyle/>
          <a:p>
            <a:pPr algn="ctr">
              <a:defRPr/>
            </a:pPr>
            <a:endParaRPr lang="zh-CN" altLang="en-US" kern="0">
              <a:solidFill>
                <a:prstClr val="white"/>
              </a:solidFill>
              <a:latin typeface="Arial" panose="020B0604020202020204"/>
              <a:ea typeface="微软雅黑 Light" panose="020B0502040204020203" pitchFamily="34" charset="-122"/>
            </a:endParaRPr>
          </a:p>
        </p:txBody>
      </p:sp>
      <p:grpSp>
        <p:nvGrpSpPr>
          <p:cNvPr id="31" name="ïşḻïďê"/>
          <p:cNvGrpSpPr/>
          <p:nvPr/>
        </p:nvGrpSpPr>
        <p:grpSpPr>
          <a:xfrm>
            <a:off x="774700" y="3823131"/>
            <a:ext cx="581025" cy="1304925"/>
            <a:chOff x="774700" y="3823131"/>
            <a:chExt cx="581025" cy="1304925"/>
          </a:xfrm>
          <a:solidFill>
            <a:srgbClr val="004593"/>
          </a:solidFill>
        </p:grpSpPr>
        <p:sp>
          <p:nvSpPr>
            <p:cNvPr id="32" name="î$ļïḋè"/>
            <p:cNvSpPr/>
            <p:nvPr/>
          </p:nvSpPr>
          <p:spPr>
            <a:xfrm>
              <a:off x="774700" y="4547031"/>
              <a:ext cx="581025" cy="581025"/>
            </a:xfrm>
            <a:prstGeom prst="ellipse">
              <a:avLst/>
            </a:prstGeom>
            <a:solidFill>
              <a:srgbClr val="961318"/>
            </a:solidFill>
            <a:ln w="12700" cap="flat" cmpd="sng" algn="ctr">
              <a:noFill/>
              <a:prstDash val="solid"/>
              <a:miter lim="800000"/>
            </a:ln>
            <a:effectLst/>
          </p:spPr>
          <p:txBody>
            <a:bodyPr wrap="square" lIns="91440" tIns="45720" rIns="91440" bIns="45720" rtlCol="0" anchor="t" anchorCtr="0">
              <a:normAutofit/>
            </a:bodyPr>
            <a:lstStyle/>
            <a:p>
              <a:pPr algn="ctr">
                <a:defRPr/>
              </a:pPr>
              <a:r>
                <a:rPr lang="en-US" altLang="zh-CN" sz="1600" b="1" kern="0" dirty="0">
                  <a:solidFill>
                    <a:prstClr val="white"/>
                  </a:solidFill>
                  <a:latin typeface="Arial" panose="020B0604020202020204"/>
                  <a:ea typeface="微软雅黑 Light" panose="020B0502040204020203" pitchFamily="34" charset="-122"/>
                </a:rPr>
                <a:t>01</a:t>
              </a:r>
              <a:endParaRPr lang="zh-CN" altLang="en-US" sz="1600" b="1" kern="0" dirty="0">
                <a:solidFill>
                  <a:prstClr val="white"/>
                </a:solidFill>
                <a:latin typeface="Arial" panose="020B0604020202020204"/>
                <a:ea typeface="微软雅黑 Light" panose="020B0502040204020203" pitchFamily="34" charset="-122"/>
              </a:endParaRPr>
            </a:p>
          </p:txBody>
        </p:sp>
        <p:cxnSp>
          <p:nvCxnSpPr>
            <p:cNvPr id="33" name="直接连接符 32"/>
            <p:cNvCxnSpPr>
              <a:stCxn id="32" idx="0"/>
            </p:cNvCxnSpPr>
            <p:nvPr/>
          </p:nvCxnSpPr>
          <p:spPr>
            <a:xfrm flipV="1">
              <a:off x="1065213" y="3823131"/>
              <a:ext cx="0" cy="723900"/>
            </a:xfrm>
            <a:prstGeom prst="line">
              <a:avLst/>
            </a:prstGeom>
            <a:grpFill/>
            <a:ln w="3175" cap="rnd" cmpd="sng" algn="ctr">
              <a:solidFill>
                <a:srgbClr val="961318"/>
              </a:solidFill>
              <a:prstDash val="solid"/>
              <a:round/>
              <a:tailEnd type="oval"/>
            </a:ln>
            <a:effectLst/>
          </p:spPr>
        </p:cxnSp>
      </p:grpSp>
      <p:sp>
        <p:nvSpPr>
          <p:cNvPr id="5" name="文本框 4">
            <a:extLst>
              <a:ext uri="{FF2B5EF4-FFF2-40B4-BE49-F238E27FC236}">
                <a16:creationId xmlns:a16="http://schemas.microsoft.com/office/drawing/2014/main" id="{C6C84E99-ED0D-1A6A-0560-12D01C2913D5}"/>
              </a:ext>
            </a:extLst>
          </p:cNvPr>
          <p:cNvSpPr txBox="1"/>
          <p:nvPr/>
        </p:nvSpPr>
        <p:spPr>
          <a:xfrm>
            <a:off x="6537325" y="1090644"/>
            <a:ext cx="4892124" cy="3351046"/>
          </a:xfrm>
          <a:prstGeom prst="rect">
            <a:avLst/>
          </a:prstGeom>
          <a:noFill/>
          <a:ln w="38100">
            <a:solidFill>
              <a:srgbClr val="FFC000"/>
            </a:solidFill>
            <a:prstDash val="dashDot"/>
          </a:ln>
        </p:spPr>
        <p:txBody>
          <a:bodyPr wrap="square">
            <a:spAutoFit/>
          </a:bodyPr>
          <a:lstStyle/>
          <a:p>
            <a:pPr algn="just">
              <a:lnSpc>
                <a:spcPct val="150000"/>
              </a:lnSpc>
              <a:spcBef>
                <a:spcPct val="0"/>
              </a:spcBef>
              <a:defRPr/>
            </a:pPr>
            <a:r>
              <a:rPr lang="en-US" altLang="zh-CN" sz="2400" b="1" dirty="0">
                <a:solidFill>
                  <a:prstClr val="black"/>
                </a:solidFill>
                <a:latin typeface="微软雅黑" panose="020B0503020204020204" charset="-122"/>
                <a:ea typeface="微软雅黑" panose="020B0503020204020204" charset="-122"/>
              </a:rPr>
              <a:t>cvc5</a:t>
            </a:r>
            <a:r>
              <a:rPr lang="zh-CN" altLang="en-US" sz="2400" b="1" dirty="0">
                <a:solidFill>
                  <a:prstClr val="black"/>
                </a:solidFill>
                <a:latin typeface="微软雅黑" panose="020B0503020204020204" charset="-122"/>
                <a:ea typeface="微软雅黑" panose="020B0503020204020204" charset="-122"/>
              </a:rPr>
              <a:t>还提供了一个构建在解析器之上的文本命令行界面（</a:t>
            </a:r>
            <a:r>
              <a:rPr lang="en-US" altLang="zh-CN" sz="2400" b="1" dirty="0">
                <a:solidFill>
                  <a:prstClr val="black"/>
                </a:solidFill>
                <a:latin typeface="微软雅黑" panose="020B0503020204020204" charset="-122"/>
                <a:ea typeface="微软雅黑" panose="020B0503020204020204" charset="-122"/>
              </a:rPr>
              <a:t>CLI</a:t>
            </a:r>
            <a:r>
              <a:rPr lang="zh-CN" altLang="en-US" sz="2400" b="1" dirty="0">
                <a:solidFill>
                  <a:prstClr val="black"/>
                </a:solidFill>
                <a:latin typeface="微软雅黑" panose="020B0503020204020204" charset="-122"/>
                <a:ea typeface="微软雅黑" panose="020B0503020204020204" charset="-122"/>
              </a:rPr>
              <a:t>），支持</a:t>
            </a:r>
            <a:r>
              <a:rPr lang="en-US" altLang="zh-CN" sz="2400" b="1" dirty="0">
                <a:solidFill>
                  <a:prstClr val="black"/>
                </a:solidFill>
                <a:latin typeface="微软雅黑" panose="020B0503020204020204" charset="-122"/>
                <a:ea typeface="微软雅黑" panose="020B0503020204020204" charset="-122"/>
              </a:rPr>
              <a:t>SMT-LIBv2</a:t>
            </a:r>
            <a:r>
              <a:rPr lang="zh-CN" altLang="en-US" sz="2400" b="1" dirty="0">
                <a:solidFill>
                  <a:prstClr val="black"/>
                </a:solidFill>
                <a:latin typeface="微软雅黑" panose="020B0503020204020204" charset="-122"/>
                <a:ea typeface="微软雅黑" panose="020B0503020204020204" charset="-122"/>
              </a:rPr>
              <a:t>、</a:t>
            </a:r>
            <a:r>
              <a:rPr lang="en-US" altLang="zh-CN" sz="2400" b="1" dirty="0">
                <a:solidFill>
                  <a:prstClr val="black"/>
                </a:solidFill>
                <a:latin typeface="微软雅黑" panose="020B0503020204020204" charset="-122"/>
                <a:ea typeface="微软雅黑" panose="020B0503020204020204" charset="-122"/>
              </a:rPr>
              <a:t>SyGuS2</a:t>
            </a:r>
            <a:r>
              <a:rPr lang="zh-CN" altLang="en-US" sz="2400" b="1" dirty="0">
                <a:solidFill>
                  <a:prstClr val="black"/>
                </a:solidFill>
                <a:latin typeface="微软雅黑" panose="020B0503020204020204" charset="-122"/>
                <a:ea typeface="微软雅黑" panose="020B0503020204020204" charset="-122"/>
              </a:rPr>
              <a:t>和</a:t>
            </a:r>
            <a:r>
              <a:rPr lang="en-US" altLang="zh-CN" sz="2400" b="1" dirty="0">
                <a:solidFill>
                  <a:prstClr val="black"/>
                </a:solidFill>
                <a:latin typeface="微软雅黑" panose="020B0503020204020204" charset="-122"/>
                <a:ea typeface="微软雅黑" panose="020B0503020204020204" charset="-122"/>
              </a:rPr>
              <a:t>TPTP</a:t>
            </a:r>
            <a:r>
              <a:rPr lang="zh-CN" altLang="en-US" sz="2400" b="1" dirty="0">
                <a:solidFill>
                  <a:prstClr val="black"/>
                </a:solidFill>
                <a:latin typeface="微软雅黑" panose="020B0503020204020204" charset="-122"/>
                <a:ea typeface="微软雅黑" panose="020B0503020204020204" charset="-122"/>
              </a:rPr>
              <a:t>作为输入语言。证明模块可以输出三种形式的不可满足性证明：</a:t>
            </a:r>
            <a:r>
              <a:rPr lang="en-US" altLang="zh-CN" sz="2400" b="1" dirty="0" err="1">
                <a:solidFill>
                  <a:prstClr val="black"/>
                </a:solidFill>
                <a:latin typeface="微软雅黑" panose="020B0503020204020204" charset="-122"/>
                <a:ea typeface="微软雅黑" panose="020B0503020204020204" charset="-122"/>
              </a:rPr>
              <a:t>Alethe</a:t>
            </a:r>
            <a:r>
              <a:rPr lang="zh-CN" altLang="en-US" sz="2400" b="1" dirty="0">
                <a:solidFill>
                  <a:prstClr val="black"/>
                </a:solidFill>
                <a:latin typeface="微软雅黑" panose="020B0503020204020204" charset="-122"/>
                <a:ea typeface="微软雅黑" panose="020B0503020204020204" charset="-122"/>
              </a:rPr>
              <a:t>、</a:t>
            </a:r>
            <a:r>
              <a:rPr lang="en-US" altLang="zh-CN" sz="2400" b="1" dirty="0">
                <a:solidFill>
                  <a:prstClr val="black"/>
                </a:solidFill>
                <a:latin typeface="微软雅黑" panose="020B0503020204020204" charset="-122"/>
                <a:ea typeface="微软雅黑" panose="020B0503020204020204" charset="-122"/>
              </a:rPr>
              <a:t>Lean 4</a:t>
            </a:r>
            <a:r>
              <a:rPr lang="zh-CN" altLang="en-US" sz="2400" b="1" dirty="0">
                <a:solidFill>
                  <a:prstClr val="black"/>
                </a:solidFill>
                <a:latin typeface="微软雅黑" panose="020B0503020204020204" charset="-122"/>
                <a:ea typeface="微软雅黑" panose="020B0503020204020204" charset="-122"/>
              </a:rPr>
              <a:t>和</a:t>
            </a:r>
            <a:r>
              <a:rPr lang="en-US" altLang="zh-CN" sz="2400" b="1" dirty="0">
                <a:solidFill>
                  <a:prstClr val="black"/>
                </a:solidFill>
                <a:latin typeface="微软雅黑" panose="020B0503020204020204" charset="-122"/>
                <a:ea typeface="微软雅黑" panose="020B0503020204020204" charset="-122"/>
              </a:rPr>
              <a:t>LFSC</a:t>
            </a:r>
            <a:r>
              <a:rPr lang="zh-CN" altLang="en-US" sz="2400" b="1" dirty="0">
                <a:solidFill>
                  <a:prstClr val="black"/>
                </a:solidFill>
                <a:latin typeface="微软雅黑" panose="020B0503020204020204" charset="-122"/>
                <a:ea typeface="微软雅黑" panose="020B0503020204020204" charset="-122"/>
              </a:rPr>
              <a:t>。</a:t>
            </a:r>
          </a:p>
        </p:txBody>
      </p:sp>
    </p:spTree>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rgbClr val="961318"/>
                  </a:solidFill>
                  <a:sym typeface="+mn-lt"/>
                </a:rPr>
                <a:t>Propositional Engine</a:t>
              </a:r>
              <a:endParaRPr lang="zh-CN" altLang="en-US" dirty="0">
                <a:solidFill>
                  <a:srgbClr val="961318"/>
                </a:solidFill>
                <a:sym typeface="+mn-lt"/>
              </a:endParaRPr>
            </a:p>
            <a:p>
              <a:pPr>
                <a:defRPr/>
              </a:pP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sp>
        <p:nvSpPr>
          <p:cNvPr id="21" name="íş1íḓé"/>
          <p:cNvSpPr txBox="1"/>
          <p:nvPr/>
        </p:nvSpPr>
        <p:spPr bwMode="auto">
          <a:xfrm>
            <a:off x="435658" y="1428926"/>
            <a:ext cx="11557419" cy="1195743"/>
          </a:xfrm>
          <a:prstGeom prst="rect">
            <a:avLst/>
          </a:prstGeom>
          <a:noFill/>
          <a:ln w="38100">
            <a:solidFill>
              <a:srgbClr val="C00000"/>
            </a:solidFill>
            <a:prstDash val="dashDot"/>
            <a:miter lim="800000"/>
            <a:headEnd/>
            <a:tailEnd/>
          </a:ln>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spcBef>
                <a:spcPct val="0"/>
              </a:spcBef>
              <a:defRPr/>
            </a:pPr>
            <a:r>
              <a:rPr lang="zh-CN" altLang="en-US" sz="2400" b="1" dirty="0">
                <a:solidFill>
                  <a:prstClr val="black"/>
                </a:solidFill>
                <a:latin typeface="微软雅黑" panose="020B0503020204020204" charset="-122"/>
                <a:ea typeface="微软雅黑" panose="020B0503020204020204" charset="-122"/>
              </a:rPr>
              <a:t>命题引擎（</a:t>
            </a:r>
            <a:r>
              <a:rPr lang="en-US" altLang="zh-CN" sz="2400" b="1" dirty="0">
                <a:solidFill>
                  <a:prstClr val="black"/>
                </a:solidFill>
                <a:latin typeface="微软雅黑" panose="020B0503020204020204" charset="-122"/>
                <a:ea typeface="微软雅黑" panose="020B0503020204020204" charset="-122"/>
              </a:rPr>
              <a:t>Propositional Engine</a:t>
            </a:r>
            <a:r>
              <a:rPr lang="zh-CN" altLang="en-US" sz="2400" b="1" dirty="0">
                <a:solidFill>
                  <a:prstClr val="black"/>
                </a:solidFill>
                <a:latin typeface="微软雅黑" panose="020B0503020204020204" charset="-122"/>
                <a:ea typeface="微软雅黑" panose="020B0503020204020204" charset="-122"/>
              </a:rPr>
              <a:t>）充当核心</a:t>
            </a:r>
            <a:r>
              <a:rPr lang="en-US" altLang="zh-CN" sz="2400" b="1" dirty="0">
                <a:solidFill>
                  <a:prstClr val="black"/>
                </a:solidFill>
                <a:latin typeface="微软雅黑" panose="020B0503020204020204" charset="-122"/>
                <a:ea typeface="微软雅黑" panose="020B0503020204020204" charset="-122"/>
              </a:rPr>
              <a:t>CDCL</a:t>
            </a:r>
            <a:r>
              <a:rPr lang="zh-CN" altLang="en-US" sz="2400" b="1" dirty="0">
                <a:solidFill>
                  <a:prstClr val="black"/>
                </a:solidFill>
                <a:latin typeface="微软雅黑" panose="020B0503020204020204" charset="-122"/>
                <a:ea typeface="微软雅黑" panose="020B0503020204020204" charset="-122"/>
              </a:rPr>
              <a:t>（</a:t>
            </a:r>
            <a:r>
              <a:rPr lang="en-US" altLang="zh-CN" sz="2400" b="1" dirty="0">
                <a:solidFill>
                  <a:prstClr val="black"/>
                </a:solidFill>
                <a:latin typeface="微软雅黑" panose="020B0503020204020204" charset="-122"/>
                <a:ea typeface="微软雅黑" panose="020B0503020204020204" charset="-122"/>
              </a:rPr>
              <a:t>T</a:t>
            </a:r>
            <a:r>
              <a:rPr lang="zh-CN" altLang="en-US" sz="2400" b="1" dirty="0">
                <a:solidFill>
                  <a:prstClr val="black"/>
                </a:solidFill>
                <a:latin typeface="微软雅黑" panose="020B0503020204020204" charset="-122"/>
                <a:ea typeface="微软雅黑" panose="020B0503020204020204" charset="-122"/>
              </a:rPr>
              <a:t>）引擎，它对输入公式（以及求解过程中产生的任何引理）进行布尔抽象，并为该抽象生成令人满意的赋值。</a:t>
            </a:r>
          </a:p>
        </p:txBody>
      </p:sp>
      <p:sp>
        <p:nvSpPr>
          <p:cNvPr id="5" name="文本框 4">
            <a:extLst>
              <a:ext uri="{FF2B5EF4-FFF2-40B4-BE49-F238E27FC236}">
                <a16:creationId xmlns:a16="http://schemas.microsoft.com/office/drawing/2014/main" id="{C6C84E99-ED0D-1A6A-0560-12D01C2913D5}"/>
              </a:ext>
            </a:extLst>
          </p:cNvPr>
          <p:cNvSpPr txBox="1"/>
          <p:nvPr/>
        </p:nvSpPr>
        <p:spPr>
          <a:xfrm>
            <a:off x="421689" y="3437222"/>
            <a:ext cx="11350008" cy="1173507"/>
          </a:xfrm>
          <a:prstGeom prst="rect">
            <a:avLst/>
          </a:prstGeom>
          <a:noFill/>
          <a:ln w="38100">
            <a:solidFill>
              <a:srgbClr val="FFC000"/>
            </a:solidFill>
            <a:prstDash val="dashDot"/>
          </a:ln>
        </p:spPr>
        <p:txBody>
          <a:bodyPr wrap="square">
            <a:spAutoFit/>
          </a:bodyPr>
          <a:lstStyle/>
          <a:p>
            <a:pPr algn="just">
              <a:lnSpc>
                <a:spcPct val="150000"/>
              </a:lnSpc>
              <a:spcBef>
                <a:spcPct val="0"/>
              </a:spcBef>
              <a:defRPr/>
            </a:pPr>
            <a:r>
              <a:rPr lang="zh-CN" altLang="en-US" sz="2400" b="1" dirty="0">
                <a:solidFill>
                  <a:prstClr val="black"/>
                </a:solidFill>
                <a:latin typeface="微软雅黑" panose="020B0503020204020204" charset="-122"/>
                <a:ea typeface="微软雅黑" panose="020B0503020204020204" charset="-122"/>
              </a:rPr>
              <a:t>它的主要组成部分是</a:t>
            </a:r>
            <a:r>
              <a:rPr lang="en-US" altLang="zh-CN" sz="2400" b="1" dirty="0" err="1">
                <a:solidFill>
                  <a:prstClr val="black"/>
                </a:solidFill>
                <a:latin typeface="微软雅黑" panose="020B0503020204020204" charset="-122"/>
                <a:ea typeface="微软雅黑" panose="020B0503020204020204" charset="-122"/>
              </a:rPr>
              <a:t>Clausifier</a:t>
            </a:r>
            <a:r>
              <a:rPr lang="zh-CN" altLang="en-US" sz="2400" b="1" dirty="0">
                <a:solidFill>
                  <a:prstClr val="black"/>
                </a:solidFill>
                <a:latin typeface="微软雅黑" panose="020B0503020204020204" charset="-122"/>
                <a:ea typeface="微软雅黑" panose="020B0503020204020204" charset="-122"/>
              </a:rPr>
              <a:t>和命题可满足性（</a:t>
            </a:r>
            <a:r>
              <a:rPr lang="en-US" altLang="zh-CN" sz="2400" b="1" dirty="0">
                <a:solidFill>
                  <a:prstClr val="black"/>
                </a:solidFill>
                <a:latin typeface="微软雅黑" panose="020B0503020204020204" charset="-122"/>
                <a:ea typeface="微软雅黑" panose="020B0503020204020204" charset="-122"/>
              </a:rPr>
              <a:t>SAT</a:t>
            </a:r>
            <a:r>
              <a:rPr lang="zh-CN" altLang="en-US" sz="2400" b="1" dirty="0">
                <a:solidFill>
                  <a:prstClr val="black"/>
                </a:solidFill>
                <a:latin typeface="微软雅黑" panose="020B0503020204020204" charset="-122"/>
                <a:ea typeface="微软雅黑" panose="020B0503020204020204" charset="-122"/>
              </a:rPr>
              <a:t>）求解器。</a:t>
            </a:r>
            <a:r>
              <a:rPr lang="en-US" altLang="zh-CN" sz="2400" b="1" dirty="0" err="1">
                <a:solidFill>
                  <a:prstClr val="black"/>
                </a:solidFill>
                <a:latin typeface="微软雅黑" panose="020B0503020204020204" charset="-122"/>
                <a:ea typeface="微软雅黑" panose="020B0503020204020204" charset="-122"/>
              </a:rPr>
              <a:t>Clausifier</a:t>
            </a:r>
            <a:r>
              <a:rPr lang="zh-CN" altLang="en-US" sz="2400" b="1" dirty="0">
                <a:solidFill>
                  <a:prstClr val="black"/>
                </a:solidFill>
                <a:latin typeface="微软雅黑" panose="020B0503020204020204" charset="-122"/>
                <a:ea typeface="微软雅黑" panose="020B0503020204020204" charset="-122"/>
              </a:rPr>
              <a:t>将布尔抽象转换为共轭范式（</a:t>
            </a:r>
            <a:r>
              <a:rPr lang="en-US" altLang="zh-CN" sz="2400" b="1" dirty="0">
                <a:solidFill>
                  <a:prstClr val="black"/>
                </a:solidFill>
                <a:latin typeface="微软雅黑" panose="020B0503020204020204" charset="-122"/>
                <a:ea typeface="微软雅黑" panose="020B0503020204020204" charset="-122"/>
              </a:rPr>
              <a:t>CNF</a:t>
            </a:r>
            <a:r>
              <a:rPr lang="zh-CN" altLang="en-US" sz="2400" b="1" dirty="0">
                <a:solidFill>
                  <a:prstClr val="black"/>
                </a:solidFill>
                <a:latin typeface="微软雅黑" panose="020B0503020204020204" charset="-122"/>
                <a:ea typeface="微软雅黑" panose="020B0503020204020204" charset="-122"/>
              </a:rPr>
              <a:t>），然后作为</a:t>
            </a:r>
            <a:r>
              <a:rPr lang="en-US" altLang="zh-CN" sz="2400" b="1" dirty="0">
                <a:solidFill>
                  <a:prstClr val="black"/>
                </a:solidFill>
                <a:latin typeface="微软雅黑" panose="020B0503020204020204" charset="-122"/>
                <a:ea typeface="微软雅黑" panose="020B0503020204020204" charset="-122"/>
              </a:rPr>
              <a:t>SAT</a:t>
            </a:r>
            <a:r>
              <a:rPr lang="zh-CN" altLang="en-US" sz="2400" b="1" dirty="0">
                <a:solidFill>
                  <a:prstClr val="black"/>
                </a:solidFill>
                <a:latin typeface="微软雅黑" panose="020B0503020204020204" charset="-122"/>
                <a:ea typeface="微软雅黑" panose="020B0503020204020204" charset="-122"/>
              </a:rPr>
              <a:t>求解器的输入。</a:t>
            </a:r>
          </a:p>
        </p:txBody>
      </p:sp>
    </p:spTree>
    <p:extLst>
      <p:ext uri="{BB962C8B-B14F-4D97-AF65-F5344CB8AC3E}">
        <p14:creationId xmlns:p14="http://schemas.microsoft.com/office/powerpoint/2010/main" val="1864199427"/>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a:xfrm>
            <a:off x="5988926" y="1130300"/>
            <a:ext cx="0" cy="5727700"/>
          </a:xfrm>
          <a:prstGeom prst="line">
            <a:avLst/>
          </a:prstGeom>
          <a:noFill/>
          <a:ln w="53975" cap="rnd" cmpd="sng" algn="ctr">
            <a:gradFill>
              <a:gsLst>
                <a:gs pos="3401">
                  <a:srgbClr val="B1B8C2">
                    <a:alpha val="0"/>
                  </a:srgbClr>
                </a:gs>
                <a:gs pos="18000">
                  <a:srgbClr val="B1B8C2">
                    <a:alpha val="42000"/>
                  </a:srgbClr>
                </a:gs>
                <a:gs pos="75500">
                  <a:srgbClr val="98A1AE">
                    <a:alpha val="93000"/>
                  </a:srgbClr>
                </a:gs>
                <a:gs pos="100000">
                  <a:srgbClr val="768394"/>
                </a:gs>
              </a:gsLst>
              <a:lin ang="5400000" scaled="1"/>
            </a:gradFill>
            <a:prstDash val="solid"/>
            <a:round/>
          </a:ln>
          <a:effectLst/>
        </p:spPr>
      </p:cxnSp>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rgbClr val="961318"/>
                  </a:solidFill>
                  <a:sym typeface="+mn-lt"/>
                </a:rPr>
                <a:t>Rewriter</a:t>
              </a:r>
              <a:endParaRPr lang="zh-CN" altLang="en-US" dirty="0">
                <a:solidFill>
                  <a:srgbClr val="961318"/>
                </a:solidFill>
                <a:sym typeface="+mn-lt"/>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sp>
        <p:nvSpPr>
          <p:cNvPr id="15" name="矩形: 圆角 14"/>
          <p:cNvSpPr/>
          <p:nvPr/>
        </p:nvSpPr>
        <p:spPr>
          <a:xfrm>
            <a:off x="6633858" y="1130302"/>
            <a:ext cx="5070837" cy="1171914"/>
          </a:xfrm>
          <a:prstGeom prst="roundRect">
            <a:avLst>
              <a:gd name="adj" fmla="val 20475"/>
            </a:avLst>
          </a:prstGeom>
          <a:solidFill>
            <a:srgbClr val="FFFFFF"/>
          </a:solidFill>
          <a:ln w="12700" cap="flat" cmpd="sng" algn="ctr">
            <a:noFill/>
            <a:prstDash val="solid"/>
            <a:miter lim="800000"/>
          </a:ln>
          <a:effectLst>
            <a:outerShdw blurRad="304800" sx="102000" sy="102000" algn="ctr" rotWithShape="0">
              <a:prstClr val="black">
                <a:alpha val="25000"/>
              </a:prstClr>
            </a:outerShdw>
          </a:effectLst>
        </p:spPr>
        <p:txBody>
          <a:bodyPr rtlCol="0" anchor="t"/>
          <a:lstStyle/>
          <a:p>
            <a:pPr algn="just">
              <a:lnSpc>
                <a:spcPct val="120000"/>
              </a:lnSpc>
              <a:defRPr/>
            </a:pPr>
            <a:r>
              <a:rPr lang="en-US" altLang="zh-CN" sz="2000" b="1" kern="0" dirty="0">
                <a:solidFill>
                  <a:srgbClr val="961318"/>
                </a:solidFill>
                <a:latin typeface="Arial" panose="020B0604020202020204"/>
                <a:ea typeface="微软雅黑" panose="020B0503020204020204" charset="-122"/>
              </a:rPr>
              <a:t>1</a:t>
            </a:r>
            <a:r>
              <a:rPr lang="zh-CN" altLang="en-US" sz="2000" b="1" kern="0" dirty="0">
                <a:solidFill>
                  <a:srgbClr val="961318"/>
                </a:solidFill>
                <a:latin typeface="Arial" panose="020B0604020202020204"/>
                <a:ea typeface="微软雅黑" panose="020B0503020204020204" charset="-122"/>
              </a:rPr>
              <a:t>：</a:t>
            </a:r>
            <a:r>
              <a:rPr lang="zh-CN" altLang="en-US" sz="2000" b="1" kern="0" dirty="0">
                <a:latin typeface="微软雅黑" panose="020B0503020204020204" pitchFamily="34" charset="-122"/>
                <a:ea typeface="微软雅黑" panose="020B0503020204020204" pitchFamily="34" charset="-122"/>
              </a:rPr>
              <a:t>重写器模块负责通过一组重写规则将术语转换为语义上等效的范式。</a:t>
            </a:r>
          </a:p>
        </p:txBody>
      </p:sp>
      <p:grpSp>
        <p:nvGrpSpPr>
          <p:cNvPr id="16" name="组合 15"/>
          <p:cNvGrpSpPr/>
          <p:nvPr/>
        </p:nvGrpSpPr>
        <p:grpSpPr>
          <a:xfrm>
            <a:off x="5715498" y="2152587"/>
            <a:ext cx="778574" cy="556690"/>
            <a:chOff x="5710581" y="2090180"/>
            <a:chExt cx="778574" cy="556690"/>
          </a:xfrm>
        </p:grpSpPr>
        <p:sp>
          <p:nvSpPr>
            <p:cNvPr id="17" name="îṣḻíḑê"/>
            <p:cNvSpPr/>
            <p:nvPr/>
          </p:nvSpPr>
          <p:spPr>
            <a:xfrm>
              <a:off x="5710581" y="2090180"/>
              <a:ext cx="556690" cy="556690"/>
            </a:xfrm>
            <a:prstGeom prst="ellipse">
              <a:avLst/>
            </a:prstGeom>
            <a:solidFill>
              <a:srgbClr val="961318"/>
            </a:solidFill>
            <a:ln w="12700" cap="flat" cmpd="sng" algn="ctr">
              <a:noFill/>
              <a:prstDash val="solid"/>
              <a:miter lim="800000"/>
            </a:ln>
            <a:effectLst/>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lang="zh-CN" altLang="en-US" dirty="0">
                <a:solidFill>
                  <a:srgbClr val="FFFFFF"/>
                </a:solidFill>
                <a:latin typeface="Arial" panose="020B0604020202020204"/>
                <a:ea typeface="微软雅黑" panose="020B0503020204020204" charset="-122"/>
                <a:cs typeface="+mn-ea"/>
                <a:sym typeface="+mn-lt"/>
              </a:endParaRPr>
            </a:p>
          </p:txBody>
        </p:sp>
        <p:sp>
          <p:nvSpPr>
            <p:cNvPr id="18" name="íṡľiďè"/>
            <p:cNvSpPr/>
            <p:nvPr/>
          </p:nvSpPr>
          <p:spPr bwMode="auto">
            <a:xfrm>
              <a:off x="6323772" y="2239809"/>
              <a:ext cx="165383" cy="254995"/>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rgbClr val="961318"/>
            </a:solidFill>
            <a:ln>
              <a:noFill/>
            </a:ln>
          </p:spPr>
          <p:txBody>
            <a:bodyPr/>
            <a:lstStyle/>
            <a:p>
              <a:pPr>
                <a:defRPr/>
              </a:pPr>
              <a:endParaRPr lang="zh-CN" altLang="en-US" kern="0">
                <a:solidFill>
                  <a:srgbClr val="000000"/>
                </a:solidFill>
                <a:latin typeface="Arial" panose="020B0604020202020204"/>
                <a:ea typeface="微软雅黑" panose="020B0503020204020204" charset="-122"/>
                <a:cs typeface="+mn-ea"/>
                <a:sym typeface="+mn-lt"/>
              </a:endParaRPr>
            </a:p>
          </p:txBody>
        </p:sp>
      </p:grpSp>
      <p:sp>
        <p:nvSpPr>
          <p:cNvPr id="19" name="ïslíḓé"/>
          <p:cNvSpPr/>
          <p:nvPr/>
        </p:nvSpPr>
        <p:spPr bwMode="auto">
          <a:xfrm>
            <a:off x="5841048" y="2278017"/>
            <a:ext cx="331885" cy="293266"/>
          </a:xfrm>
          <a:custGeom>
            <a:avLst/>
            <a:gdLst>
              <a:gd name="connsiteX0" fmla="*/ 494452 w 603405"/>
              <a:gd name="connsiteY0" fmla="*/ 356003 h 533193"/>
              <a:gd name="connsiteX1" fmla="*/ 585270 w 603405"/>
              <a:gd name="connsiteY1" fmla="*/ 356003 h 533193"/>
              <a:gd name="connsiteX2" fmla="*/ 601782 w 603405"/>
              <a:gd name="connsiteY2" fmla="*/ 372480 h 533193"/>
              <a:gd name="connsiteX3" fmla="*/ 585270 w 603405"/>
              <a:gd name="connsiteY3" fmla="*/ 388957 h 533193"/>
              <a:gd name="connsiteX4" fmla="*/ 494452 w 603405"/>
              <a:gd name="connsiteY4" fmla="*/ 388957 h 533193"/>
              <a:gd name="connsiteX5" fmla="*/ 367511 w 603405"/>
              <a:gd name="connsiteY5" fmla="*/ 244227 h 533193"/>
              <a:gd name="connsiteX6" fmla="*/ 443780 w 603405"/>
              <a:gd name="connsiteY6" fmla="*/ 244227 h 533193"/>
              <a:gd name="connsiteX7" fmla="*/ 477411 w 603405"/>
              <a:gd name="connsiteY7" fmla="*/ 277633 h 533193"/>
              <a:gd name="connsiteX8" fmla="*/ 477861 w 603405"/>
              <a:gd name="connsiteY8" fmla="*/ 381744 h 533193"/>
              <a:gd name="connsiteX9" fmla="*/ 463748 w 603405"/>
              <a:gd name="connsiteY9" fmla="*/ 395975 h 533193"/>
              <a:gd name="connsiteX10" fmla="*/ 449486 w 603405"/>
              <a:gd name="connsiteY10" fmla="*/ 381894 h 533193"/>
              <a:gd name="connsiteX11" fmla="*/ 449035 w 603405"/>
              <a:gd name="connsiteY11" fmla="*/ 277782 h 533193"/>
              <a:gd name="connsiteX12" fmla="*/ 446033 w 603405"/>
              <a:gd name="connsiteY12" fmla="*/ 274786 h 533193"/>
              <a:gd name="connsiteX13" fmla="*/ 443030 w 603405"/>
              <a:gd name="connsiteY13" fmla="*/ 277782 h 533193"/>
              <a:gd name="connsiteX14" fmla="*/ 443330 w 603405"/>
              <a:gd name="connsiteY14" fmla="*/ 516116 h 533193"/>
              <a:gd name="connsiteX15" fmla="*/ 426215 w 603405"/>
              <a:gd name="connsiteY15" fmla="*/ 533193 h 533193"/>
              <a:gd name="connsiteX16" fmla="*/ 409249 w 603405"/>
              <a:gd name="connsiteY16" fmla="*/ 516116 h 533193"/>
              <a:gd name="connsiteX17" fmla="*/ 409249 w 603405"/>
              <a:gd name="connsiteY17" fmla="*/ 380096 h 533193"/>
              <a:gd name="connsiteX18" fmla="*/ 401893 w 603405"/>
              <a:gd name="connsiteY18" fmla="*/ 380096 h 533193"/>
              <a:gd name="connsiteX19" fmla="*/ 401893 w 603405"/>
              <a:gd name="connsiteY19" fmla="*/ 516116 h 533193"/>
              <a:gd name="connsiteX20" fmla="*/ 384778 w 603405"/>
              <a:gd name="connsiteY20" fmla="*/ 533193 h 533193"/>
              <a:gd name="connsiteX21" fmla="*/ 367812 w 603405"/>
              <a:gd name="connsiteY21" fmla="*/ 516116 h 533193"/>
              <a:gd name="connsiteX22" fmla="*/ 367812 w 603405"/>
              <a:gd name="connsiteY22" fmla="*/ 380096 h 533193"/>
              <a:gd name="connsiteX23" fmla="*/ 367812 w 603405"/>
              <a:gd name="connsiteY23" fmla="*/ 277782 h 533193"/>
              <a:gd name="connsiteX24" fmla="*/ 364959 w 603405"/>
              <a:gd name="connsiteY24" fmla="*/ 274936 h 533193"/>
              <a:gd name="connsiteX25" fmla="*/ 362257 w 603405"/>
              <a:gd name="connsiteY25" fmla="*/ 277782 h 533193"/>
              <a:gd name="connsiteX26" fmla="*/ 361656 w 603405"/>
              <a:gd name="connsiteY26" fmla="*/ 381894 h 533193"/>
              <a:gd name="connsiteX27" fmla="*/ 347544 w 603405"/>
              <a:gd name="connsiteY27" fmla="*/ 395975 h 533193"/>
              <a:gd name="connsiteX28" fmla="*/ 347393 w 603405"/>
              <a:gd name="connsiteY28" fmla="*/ 395975 h 533193"/>
              <a:gd name="connsiteX29" fmla="*/ 333281 w 603405"/>
              <a:gd name="connsiteY29" fmla="*/ 381744 h 533193"/>
              <a:gd name="connsiteX30" fmla="*/ 333881 w 603405"/>
              <a:gd name="connsiteY30" fmla="*/ 277633 h 533193"/>
              <a:gd name="connsiteX31" fmla="*/ 367511 w 603405"/>
              <a:gd name="connsiteY31" fmla="*/ 244227 h 533193"/>
              <a:gd name="connsiteX32" fmla="*/ 201525 w 603405"/>
              <a:gd name="connsiteY32" fmla="*/ 244227 h 533193"/>
              <a:gd name="connsiteX33" fmla="*/ 277906 w 603405"/>
              <a:gd name="connsiteY33" fmla="*/ 244227 h 533193"/>
              <a:gd name="connsiteX34" fmla="*/ 311520 w 603405"/>
              <a:gd name="connsiteY34" fmla="*/ 277633 h 533193"/>
              <a:gd name="connsiteX35" fmla="*/ 311970 w 603405"/>
              <a:gd name="connsiteY35" fmla="*/ 381744 h 533193"/>
              <a:gd name="connsiteX36" fmla="*/ 297864 w 603405"/>
              <a:gd name="connsiteY36" fmla="*/ 395975 h 533193"/>
              <a:gd name="connsiteX37" fmla="*/ 297714 w 603405"/>
              <a:gd name="connsiteY37" fmla="*/ 395975 h 533193"/>
              <a:gd name="connsiteX38" fmla="*/ 283608 w 603405"/>
              <a:gd name="connsiteY38" fmla="*/ 381894 h 533193"/>
              <a:gd name="connsiteX39" fmla="*/ 283008 w 603405"/>
              <a:gd name="connsiteY39" fmla="*/ 277782 h 533193"/>
              <a:gd name="connsiteX40" fmla="*/ 280007 w 603405"/>
              <a:gd name="connsiteY40" fmla="*/ 274786 h 533193"/>
              <a:gd name="connsiteX41" fmla="*/ 277156 w 603405"/>
              <a:gd name="connsiteY41" fmla="*/ 277782 h 533193"/>
              <a:gd name="connsiteX42" fmla="*/ 277456 w 603405"/>
              <a:gd name="connsiteY42" fmla="*/ 516116 h 533193"/>
              <a:gd name="connsiteX43" fmla="*/ 260349 w 603405"/>
              <a:gd name="connsiteY43" fmla="*/ 533193 h 533193"/>
              <a:gd name="connsiteX44" fmla="*/ 243242 w 603405"/>
              <a:gd name="connsiteY44" fmla="*/ 516116 h 533193"/>
              <a:gd name="connsiteX45" fmla="*/ 243242 w 603405"/>
              <a:gd name="connsiteY45" fmla="*/ 380096 h 533193"/>
              <a:gd name="connsiteX46" fmla="*/ 235889 w 603405"/>
              <a:gd name="connsiteY46" fmla="*/ 380096 h 533193"/>
              <a:gd name="connsiteX47" fmla="*/ 235889 w 603405"/>
              <a:gd name="connsiteY47" fmla="*/ 516116 h 533193"/>
              <a:gd name="connsiteX48" fmla="*/ 218932 w 603405"/>
              <a:gd name="connsiteY48" fmla="*/ 533193 h 533193"/>
              <a:gd name="connsiteX49" fmla="*/ 201825 w 603405"/>
              <a:gd name="connsiteY49" fmla="*/ 516116 h 533193"/>
              <a:gd name="connsiteX50" fmla="*/ 201825 w 603405"/>
              <a:gd name="connsiteY50" fmla="*/ 380096 h 533193"/>
              <a:gd name="connsiteX51" fmla="*/ 201825 w 603405"/>
              <a:gd name="connsiteY51" fmla="*/ 277782 h 533193"/>
              <a:gd name="connsiteX52" fmla="*/ 199124 w 603405"/>
              <a:gd name="connsiteY52" fmla="*/ 274936 h 533193"/>
              <a:gd name="connsiteX53" fmla="*/ 196423 w 603405"/>
              <a:gd name="connsiteY53" fmla="*/ 277782 h 533193"/>
              <a:gd name="connsiteX54" fmla="*/ 195822 w 603405"/>
              <a:gd name="connsiteY54" fmla="*/ 381894 h 533193"/>
              <a:gd name="connsiteX55" fmla="*/ 181567 w 603405"/>
              <a:gd name="connsiteY55" fmla="*/ 395975 h 533193"/>
              <a:gd name="connsiteX56" fmla="*/ 167461 w 603405"/>
              <a:gd name="connsiteY56" fmla="*/ 381744 h 533193"/>
              <a:gd name="connsiteX57" fmla="*/ 167911 w 603405"/>
              <a:gd name="connsiteY57" fmla="*/ 277633 h 533193"/>
              <a:gd name="connsiteX58" fmla="*/ 201525 w 603405"/>
              <a:gd name="connsiteY58" fmla="*/ 244227 h 533193"/>
              <a:gd name="connsiteX59" fmla="*/ 34214 w 603405"/>
              <a:gd name="connsiteY59" fmla="*/ 244227 h 533193"/>
              <a:gd name="connsiteX60" fmla="*/ 110445 w 603405"/>
              <a:gd name="connsiteY60" fmla="*/ 244227 h 533193"/>
              <a:gd name="connsiteX61" fmla="*/ 144059 w 603405"/>
              <a:gd name="connsiteY61" fmla="*/ 277633 h 533193"/>
              <a:gd name="connsiteX62" fmla="*/ 144509 w 603405"/>
              <a:gd name="connsiteY62" fmla="*/ 381744 h 533193"/>
              <a:gd name="connsiteX63" fmla="*/ 130403 w 603405"/>
              <a:gd name="connsiteY63" fmla="*/ 395975 h 533193"/>
              <a:gd name="connsiteX64" fmla="*/ 116147 w 603405"/>
              <a:gd name="connsiteY64" fmla="*/ 381894 h 533193"/>
              <a:gd name="connsiteX65" fmla="*/ 115697 w 603405"/>
              <a:gd name="connsiteY65" fmla="*/ 277782 h 533193"/>
              <a:gd name="connsiteX66" fmla="*/ 112696 w 603405"/>
              <a:gd name="connsiteY66" fmla="*/ 274786 h 533193"/>
              <a:gd name="connsiteX67" fmla="*/ 109694 w 603405"/>
              <a:gd name="connsiteY67" fmla="*/ 277782 h 533193"/>
              <a:gd name="connsiteX68" fmla="*/ 109995 w 603405"/>
              <a:gd name="connsiteY68" fmla="*/ 516116 h 533193"/>
              <a:gd name="connsiteX69" fmla="*/ 92888 w 603405"/>
              <a:gd name="connsiteY69" fmla="*/ 533193 h 533193"/>
              <a:gd name="connsiteX70" fmla="*/ 75931 w 603405"/>
              <a:gd name="connsiteY70" fmla="*/ 516116 h 533193"/>
              <a:gd name="connsiteX71" fmla="*/ 75931 w 603405"/>
              <a:gd name="connsiteY71" fmla="*/ 380096 h 533193"/>
              <a:gd name="connsiteX72" fmla="*/ 68578 w 603405"/>
              <a:gd name="connsiteY72" fmla="*/ 380096 h 533193"/>
              <a:gd name="connsiteX73" fmla="*/ 68578 w 603405"/>
              <a:gd name="connsiteY73" fmla="*/ 516116 h 533193"/>
              <a:gd name="connsiteX74" fmla="*/ 51471 w 603405"/>
              <a:gd name="connsiteY74" fmla="*/ 533193 h 533193"/>
              <a:gd name="connsiteX75" fmla="*/ 34364 w 603405"/>
              <a:gd name="connsiteY75" fmla="*/ 516116 h 533193"/>
              <a:gd name="connsiteX76" fmla="*/ 34364 w 603405"/>
              <a:gd name="connsiteY76" fmla="*/ 380096 h 533193"/>
              <a:gd name="connsiteX77" fmla="*/ 34364 w 603405"/>
              <a:gd name="connsiteY77" fmla="*/ 277782 h 533193"/>
              <a:gd name="connsiteX78" fmla="*/ 31663 w 603405"/>
              <a:gd name="connsiteY78" fmla="*/ 275086 h 533193"/>
              <a:gd name="connsiteX79" fmla="*/ 28962 w 603405"/>
              <a:gd name="connsiteY79" fmla="*/ 277782 h 533193"/>
              <a:gd name="connsiteX80" fmla="*/ 28361 w 603405"/>
              <a:gd name="connsiteY80" fmla="*/ 381894 h 533193"/>
              <a:gd name="connsiteX81" fmla="*/ 14256 w 603405"/>
              <a:gd name="connsiteY81" fmla="*/ 395975 h 533193"/>
              <a:gd name="connsiteX82" fmla="*/ 14106 w 603405"/>
              <a:gd name="connsiteY82" fmla="*/ 395975 h 533193"/>
              <a:gd name="connsiteX83" fmla="*/ 0 w 603405"/>
              <a:gd name="connsiteY83" fmla="*/ 381744 h 533193"/>
              <a:gd name="connsiteX84" fmla="*/ 600 w 603405"/>
              <a:gd name="connsiteY84" fmla="*/ 277633 h 533193"/>
              <a:gd name="connsiteX85" fmla="*/ 34214 w 603405"/>
              <a:gd name="connsiteY85" fmla="*/ 244227 h 533193"/>
              <a:gd name="connsiteX86" fmla="*/ 298774 w 603405"/>
              <a:gd name="connsiteY86" fmla="*/ 232090 h 533193"/>
              <a:gd name="connsiteX87" fmla="*/ 346547 w 603405"/>
              <a:gd name="connsiteY87" fmla="*/ 232090 h 533193"/>
              <a:gd name="connsiteX88" fmla="*/ 322660 w 603405"/>
              <a:gd name="connsiteY88" fmla="*/ 254883 h 533193"/>
              <a:gd name="connsiteX89" fmla="*/ 298774 w 603405"/>
              <a:gd name="connsiteY89" fmla="*/ 232090 h 533193"/>
              <a:gd name="connsiteX90" fmla="*/ 405716 w 603405"/>
              <a:gd name="connsiteY90" fmla="*/ 176061 h 533193"/>
              <a:gd name="connsiteX91" fmla="*/ 435177 w 603405"/>
              <a:gd name="connsiteY91" fmla="*/ 205417 h 533193"/>
              <a:gd name="connsiteX92" fmla="*/ 405716 w 603405"/>
              <a:gd name="connsiteY92" fmla="*/ 234773 h 533193"/>
              <a:gd name="connsiteX93" fmla="*/ 376255 w 603405"/>
              <a:gd name="connsiteY93" fmla="*/ 205417 h 533193"/>
              <a:gd name="connsiteX94" fmla="*/ 405716 w 603405"/>
              <a:gd name="connsiteY94" fmla="*/ 176061 h 533193"/>
              <a:gd name="connsiteX95" fmla="*/ 239817 w 603405"/>
              <a:gd name="connsiteY95" fmla="*/ 176061 h 533193"/>
              <a:gd name="connsiteX96" fmla="*/ 269208 w 603405"/>
              <a:gd name="connsiteY96" fmla="*/ 205417 h 533193"/>
              <a:gd name="connsiteX97" fmla="*/ 239817 w 603405"/>
              <a:gd name="connsiteY97" fmla="*/ 234773 h 533193"/>
              <a:gd name="connsiteX98" fmla="*/ 210426 w 603405"/>
              <a:gd name="connsiteY98" fmla="*/ 205417 h 533193"/>
              <a:gd name="connsiteX99" fmla="*/ 239817 w 603405"/>
              <a:gd name="connsiteY99" fmla="*/ 176061 h 533193"/>
              <a:gd name="connsiteX100" fmla="*/ 72325 w 603405"/>
              <a:gd name="connsiteY100" fmla="*/ 176061 h 533193"/>
              <a:gd name="connsiteX101" fmla="*/ 101897 w 603405"/>
              <a:gd name="connsiteY101" fmla="*/ 205416 h 533193"/>
              <a:gd name="connsiteX102" fmla="*/ 72325 w 603405"/>
              <a:gd name="connsiteY102" fmla="*/ 234772 h 533193"/>
              <a:gd name="connsiteX103" fmla="*/ 42904 w 603405"/>
              <a:gd name="connsiteY103" fmla="*/ 205416 h 533193"/>
              <a:gd name="connsiteX104" fmla="*/ 72325 w 603405"/>
              <a:gd name="connsiteY104" fmla="*/ 176061 h 533193"/>
              <a:gd name="connsiteX105" fmla="*/ 1200 w 603405"/>
              <a:gd name="connsiteY105" fmla="*/ 56241 h 533193"/>
              <a:gd name="connsiteX106" fmla="*/ 384613 w 603405"/>
              <a:gd name="connsiteY106" fmla="*/ 56241 h 533193"/>
              <a:gd name="connsiteX107" fmla="*/ 603405 w 603405"/>
              <a:gd name="connsiteY107" fmla="*/ 274494 h 533193"/>
              <a:gd name="connsiteX108" fmla="*/ 540979 w 603405"/>
              <a:gd name="connsiteY108" fmla="*/ 336809 h 533193"/>
              <a:gd name="connsiteX109" fmla="*/ 494459 w 603405"/>
              <a:gd name="connsiteY109" fmla="*/ 336809 h 533193"/>
              <a:gd name="connsiteX110" fmla="*/ 494159 w 603405"/>
              <a:gd name="connsiteY110" fmla="*/ 277490 h 533193"/>
              <a:gd name="connsiteX111" fmla="*/ 464747 w 603405"/>
              <a:gd name="connsiteY111" fmla="*/ 232102 h 533193"/>
              <a:gd name="connsiteX112" fmla="*/ 551333 w 603405"/>
              <a:gd name="connsiteY112" fmla="*/ 232102 h 533193"/>
              <a:gd name="connsiteX113" fmla="*/ 551483 w 603405"/>
              <a:gd name="connsiteY113" fmla="*/ 232102 h 533193"/>
              <a:gd name="connsiteX114" fmla="*/ 557636 w 603405"/>
              <a:gd name="connsiteY114" fmla="*/ 228806 h 533193"/>
              <a:gd name="connsiteX115" fmla="*/ 558236 w 603405"/>
              <a:gd name="connsiteY115" fmla="*/ 221766 h 533193"/>
              <a:gd name="connsiteX116" fmla="*/ 504663 w 603405"/>
              <a:gd name="connsiteY116" fmla="*/ 136532 h 533193"/>
              <a:gd name="connsiteX117" fmla="*/ 415676 w 603405"/>
              <a:gd name="connsiteY117" fmla="*/ 97585 h 533193"/>
              <a:gd name="connsiteX118" fmla="*/ 397968 w 603405"/>
              <a:gd name="connsiteY118" fmla="*/ 97585 h 533193"/>
              <a:gd name="connsiteX119" fmla="*/ 397968 w 603405"/>
              <a:gd name="connsiteY119" fmla="*/ 159900 h 533193"/>
              <a:gd name="connsiteX120" fmla="*/ 364954 w 603405"/>
              <a:gd name="connsiteY120" fmla="*/ 183568 h 533193"/>
              <a:gd name="connsiteX121" fmla="*/ 364954 w 603405"/>
              <a:gd name="connsiteY121" fmla="*/ 97585 h 533193"/>
              <a:gd name="connsiteX122" fmla="*/ 174223 w 603405"/>
              <a:gd name="connsiteY122" fmla="*/ 97585 h 533193"/>
              <a:gd name="connsiteX123" fmla="*/ 174223 w 603405"/>
              <a:gd name="connsiteY123" fmla="*/ 232102 h 533193"/>
              <a:gd name="connsiteX124" fmla="*/ 180526 w 603405"/>
              <a:gd name="connsiteY124" fmla="*/ 232102 h 533193"/>
              <a:gd name="connsiteX125" fmla="*/ 174223 w 603405"/>
              <a:gd name="connsiteY125" fmla="*/ 235547 h 533193"/>
              <a:gd name="connsiteX126" fmla="*/ 156065 w 603405"/>
              <a:gd name="connsiteY126" fmla="*/ 256369 h 533193"/>
              <a:gd name="connsiteX127" fmla="*/ 141209 w 603405"/>
              <a:gd name="connsiteY127" fmla="*/ 238093 h 533193"/>
              <a:gd name="connsiteX128" fmla="*/ 131455 w 603405"/>
              <a:gd name="connsiteY128" fmla="*/ 232102 h 533193"/>
              <a:gd name="connsiteX129" fmla="*/ 141209 w 603405"/>
              <a:gd name="connsiteY129" fmla="*/ 232102 h 533193"/>
              <a:gd name="connsiteX130" fmla="*/ 141209 w 603405"/>
              <a:gd name="connsiteY130" fmla="*/ 97585 h 533193"/>
              <a:gd name="connsiteX131" fmla="*/ 1200 w 603405"/>
              <a:gd name="connsiteY131" fmla="*/ 97585 h 533193"/>
              <a:gd name="connsiteX132" fmla="*/ 30337 w 603405"/>
              <a:gd name="connsiteY132" fmla="*/ 0 h 533193"/>
              <a:gd name="connsiteX133" fmla="*/ 450496 w 603405"/>
              <a:gd name="connsiteY133" fmla="*/ 0 h 533193"/>
              <a:gd name="connsiteX134" fmla="*/ 467002 w 603405"/>
              <a:gd name="connsiteY134" fmla="*/ 16512 h 533193"/>
              <a:gd name="connsiteX135" fmla="*/ 450496 w 603405"/>
              <a:gd name="connsiteY135" fmla="*/ 33025 h 533193"/>
              <a:gd name="connsiteX136" fmla="*/ 30337 w 603405"/>
              <a:gd name="connsiteY136" fmla="*/ 33025 h 533193"/>
              <a:gd name="connsiteX137" fmla="*/ 13831 w 603405"/>
              <a:gd name="connsiteY137" fmla="*/ 16512 h 533193"/>
              <a:gd name="connsiteX138" fmla="*/ 30337 w 603405"/>
              <a:gd name="connsiteY13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3405" h="533193">
                <a:moveTo>
                  <a:pt x="494452" y="356003"/>
                </a:moveTo>
                <a:lnTo>
                  <a:pt x="585270" y="356003"/>
                </a:lnTo>
                <a:cubicBezTo>
                  <a:pt x="594277" y="356003"/>
                  <a:pt x="601782" y="363343"/>
                  <a:pt x="601782" y="372480"/>
                </a:cubicBezTo>
                <a:cubicBezTo>
                  <a:pt x="601782" y="381617"/>
                  <a:pt x="594277" y="388957"/>
                  <a:pt x="585270" y="388957"/>
                </a:cubicBezTo>
                <a:lnTo>
                  <a:pt x="494452" y="388957"/>
                </a:lnTo>
                <a:close/>
                <a:moveTo>
                  <a:pt x="367511" y="244227"/>
                </a:moveTo>
                <a:lnTo>
                  <a:pt x="443780" y="244227"/>
                </a:lnTo>
                <a:cubicBezTo>
                  <a:pt x="462247" y="244227"/>
                  <a:pt x="477261" y="259207"/>
                  <a:pt x="477411" y="277633"/>
                </a:cubicBezTo>
                <a:lnTo>
                  <a:pt x="477861" y="381744"/>
                </a:lnTo>
                <a:cubicBezTo>
                  <a:pt x="478011" y="389534"/>
                  <a:pt x="471706" y="395975"/>
                  <a:pt x="463748" y="395975"/>
                </a:cubicBezTo>
                <a:cubicBezTo>
                  <a:pt x="455941" y="395975"/>
                  <a:pt x="449486" y="389684"/>
                  <a:pt x="449486" y="381894"/>
                </a:cubicBezTo>
                <a:lnTo>
                  <a:pt x="449035" y="277782"/>
                </a:lnTo>
                <a:cubicBezTo>
                  <a:pt x="449035" y="276135"/>
                  <a:pt x="447684" y="274786"/>
                  <a:pt x="446033" y="274786"/>
                </a:cubicBezTo>
                <a:cubicBezTo>
                  <a:pt x="444381" y="274786"/>
                  <a:pt x="443030" y="276135"/>
                  <a:pt x="443030" y="277782"/>
                </a:cubicBezTo>
                <a:cubicBezTo>
                  <a:pt x="443030" y="419944"/>
                  <a:pt x="443330" y="291115"/>
                  <a:pt x="443330" y="516116"/>
                </a:cubicBezTo>
                <a:cubicBezTo>
                  <a:pt x="443330" y="525553"/>
                  <a:pt x="435673" y="533193"/>
                  <a:pt x="426215" y="533193"/>
                </a:cubicBezTo>
                <a:cubicBezTo>
                  <a:pt x="416906" y="533193"/>
                  <a:pt x="409249" y="525553"/>
                  <a:pt x="409249" y="516116"/>
                </a:cubicBezTo>
                <a:lnTo>
                  <a:pt x="409249" y="380096"/>
                </a:lnTo>
                <a:lnTo>
                  <a:pt x="401893" y="380096"/>
                </a:lnTo>
                <a:lnTo>
                  <a:pt x="401893" y="516116"/>
                </a:lnTo>
                <a:cubicBezTo>
                  <a:pt x="401893" y="525553"/>
                  <a:pt x="394236" y="533193"/>
                  <a:pt x="384778" y="533193"/>
                </a:cubicBezTo>
                <a:cubicBezTo>
                  <a:pt x="375319" y="533193"/>
                  <a:pt x="367812" y="525553"/>
                  <a:pt x="367812" y="516116"/>
                </a:cubicBezTo>
                <a:lnTo>
                  <a:pt x="367812" y="380096"/>
                </a:lnTo>
                <a:lnTo>
                  <a:pt x="367812" y="277782"/>
                </a:lnTo>
                <a:cubicBezTo>
                  <a:pt x="367812" y="276284"/>
                  <a:pt x="366461" y="274936"/>
                  <a:pt x="364959" y="274936"/>
                </a:cubicBezTo>
                <a:cubicBezTo>
                  <a:pt x="363458" y="274936"/>
                  <a:pt x="362257" y="276284"/>
                  <a:pt x="362257" y="277782"/>
                </a:cubicBezTo>
                <a:lnTo>
                  <a:pt x="361656" y="381894"/>
                </a:lnTo>
                <a:cubicBezTo>
                  <a:pt x="361656" y="389684"/>
                  <a:pt x="355351" y="395975"/>
                  <a:pt x="347544" y="395975"/>
                </a:cubicBezTo>
                <a:lnTo>
                  <a:pt x="347393" y="395975"/>
                </a:lnTo>
                <a:cubicBezTo>
                  <a:pt x="339586" y="395975"/>
                  <a:pt x="333281" y="389534"/>
                  <a:pt x="333281" y="381744"/>
                </a:cubicBezTo>
                <a:lnTo>
                  <a:pt x="333881" y="277633"/>
                </a:lnTo>
                <a:cubicBezTo>
                  <a:pt x="333881" y="259207"/>
                  <a:pt x="349045" y="244227"/>
                  <a:pt x="367511" y="244227"/>
                </a:cubicBezTo>
                <a:close/>
                <a:moveTo>
                  <a:pt x="201525" y="244227"/>
                </a:moveTo>
                <a:lnTo>
                  <a:pt x="277906" y="244227"/>
                </a:lnTo>
                <a:cubicBezTo>
                  <a:pt x="296213" y="244227"/>
                  <a:pt x="311370" y="259207"/>
                  <a:pt x="311520" y="277633"/>
                </a:cubicBezTo>
                <a:lnTo>
                  <a:pt x="311970" y="381744"/>
                </a:lnTo>
                <a:cubicBezTo>
                  <a:pt x="311970" y="389534"/>
                  <a:pt x="305667" y="395975"/>
                  <a:pt x="297864" y="395975"/>
                </a:cubicBezTo>
                <a:lnTo>
                  <a:pt x="297714" y="395975"/>
                </a:lnTo>
                <a:cubicBezTo>
                  <a:pt x="289911" y="395975"/>
                  <a:pt x="283608" y="389684"/>
                  <a:pt x="283608" y="381894"/>
                </a:cubicBezTo>
                <a:lnTo>
                  <a:pt x="283008" y="277782"/>
                </a:lnTo>
                <a:cubicBezTo>
                  <a:pt x="283008" y="276135"/>
                  <a:pt x="281657" y="274786"/>
                  <a:pt x="280007" y="274786"/>
                </a:cubicBezTo>
                <a:cubicBezTo>
                  <a:pt x="278356" y="274786"/>
                  <a:pt x="277156" y="276135"/>
                  <a:pt x="277156" y="277782"/>
                </a:cubicBezTo>
                <a:cubicBezTo>
                  <a:pt x="277156" y="419944"/>
                  <a:pt x="277456" y="291115"/>
                  <a:pt x="277456" y="516116"/>
                </a:cubicBezTo>
                <a:cubicBezTo>
                  <a:pt x="277456" y="525553"/>
                  <a:pt x="269803" y="533193"/>
                  <a:pt x="260349" y="533193"/>
                </a:cubicBezTo>
                <a:cubicBezTo>
                  <a:pt x="250895" y="533193"/>
                  <a:pt x="243242" y="525553"/>
                  <a:pt x="243242" y="516116"/>
                </a:cubicBezTo>
                <a:lnTo>
                  <a:pt x="243242" y="380096"/>
                </a:lnTo>
                <a:lnTo>
                  <a:pt x="235889" y="380096"/>
                </a:lnTo>
                <a:lnTo>
                  <a:pt x="235889" y="516116"/>
                </a:lnTo>
                <a:cubicBezTo>
                  <a:pt x="235889" y="525553"/>
                  <a:pt x="228386" y="533193"/>
                  <a:pt x="218932" y="533193"/>
                </a:cubicBezTo>
                <a:cubicBezTo>
                  <a:pt x="209478" y="533193"/>
                  <a:pt x="201825" y="525553"/>
                  <a:pt x="201825" y="516116"/>
                </a:cubicBezTo>
                <a:lnTo>
                  <a:pt x="201825" y="380096"/>
                </a:lnTo>
                <a:lnTo>
                  <a:pt x="201825" y="277782"/>
                </a:lnTo>
                <a:cubicBezTo>
                  <a:pt x="201825" y="276284"/>
                  <a:pt x="200624" y="274936"/>
                  <a:pt x="199124" y="274936"/>
                </a:cubicBezTo>
                <a:cubicBezTo>
                  <a:pt x="197623" y="274936"/>
                  <a:pt x="196423" y="276284"/>
                  <a:pt x="196423" y="277782"/>
                </a:cubicBezTo>
                <a:lnTo>
                  <a:pt x="195822" y="381894"/>
                </a:lnTo>
                <a:cubicBezTo>
                  <a:pt x="195822" y="389684"/>
                  <a:pt x="189370" y="395975"/>
                  <a:pt x="181567" y="395975"/>
                </a:cubicBezTo>
                <a:cubicBezTo>
                  <a:pt x="173763" y="395975"/>
                  <a:pt x="167311" y="389534"/>
                  <a:pt x="167461" y="381744"/>
                </a:cubicBezTo>
                <a:lnTo>
                  <a:pt x="167911" y="277633"/>
                </a:lnTo>
                <a:cubicBezTo>
                  <a:pt x="168061" y="259207"/>
                  <a:pt x="183067" y="244227"/>
                  <a:pt x="201525" y="244227"/>
                </a:cubicBezTo>
                <a:close/>
                <a:moveTo>
                  <a:pt x="34214" y="244227"/>
                </a:moveTo>
                <a:lnTo>
                  <a:pt x="110445" y="244227"/>
                </a:lnTo>
                <a:cubicBezTo>
                  <a:pt x="128902" y="244227"/>
                  <a:pt x="143908" y="259207"/>
                  <a:pt x="144059" y="277633"/>
                </a:cubicBezTo>
                <a:lnTo>
                  <a:pt x="144509" y="381744"/>
                </a:lnTo>
                <a:cubicBezTo>
                  <a:pt x="144659" y="389534"/>
                  <a:pt x="138206" y="395975"/>
                  <a:pt x="130403" y="395975"/>
                </a:cubicBezTo>
                <a:cubicBezTo>
                  <a:pt x="122600" y="395975"/>
                  <a:pt x="116147" y="389684"/>
                  <a:pt x="116147" y="381894"/>
                </a:cubicBezTo>
                <a:lnTo>
                  <a:pt x="115697" y="277782"/>
                </a:lnTo>
                <a:cubicBezTo>
                  <a:pt x="115547" y="276135"/>
                  <a:pt x="114346" y="274786"/>
                  <a:pt x="112696" y="274786"/>
                </a:cubicBezTo>
                <a:cubicBezTo>
                  <a:pt x="111045" y="274786"/>
                  <a:pt x="109694" y="276135"/>
                  <a:pt x="109694" y="277782"/>
                </a:cubicBezTo>
                <a:cubicBezTo>
                  <a:pt x="109694" y="343695"/>
                  <a:pt x="109995" y="452450"/>
                  <a:pt x="109995" y="516116"/>
                </a:cubicBezTo>
                <a:cubicBezTo>
                  <a:pt x="109995" y="525553"/>
                  <a:pt x="102341" y="533193"/>
                  <a:pt x="92888" y="533193"/>
                </a:cubicBezTo>
                <a:cubicBezTo>
                  <a:pt x="83584" y="533193"/>
                  <a:pt x="75931" y="525553"/>
                  <a:pt x="75931" y="516116"/>
                </a:cubicBezTo>
                <a:lnTo>
                  <a:pt x="75931" y="380096"/>
                </a:lnTo>
                <a:lnTo>
                  <a:pt x="68578" y="380096"/>
                </a:lnTo>
                <a:lnTo>
                  <a:pt x="68578" y="516116"/>
                </a:lnTo>
                <a:cubicBezTo>
                  <a:pt x="68578" y="525553"/>
                  <a:pt x="60925" y="533193"/>
                  <a:pt x="51471" y="533193"/>
                </a:cubicBezTo>
                <a:cubicBezTo>
                  <a:pt x="42017" y="533193"/>
                  <a:pt x="34364" y="525553"/>
                  <a:pt x="34364" y="516116"/>
                </a:cubicBezTo>
                <a:lnTo>
                  <a:pt x="34364" y="380096"/>
                </a:lnTo>
                <a:lnTo>
                  <a:pt x="34364" y="277782"/>
                </a:lnTo>
                <a:cubicBezTo>
                  <a:pt x="34364" y="276284"/>
                  <a:pt x="33163" y="275086"/>
                  <a:pt x="31663" y="275086"/>
                </a:cubicBezTo>
                <a:cubicBezTo>
                  <a:pt x="30162" y="274936"/>
                  <a:pt x="28962" y="276284"/>
                  <a:pt x="28962" y="277782"/>
                </a:cubicBezTo>
                <a:lnTo>
                  <a:pt x="28361" y="381894"/>
                </a:lnTo>
                <a:cubicBezTo>
                  <a:pt x="28361" y="389684"/>
                  <a:pt x="22059" y="395975"/>
                  <a:pt x="14256" y="395975"/>
                </a:cubicBezTo>
                <a:lnTo>
                  <a:pt x="14106" y="395975"/>
                </a:lnTo>
                <a:cubicBezTo>
                  <a:pt x="6302" y="395975"/>
                  <a:pt x="0" y="389534"/>
                  <a:pt x="0" y="381744"/>
                </a:cubicBezTo>
                <a:lnTo>
                  <a:pt x="600" y="277633"/>
                </a:lnTo>
                <a:cubicBezTo>
                  <a:pt x="600" y="259207"/>
                  <a:pt x="15756" y="244227"/>
                  <a:pt x="34214" y="244227"/>
                </a:cubicBezTo>
                <a:close/>
                <a:moveTo>
                  <a:pt x="298774" y="232090"/>
                </a:moveTo>
                <a:lnTo>
                  <a:pt x="346547" y="232090"/>
                </a:lnTo>
                <a:cubicBezTo>
                  <a:pt x="336331" y="236739"/>
                  <a:pt x="327768" y="244836"/>
                  <a:pt x="322660" y="254883"/>
                </a:cubicBezTo>
                <a:cubicBezTo>
                  <a:pt x="317552" y="244836"/>
                  <a:pt x="309140" y="236739"/>
                  <a:pt x="298774" y="232090"/>
                </a:cubicBezTo>
                <a:close/>
                <a:moveTo>
                  <a:pt x="405716" y="176061"/>
                </a:moveTo>
                <a:cubicBezTo>
                  <a:pt x="421987" y="176061"/>
                  <a:pt x="435177" y="189204"/>
                  <a:pt x="435177" y="205417"/>
                </a:cubicBezTo>
                <a:cubicBezTo>
                  <a:pt x="435177" y="221630"/>
                  <a:pt x="421987" y="234773"/>
                  <a:pt x="405716" y="234773"/>
                </a:cubicBezTo>
                <a:cubicBezTo>
                  <a:pt x="389445" y="234773"/>
                  <a:pt x="376255" y="221630"/>
                  <a:pt x="376255" y="205417"/>
                </a:cubicBezTo>
                <a:cubicBezTo>
                  <a:pt x="376255" y="189204"/>
                  <a:pt x="389445" y="176061"/>
                  <a:pt x="405716" y="176061"/>
                </a:cubicBezTo>
                <a:close/>
                <a:moveTo>
                  <a:pt x="239817" y="176061"/>
                </a:moveTo>
                <a:cubicBezTo>
                  <a:pt x="256049" y="176061"/>
                  <a:pt x="269208" y="189204"/>
                  <a:pt x="269208" y="205417"/>
                </a:cubicBezTo>
                <a:cubicBezTo>
                  <a:pt x="269208" y="221630"/>
                  <a:pt x="256049" y="234773"/>
                  <a:pt x="239817" y="234773"/>
                </a:cubicBezTo>
                <a:cubicBezTo>
                  <a:pt x="223585" y="234773"/>
                  <a:pt x="210426" y="221630"/>
                  <a:pt x="210426" y="205417"/>
                </a:cubicBezTo>
                <a:cubicBezTo>
                  <a:pt x="210426" y="189204"/>
                  <a:pt x="223585" y="176061"/>
                  <a:pt x="239817" y="176061"/>
                </a:cubicBezTo>
                <a:close/>
                <a:moveTo>
                  <a:pt x="72325" y="176061"/>
                </a:moveTo>
                <a:cubicBezTo>
                  <a:pt x="88687" y="176061"/>
                  <a:pt x="101897" y="189241"/>
                  <a:pt x="101897" y="205416"/>
                </a:cubicBezTo>
                <a:cubicBezTo>
                  <a:pt x="101897" y="221592"/>
                  <a:pt x="88687" y="234772"/>
                  <a:pt x="72325" y="234772"/>
                </a:cubicBezTo>
                <a:cubicBezTo>
                  <a:pt x="56113" y="234772"/>
                  <a:pt x="42904" y="221592"/>
                  <a:pt x="42904" y="205416"/>
                </a:cubicBezTo>
                <a:cubicBezTo>
                  <a:pt x="42904" y="189241"/>
                  <a:pt x="55963" y="176061"/>
                  <a:pt x="72325" y="176061"/>
                </a:cubicBezTo>
                <a:close/>
                <a:moveTo>
                  <a:pt x="1200" y="56241"/>
                </a:moveTo>
                <a:lnTo>
                  <a:pt x="384613" y="56241"/>
                </a:lnTo>
                <a:cubicBezTo>
                  <a:pt x="505414" y="56241"/>
                  <a:pt x="603405" y="154058"/>
                  <a:pt x="603405" y="274494"/>
                </a:cubicBezTo>
                <a:cubicBezTo>
                  <a:pt x="603405" y="308947"/>
                  <a:pt x="575493" y="336809"/>
                  <a:pt x="540979" y="336809"/>
                </a:cubicBezTo>
                <a:lnTo>
                  <a:pt x="494459" y="336809"/>
                </a:lnTo>
                <a:lnTo>
                  <a:pt x="494159" y="277490"/>
                </a:lnTo>
                <a:cubicBezTo>
                  <a:pt x="494009" y="257417"/>
                  <a:pt x="482004" y="240041"/>
                  <a:pt x="464747" y="232102"/>
                </a:cubicBezTo>
                <a:lnTo>
                  <a:pt x="551333" y="232102"/>
                </a:lnTo>
                <a:lnTo>
                  <a:pt x="551483" y="232102"/>
                </a:lnTo>
                <a:cubicBezTo>
                  <a:pt x="553884" y="232102"/>
                  <a:pt x="556285" y="230753"/>
                  <a:pt x="557636" y="228806"/>
                </a:cubicBezTo>
                <a:cubicBezTo>
                  <a:pt x="558986" y="226709"/>
                  <a:pt x="559136" y="224013"/>
                  <a:pt x="558236" y="221766"/>
                </a:cubicBezTo>
                <a:cubicBezTo>
                  <a:pt x="550283" y="203790"/>
                  <a:pt x="531825" y="165892"/>
                  <a:pt x="504663" y="136532"/>
                </a:cubicBezTo>
                <a:cubicBezTo>
                  <a:pt x="481704" y="111666"/>
                  <a:pt x="449440" y="97585"/>
                  <a:pt x="415676" y="97585"/>
                </a:cubicBezTo>
                <a:lnTo>
                  <a:pt x="397968" y="97585"/>
                </a:lnTo>
                <a:lnTo>
                  <a:pt x="397968" y="159900"/>
                </a:lnTo>
                <a:cubicBezTo>
                  <a:pt x="383712" y="162297"/>
                  <a:pt x="371707" y="171284"/>
                  <a:pt x="364954" y="183568"/>
                </a:cubicBezTo>
                <a:lnTo>
                  <a:pt x="364954" y="97585"/>
                </a:lnTo>
                <a:lnTo>
                  <a:pt x="174223" y="97585"/>
                </a:lnTo>
                <a:lnTo>
                  <a:pt x="174223" y="232102"/>
                </a:lnTo>
                <a:lnTo>
                  <a:pt x="180526" y="232102"/>
                </a:lnTo>
                <a:cubicBezTo>
                  <a:pt x="178425" y="233150"/>
                  <a:pt x="176324" y="234199"/>
                  <a:pt x="174223" y="235547"/>
                </a:cubicBezTo>
                <a:cubicBezTo>
                  <a:pt x="166420" y="240640"/>
                  <a:pt x="159967" y="247830"/>
                  <a:pt x="156065" y="256369"/>
                </a:cubicBezTo>
                <a:cubicBezTo>
                  <a:pt x="152614" y="249178"/>
                  <a:pt x="147512" y="242887"/>
                  <a:pt x="141209" y="238093"/>
                </a:cubicBezTo>
                <a:cubicBezTo>
                  <a:pt x="138208" y="235697"/>
                  <a:pt x="134906" y="233749"/>
                  <a:pt x="131455" y="232102"/>
                </a:cubicBezTo>
                <a:lnTo>
                  <a:pt x="141209" y="232102"/>
                </a:lnTo>
                <a:lnTo>
                  <a:pt x="141209" y="97585"/>
                </a:lnTo>
                <a:lnTo>
                  <a:pt x="1200" y="97585"/>
                </a:lnTo>
                <a:close/>
                <a:moveTo>
                  <a:pt x="30337" y="0"/>
                </a:moveTo>
                <a:lnTo>
                  <a:pt x="450496" y="0"/>
                </a:lnTo>
                <a:cubicBezTo>
                  <a:pt x="459649" y="0"/>
                  <a:pt x="467002" y="7356"/>
                  <a:pt x="467002" y="16512"/>
                </a:cubicBezTo>
                <a:cubicBezTo>
                  <a:pt x="467002" y="25669"/>
                  <a:pt x="459649" y="33025"/>
                  <a:pt x="450496" y="33025"/>
                </a:cubicBezTo>
                <a:lnTo>
                  <a:pt x="30337" y="33025"/>
                </a:lnTo>
                <a:cubicBezTo>
                  <a:pt x="21184" y="33025"/>
                  <a:pt x="13831" y="25669"/>
                  <a:pt x="13831" y="16512"/>
                </a:cubicBezTo>
                <a:cubicBezTo>
                  <a:pt x="13831" y="7356"/>
                  <a:pt x="21184" y="0"/>
                  <a:pt x="30337" y="0"/>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a:pPr>
            <a:endParaRPr lang="zh-CN" altLang="en-US">
              <a:solidFill>
                <a:srgbClr val="000000"/>
              </a:solidFill>
              <a:latin typeface="Arial" panose="020B0604020202020204"/>
              <a:ea typeface="微软雅黑" panose="020B0503020204020204" charset="-122"/>
              <a:cs typeface="+mn-ea"/>
              <a:sym typeface="+mn-lt"/>
            </a:endParaRPr>
          </a:p>
        </p:txBody>
      </p:sp>
      <p:grpSp>
        <p:nvGrpSpPr>
          <p:cNvPr id="20" name="组合 19"/>
          <p:cNvGrpSpPr/>
          <p:nvPr/>
        </p:nvGrpSpPr>
        <p:grpSpPr>
          <a:xfrm>
            <a:off x="5601123" y="3956674"/>
            <a:ext cx="1052970" cy="785442"/>
            <a:chOff x="5596206" y="3988707"/>
            <a:chExt cx="1052970" cy="785442"/>
          </a:xfrm>
        </p:grpSpPr>
        <p:sp>
          <p:nvSpPr>
            <p:cNvPr id="21" name="ïŝľíḑè"/>
            <p:cNvSpPr/>
            <p:nvPr/>
          </p:nvSpPr>
          <p:spPr bwMode="auto">
            <a:xfrm>
              <a:off x="6415835" y="4201539"/>
              <a:ext cx="233341" cy="359776"/>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rgbClr val="961318"/>
            </a:solidFill>
            <a:ln w="12700" cap="flat" cmpd="sng" algn="ctr">
              <a:noFill/>
              <a:prstDash val="solid"/>
              <a:miter lim="800000"/>
            </a:ln>
            <a:effectLst/>
          </p:spPr>
          <p:txBody>
            <a:bodyPr/>
            <a:lstStyle/>
            <a:p>
              <a:pPr>
                <a:defRPr/>
              </a:pPr>
              <a:endParaRPr lang="zh-CN" altLang="en-US" kern="0">
                <a:solidFill>
                  <a:srgbClr val="FFFFFF"/>
                </a:solidFill>
                <a:latin typeface="Arial" panose="020B0604020202020204"/>
                <a:ea typeface="微软雅黑" panose="020B0503020204020204" charset="-122"/>
                <a:cs typeface="+mn-ea"/>
                <a:sym typeface="+mn-lt"/>
              </a:endParaRPr>
            </a:p>
          </p:txBody>
        </p:sp>
        <p:sp>
          <p:nvSpPr>
            <p:cNvPr id="22" name="iśḷíḑe"/>
            <p:cNvSpPr/>
            <p:nvPr/>
          </p:nvSpPr>
          <p:spPr>
            <a:xfrm>
              <a:off x="5596206" y="3988707"/>
              <a:ext cx="785441" cy="785442"/>
            </a:xfrm>
            <a:prstGeom prst="ellipse">
              <a:avLst/>
            </a:prstGeom>
            <a:solidFill>
              <a:srgbClr val="961318"/>
            </a:solidFill>
            <a:ln w="12700" cap="flat" cmpd="sng" algn="ctr">
              <a:noFill/>
              <a:prstDash val="solid"/>
              <a:miter lim="800000"/>
            </a:ln>
            <a:effectLst/>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lang="zh-CN" altLang="en-US" dirty="0">
                <a:solidFill>
                  <a:srgbClr val="FFFFFF"/>
                </a:solidFill>
                <a:latin typeface="Arial" panose="020B0604020202020204"/>
                <a:ea typeface="微软雅黑" panose="020B0503020204020204" charset="-122"/>
                <a:cs typeface="+mn-ea"/>
                <a:sym typeface="+mn-lt"/>
              </a:endParaRPr>
            </a:p>
          </p:txBody>
        </p:sp>
      </p:grpSp>
      <p:sp>
        <p:nvSpPr>
          <p:cNvPr id="23" name="íŝḷïḓè"/>
          <p:cNvSpPr/>
          <p:nvPr/>
        </p:nvSpPr>
        <p:spPr bwMode="auto">
          <a:xfrm>
            <a:off x="5828824" y="4147130"/>
            <a:ext cx="338337" cy="366161"/>
          </a:xfrm>
          <a:custGeom>
            <a:avLst/>
            <a:gdLst>
              <a:gd name="connsiteX0" fmla="*/ 327780 w 561933"/>
              <a:gd name="connsiteY0" fmla="*/ 406780 h 608145"/>
              <a:gd name="connsiteX1" fmla="*/ 285069 w 561933"/>
              <a:gd name="connsiteY1" fmla="*/ 449434 h 608145"/>
              <a:gd name="connsiteX2" fmla="*/ 327780 w 561933"/>
              <a:gd name="connsiteY2" fmla="*/ 492088 h 608145"/>
              <a:gd name="connsiteX3" fmla="*/ 370490 w 561933"/>
              <a:gd name="connsiteY3" fmla="*/ 449434 h 608145"/>
              <a:gd name="connsiteX4" fmla="*/ 327780 w 561933"/>
              <a:gd name="connsiteY4" fmla="*/ 406780 h 608145"/>
              <a:gd name="connsiteX5" fmla="*/ 91381 w 561933"/>
              <a:gd name="connsiteY5" fmla="*/ 406780 h 608145"/>
              <a:gd name="connsiteX6" fmla="*/ 49664 w 561933"/>
              <a:gd name="connsiteY6" fmla="*/ 449434 h 608145"/>
              <a:gd name="connsiteX7" fmla="*/ 91381 w 561933"/>
              <a:gd name="connsiteY7" fmla="*/ 492088 h 608145"/>
              <a:gd name="connsiteX8" fmla="*/ 134092 w 561933"/>
              <a:gd name="connsiteY8" fmla="*/ 449434 h 608145"/>
              <a:gd name="connsiteX9" fmla="*/ 91381 w 561933"/>
              <a:gd name="connsiteY9" fmla="*/ 406780 h 608145"/>
              <a:gd name="connsiteX10" fmla="*/ 130119 w 561933"/>
              <a:gd name="connsiteY10" fmla="*/ 162762 h 608145"/>
              <a:gd name="connsiteX11" fmla="*/ 50657 w 561933"/>
              <a:gd name="connsiteY11" fmla="*/ 243110 h 608145"/>
              <a:gd name="connsiteX12" fmla="*/ 50657 w 561933"/>
              <a:gd name="connsiteY12" fmla="*/ 312546 h 608145"/>
              <a:gd name="connsiteX13" fmla="*/ 78468 w 561933"/>
              <a:gd name="connsiteY13" fmla="*/ 341312 h 608145"/>
              <a:gd name="connsiteX14" fmla="*/ 340692 w 561933"/>
              <a:gd name="connsiteY14" fmla="*/ 341312 h 608145"/>
              <a:gd name="connsiteX15" fmla="*/ 369497 w 561933"/>
              <a:gd name="connsiteY15" fmla="*/ 312546 h 608145"/>
              <a:gd name="connsiteX16" fmla="*/ 369497 w 561933"/>
              <a:gd name="connsiteY16" fmla="*/ 243110 h 608145"/>
              <a:gd name="connsiteX17" fmla="*/ 289042 w 561933"/>
              <a:gd name="connsiteY17" fmla="*/ 162762 h 608145"/>
              <a:gd name="connsiteX18" fmla="*/ 127139 w 561933"/>
              <a:gd name="connsiteY18" fmla="*/ 99278 h 608145"/>
              <a:gd name="connsiteX19" fmla="*/ 293015 w 561933"/>
              <a:gd name="connsiteY19" fmla="*/ 99278 h 608145"/>
              <a:gd name="connsiteX20" fmla="*/ 420154 w 561933"/>
              <a:gd name="connsiteY20" fmla="*/ 226247 h 608145"/>
              <a:gd name="connsiteX21" fmla="*/ 420154 w 561933"/>
              <a:gd name="connsiteY21" fmla="*/ 486136 h 608145"/>
              <a:gd name="connsiteX22" fmla="*/ 382410 w 561933"/>
              <a:gd name="connsiteY22" fmla="*/ 541685 h 608145"/>
              <a:gd name="connsiteX23" fmla="*/ 382410 w 561933"/>
              <a:gd name="connsiteY23" fmla="*/ 561524 h 608145"/>
              <a:gd name="connsiteX24" fmla="*/ 334733 w 561933"/>
              <a:gd name="connsiteY24" fmla="*/ 608145 h 608145"/>
              <a:gd name="connsiteX25" fmla="*/ 326786 w 561933"/>
              <a:gd name="connsiteY25" fmla="*/ 608145 h 608145"/>
              <a:gd name="connsiteX26" fmla="*/ 280103 w 561933"/>
              <a:gd name="connsiteY26" fmla="*/ 561524 h 608145"/>
              <a:gd name="connsiteX27" fmla="*/ 280103 w 561933"/>
              <a:gd name="connsiteY27" fmla="*/ 544661 h 608145"/>
              <a:gd name="connsiteX28" fmla="*/ 140051 w 561933"/>
              <a:gd name="connsiteY28" fmla="*/ 544661 h 608145"/>
              <a:gd name="connsiteX29" fmla="*/ 140051 w 561933"/>
              <a:gd name="connsiteY29" fmla="*/ 561524 h 608145"/>
              <a:gd name="connsiteX30" fmla="*/ 92374 w 561933"/>
              <a:gd name="connsiteY30" fmla="*/ 608145 h 608145"/>
              <a:gd name="connsiteX31" fmla="*/ 84428 w 561933"/>
              <a:gd name="connsiteY31" fmla="*/ 608145 h 608145"/>
              <a:gd name="connsiteX32" fmla="*/ 37744 w 561933"/>
              <a:gd name="connsiteY32" fmla="*/ 561524 h 608145"/>
              <a:gd name="connsiteX33" fmla="*/ 37744 w 561933"/>
              <a:gd name="connsiteY33" fmla="*/ 541685 h 608145"/>
              <a:gd name="connsiteX34" fmla="*/ 0 w 561933"/>
              <a:gd name="connsiteY34" fmla="*/ 486136 h 608145"/>
              <a:gd name="connsiteX35" fmla="*/ 0 w 561933"/>
              <a:gd name="connsiteY35" fmla="*/ 226247 h 608145"/>
              <a:gd name="connsiteX36" fmla="*/ 127139 w 561933"/>
              <a:gd name="connsiteY36" fmla="*/ 99278 h 608145"/>
              <a:gd name="connsiteX37" fmla="*/ 408232 w 561933"/>
              <a:gd name="connsiteY37" fmla="*/ 74504 h 608145"/>
              <a:gd name="connsiteX38" fmla="*/ 424139 w 561933"/>
              <a:gd name="connsiteY38" fmla="*/ 75495 h 608145"/>
              <a:gd name="connsiteX39" fmla="*/ 486772 w 561933"/>
              <a:gd name="connsiteY39" fmla="*/ 185587 h 608145"/>
              <a:gd name="connsiteX40" fmla="*/ 479813 w 561933"/>
              <a:gd name="connsiteY40" fmla="*/ 199473 h 608145"/>
              <a:gd name="connsiteX41" fmla="*/ 464901 w 561933"/>
              <a:gd name="connsiteY41" fmla="*/ 202448 h 608145"/>
              <a:gd name="connsiteX42" fmla="*/ 462912 w 561933"/>
              <a:gd name="connsiteY42" fmla="*/ 201456 h 608145"/>
              <a:gd name="connsiteX43" fmla="*/ 448994 w 561933"/>
              <a:gd name="connsiteY43" fmla="*/ 183604 h 608145"/>
              <a:gd name="connsiteX44" fmla="*/ 406244 w 561933"/>
              <a:gd name="connsiteY44" fmla="*/ 109217 h 608145"/>
              <a:gd name="connsiteX45" fmla="*/ 397296 w 561933"/>
              <a:gd name="connsiteY45" fmla="*/ 89381 h 608145"/>
              <a:gd name="connsiteX46" fmla="*/ 398291 w 561933"/>
              <a:gd name="connsiteY46" fmla="*/ 87397 h 608145"/>
              <a:gd name="connsiteX47" fmla="*/ 408232 w 561933"/>
              <a:gd name="connsiteY47" fmla="*/ 74504 h 608145"/>
              <a:gd name="connsiteX48" fmla="*/ 439969 w 561933"/>
              <a:gd name="connsiteY48" fmla="*/ 1081 h 608145"/>
              <a:gd name="connsiteX49" fmla="*/ 560176 w 561933"/>
              <a:gd name="connsiteY49" fmla="*/ 205408 h 608145"/>
              <a:gd name="connsiteX50" fmla="*/ 552228 w 561933"/>
              <a:gd name="connsiteY50" fmla="*/ 217311 h 608145"/>
              <a:gd name="connsiteX51" fmla="*/ 537326 w 561933"/>
              <a:gd name="connsiteY51" fmla="*/ 220286 h 608145"/>
              <a:gd name="connsiteX52" fmla="*/ 535340 w 561933"/>
              <a:gd name="connsiteY52" fmla="*/ 219294 h 608145"/>
              <a:gd name="connsiteX53" fmla="*/ 522425 w 561933"/>
              <a:gd name="connsiteY53" fmla="*/ 199457 h 608145"/>
              <a:gd name="connsiteX54" fmla="*/ 426061 w 561933"/>
              <a:gd name="connsiteY54" fmla="*/ 36788 h 608145"/>
              <a:gd name="connsiteX55" fmla="*/ 416126 w 561933"/>
              <a:gd name="connsiteY55" fmla="*/ 15959 h 608145"/>
              <a:gd name="connsiteX56" fmla="*/ 416126 w 561933"/>
              <a:gd name="connsiteY56" fmla="*/ 13975 h 608145"/>
              <a:gd name="connsiteX57" fmla="*/ 425067 w 561933"/>
              <a:gd name="connsiteY57" fmla="*/ 2073 h 608145"/>
              <a:gd name="connsiteX58" fmla="*/ 439969 w 561933"/>
              <a:gd name="connsiteY58" fmla="*/ 1081 h 60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1933" h="608145">
                <a:moveTo>
                  <a:pt x="327780" y="406780"/>
                </a:moveTo>
                <a:cubicBezTo>
                  <a:pt x="303941" y="406780"/>
                  <a:pt x="285069" y="425627"/>
                  <a:pt x="285069" y="449434"/>
                </a:cubicBezTo>
                <a:cubicBezTo>
                  <a:pt x="285069" y="473241"/>
                  <a:pt x="303941" y="492088"/>
                  <a:pt x="327780" y="492088"/>
                </a:cubicBezTo>
                <a:cubicBezTo>
                  <a:pt x="350625" y="492088"/>
                  <a:pt x="370490" y="473241"/>
                  <a:pt x="370490" y="449434"/>
                </a:cubicBezTo>
                <a:cubicBezTo>
                  <a:pt x="370490" y="425627"/>
                  <a:pt x="350625" y="406780"/>
                  <a:pt x="327780" y="406780"/>
                </a:cubicBezTo>
                <a:close/>
                <a:moveTo>
                  <a:pt x="91381" y="406780"/>
                </a:moveTo>
                <a:cubicBezTo>
                  <a:pt x="68536" y="406780"/>
                  <a:pt x="49664" y="425627"/>
                  <a:pt x="49664" y="449434"/>
                </a:cubicBezTo>
                <a:cubicBezTo>
                  <a:pt x="49664" y="473241"/>
                  <a:pt x="68536" y="492088"/>
                  <a:pt x="91381" y="492088"/>
                </a:cubicBezTo>
                <a:cubicBezTo>
                  <a:pt x="115220" y="492088"/>
                  <a:pt x="134092" y="473241"/>
                  <a:pt x="134092" y="449434"/>
                </a:cubicBezTo>
                <a:cubicBezTo>
                  <a:pt x="134092" y="425627"/>
                  <a:pt x="115220" y="406780"/>
                  <a:pt x="91381" y="406780"/>
                </a:cubicBezTo>
                <a:close/>
                <a:moveTo>
                  <a:pt x="130119" y="162762"/>
                </a:moveTo>
                <a:cubicBezTo>
                  <a:pt x="86415" y="162762"/>
                  <a:pt x="50657" y="198472"/>
                  <a:pt x="50657" y="243110"/>
                </a:cubicBezTo>
                <a:lnTo>
                  <a:pt x="50657" y="312546"/>
                </a:lnTo>
                <a:cubicBezTo>
                  <a:pt x="50657" y="328417"/>
                  <a:pt x="62576" y="341312"/>
                  <a:pt x="78468" y="341312"/>
                </a:cubicBezTo>
                <a:lnTo>
                  <a:pt x="340692" y="341312"/>
                </a:lnTo>
                <a:cubicBezTo>
                  <a:pt x="356585" y="341312"/>
                  <a:pt x="369497" y="328417"/>
                  <a:pt x="369497" y="312546"/>
                </a:cubicBezTo>
                <a:lnTo>
                  <a:pt x="369497" y="243110"/>
                </a:lnTo>
                <a:cubicBezTo>
                  <a:pt x="369497" y="198472"/>
                  <a:pt x="332746" y="162762"/>
                  <a:pt x="289042" y="162762"/>
                </a:cubicBezTo>
                <a:close/>
                <a:moveTo>
                  <a:pt x="127139" y="99278"/>
                </a:moveTo>
                <a:lnTo>
                  <a:pt x="293015" y="99278"/>
                </a:lnTo>
                <a:cubicBezTo>
                  <a:pt x="363538" y="99278"/>
                  <a:pt x="420154" y="155819"/>
                  <a:pt x="420154" y="226247"/>
                </a:cubicBezTo>
                <a:lnTo>
                  <a:pt x="420154" y="486136"/>
                </a:lnTo>
                <a:cubicBezTo>
                  <a:pt x="420154" y="511926"/>
                  <a:pt x="404262" y="532757"/>
                  <a:pt x="382410" y="541685"/>
                </a:cubicBezTo>
                <a:lnTo>
                  <a:pt x="382410" y="561524"/>
                </a:lnTo>
                <a:cubicBezTo>
                  <a:pt x="382410" y="587314"/>
                  <a:pt x="360558" y="608145"/>
                  <a:pt x="334733" y="608145"/>
                </a:cubicBezTo>
                <a:lnTo>
                  <a:pt x="326786" y="608145"/>
                </a:lnTo>
                <a:cubicBezTo>
                  <a:pt x="300961" y="608145"/>
                  <a:pt x="280103" y="587314"/>
                  <a:pt x="280103" y="561524"/>
                </a:cubicBezTo>
                <a:lnTo>
                  <a:pt x="280103" y="544661"/>
                </a:lnTo>
                <a:lnTo>
                  <a:pt x="140051" y="544661"/>
                </a:lnTo>
                <a:lnTo>
                  <a:pt x="140051" y="561524"/>
                </a:lnTo>
                <a:cubicBezTo>
                  <a:pt x="140051" y="587314"/>
                  <a:pt x="118199" y="608145"/>
                  <a:pt x="92374" y="608145"/>
                </a:cubicBezTo>
                <a:lnTo>
                  <a:pt x="84428" y="608145"/>
                </a:lnTo>
                <a:cubicBezTo>
                  <a:pt x="58603" y="608145"/>
                  <a:pt x="37744" y="587314"/>
                  <a:pt x="37744" y="561524"/>
                </a:cubicBezTo>
                <a:lnTo>
                  <a:pt x="37744" y="541685"/>
                </a:lnTo>
                <a:cubicBezTo>
                  <a:pt x="14899" y="532757"/>
                  <a:pt x="0" y="511926"/>
                  <a:pt x="0" y="486136"/>
                </a:cubicBezTo>
                <a:lnTo>
                  <a:pt x="0" y="226247"/>
                </a:lnTo>
                <a:cubicBezTo>
                  <a:pt x="0" y="155819"/>
                  <a:pt x="56616" y="99278"/>
                  <a:pt x="127139" y="99278"/>
                </a:cubicBezTo>
                <a:close/>
                <a:moveTo>
                  <a:pt x="408232" y="74504"/>
                </a:moveTo>
                <a:cubicBezTo>
                  <a:pt x="413203" y="72520"/>
                  <a:pt x="419168" y="72520"/>
                  <a:pt x="424139" y="75495"/>
                </a:cubicBezTo>
                <a:cubicBezTo>
                  <a:pt x="464901" y="96324"/>
                  <a:pt x="489755" y="139964"/>
                  <a:pt x="486772" y="185587"/>
                </a:cubicBezTo>
                <a:cubicBezTo>
                  <a:pt x="486772" y="190546"/>
                  <a:pt x="483790" y="195505"/>
                  <a:pt x="479813" y="199473"/>
                </a:cubicBezTo>
                <a:cubicBezTo>
                  <a:pt x="475836" y="202448"/>
                  <a:pt x="469871" y="203440"/>
                  <a:pt x="464901" y="202448"/>
                </a:cubicBezTo>
                <a:lnTo>
                  <a:pt x="462912" y="201456"/>
                </a:lnTo>
                <a:cubicBezTo>
                  <a:pt x="453965" y="199473"/>
                  <a:pt x="448994" y="191538"/>
                  <a:pt x="448994" y="183604"/>
                </a:cubicBezTo>
                <a:cubicBezTo>
                  <a:pt x="450982" y="152857"/>
                  <a:pt x="434081" y="123103"/>
                  <a:pt x="406244" y="109217"/>
                </a:cubicBezTo>
                <a:cubicBezTo>
                  <a:pt x="399285" y="105250"/>
                  <a:pt x="395308" y="97315"/>
                  <a:pt x="397296" y="89381"/>
                </a:cubicBezTo>
                <a:lnTo>
                  <a:pt x="398291" y="87397"/>
                </a:lnTo>
                <a:cubicBezTo>
                  <a:pt x="399285" y="81446"/>
                  <a:pt x="403261" y="77479"/>
                  <a:pt x="408232" y="74504"/>
                </a:cubicBezTo>
                <a:close/>
                <a:moveTo>
                  <a:pt x="439969" y="1081"/>
                </a:moveTo>
                <a:cubicBezTo>
                  <a:pt x="522425" y="32821"/>
                  <a:pt x="572097" y="118123"/>
                  <a:pt x="560176" y="205408"/>
                </a:cubicBezTo>
                <a:cubicBezTo>
                  <a:pt x="559182" y="210367"/>
                  <a:pt x="556202" y="214335"/>
                  <a:pt x="552228" y="217311"/>
                </a:cubicBezTo>
                <a:cubicBezTo>
                  <a:pt x="548254" y="220286"/>
                  <a:pt x="542294" y="221278"/>
                  <a:pt x="537326" y="220286"/>
                </a:cubicBezTo>
                <a:lnTo>
                  <a:pt x="535340" y="219294"/>
                </a:lnTo>
                <a:cubicBezTo>
                  <a:pt x="526399" y="217311"/>
                  <a:pt x="520438" y="208384"/>
                  <a:pt x="522425" y="199457"/>
                </a:cubicBezTo>
                <a:cubicBezTo>
                  <a:pt x="531366" y="130025"/>
                  <a:pt x="491628" y="62577"/>
                  <a:pt x="426061" y="36788"/>
                </a:cubicBezTo>
                <a:cubicBezTo>
                  <a:pt x="418113" y="33813"/>
                  <a:pt x="413146" y="24886"/>
                  <a:pt x="416126" y="15959"/>
                </a:cubicBezTo>
                <a:lnTo>
                  <a:pt x="416126" y="13975"/>
                </a:lnTo>
                <a:cubicBezTo>
                  <a:pt x="417120" y="9016"/>
                  <a:pt x="421094" y="4056"/>
                  <a:pt x="425067" y="2073"/>
                </a:cubicBezTo>
                <a:cubicBezTo>
                  <a:pt x="430035" y="89"/>
                  <a:pt x="435002" y="-903"/>
                  <a:pt x="439969" y="108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a:pPr>
            <a:endParaRPr lang="zh-CN" altLang="en-US">
              <a:solidFill>
                <a:srgbClr val="000000"/>
              </a:solidFill>
              <a:latin typeface="Arial" panose="020B0604020202020204"/>
              <a:ea typeface="微软雅黑" panose="020B0503020204020204" charset="-122"/>
              <a:cs typeface="+mn-ea"/>
              <a:sym typeface="+mn-lt"/>
            </a:endParaRPr>
          </a:p>
        </p:txBody>
      </p:sp>
      <p:grpSp>
        <p:nvGrpSpPr>
          <p:cNvPr id="24" name="组合 23"/>
          <p:cNvGrpSpPr/>
          <p:nvPr/>
        </p:nvGrpSpPr>
        <p:grpSpPr>
          <a:xfrm>
            <a:off x="5398887" y="3000863"/>
            <a:ext cx="927069" cy="664225"/>
            <a:chOff x="5393970" y="3032059"/>
            <a:chExt cx="927069" cy="664225"/>
          </a:xfrm>
        </p:grpSpPr>
        <p:sp>
          <p:nvSpPr>
            <p:cNvPr id="25" name="îṣḻíḑê"/>
            <p:cNvSpPr/>
            <p:nvPr/>
          </p:nvSpPr>
          <p:spPr>
            <a:xfrm flipH="1">
              <a:off x="5656814" y="3032059"/>
              <a:ext cx="664225" cy="664225"/>
            </a:xfrm>
            <a:prstGeom prst="ellipse">
              <a:avLst/>
            </a:prstGeom>
            <a:solidFill>
              <a:srgbClr val="961318">
                <a:alpha val="90000"/>
              </a:srgbClr>
            </a:solidFill>
            <a:ln w="12700" cap="flat" cmpd="sng" algn="ctr">
              <a:noFill/>
              <a:prstDash val="solid"/>
              <a:miter lim="800000"/>
            </a:ln>
            <a:effectLst/>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lang="zh-CN" altLang="en-US">
                <a:solidFill>
                  <a:srgbClr val="FFFFFF"/>
                </a:solidFill>
                <a:latin typeface="Arial" panose="020B0604020202020204"/>
                <a:ea typeface="微软雅黑" panose="020B0503020204020204" charset="-122"/>
                <a:cs typeface="+mn-ea"/>
                <a:sym typeface="+mn-lt"/>
              </a:endParaRPr>
            </a:p>
          </p:txBody>
        </p:sp>
        <p:sp>
          <p:nvSpPr>
            <p:cNvPr id="26" name="íṡľiďè"/>
            <p:cNvSpPr/>
            <p:nvPr/>
          </p:nvSpPr>
          <p:spPr bwMode="auto">
            <a:xfrm flipH="1">
              <a:off x="5393970" y="3223557"/>
              <a:ext cx="197330" cy="304252"/>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rgbClr val="961318">
                <a:alpha val="90000"/>
              </a:srgbClr>
            </a:solidFill>
            <a:ln>
              <a:noFill/>
            </a:ln>
          </p:spPr>
          <p:txBody>
            <a:bodyPr/>
            <a:lstStyle/>
            <a:p>
              <a:pPr>
                <a:defRPr/>
              </a:pPr>
              <a:endParaRPr lang="zh-CN" altLang="en-US" kern="0">
                <a:solidFill>
                  <a:srgbClr val="000000"/>
                </a:solidFill>
                <a:latin typeface="Arial" panose="020B0604020202020204"/>
                <a:ea typeface="微软雅黑" panose="020B0503020204020204" charset="-122"/>
                <a:cs typeface="+mn-ea"/>
                <a:sym typeface="+mn-lt"/>
              </a:endParaRPr>
            </a:p>
          </p:txBody>
        </p:sp>
      </p:grpSp>
      <p:sp>
        <p:nvSpPr>
          <p:cNvPr id="27" name="ïslíḓé"/>
          <p:cNvSpPr/>
          <p:nvPr/>
        </p:nvSpPr>
        <p:spPr bwMode="auto">
          <a:xfrm>
            <a:off x="5825621" y="3166340"/>
            <a:ext cx="363264" cy="320996"/>
          </a:xfrm>
          <a:custGeom>
            <a:avLst/>
            <a:gdLst>
              <a:gd name="connsiteX0" fmla="*/ 494452 w 603405"/>
              <a:gd name="connsiteY0" fmla="*/ 356003 h 533193"/>
              <a:gd name="connsiteX1" fmla="*/ 585270 w 603405"/>
              <a:gd name="connsiteY1" fmla="*/ 356003 h 533193"/>
              <a:gd name="connsiteX2" fmla="*/ 601782 w 603405"/>
              <a:gd name="connsiteY2" fmla="*/ 372480 h 533193"/>
              <a:gd name="connsiteX3" fmla="*/ 585270 w 603405"/>
              <a:gd name="connsiteY3" fmla="*/ 388957 h 533193"/>
              <a:gd name="connsiteX4" fmla="*/ 494452 w 603405"/>
              <a:gd name="connsiteY4" fmla="*/ 388957 h 533193"/>
              <a:gd name="connsiteX5" fmla="*/ 367511 w 603405"/>
              <a:gd name="connsiteY5" fmla="*/ 244227 h 533193"/>
              <a:gd name="connsiteX6" fmla="*/ 443780 w 603405"/>
              <a:gd name="connsiteY6" fmla="*/ 244227 h 533193"/>
              <a:gd name="connsiteX7" fmla="*/ 477411 w 603405"/>
              <a:gd name="connsiteY7" fmla="*/ 277633 h 533193"/>
              <a:gd name="connsiteX8" fmla="*/ 477861 w 603405"/>
              <a:gd name="connsiteY8" fmla="*/ 381744 h 533193"/>
              <a:gd name="connsiteX9" fmla="*/ 463748 w 603405"/>
              <a:gd name="connsiteY9" fmla="*/ 395975 h 533193"/>
              <a:gd name="connsiteX10" fmla="*/ 449486 w 603405"/>
              <a:gd name="connsiteY10" fmla="*/ 381894 h 533193"/>
              <a:gd name="connsiteX11" fmla="*/ 449035 w 603405"/>
              <a:gd name="connsiteY11" fmla="*/ 277782 h 533193"/>
              <a:gd name="connsiteX12" fmla="*/ 446033 w 603405"/>
              <a:gd name="connsiteY12" fmla="*/ 274786 h 533193"/>
              <a:gd name="connsiteX13" fmla="*/ 443030 w 603405"/>
              <a:gd name="connsiteY13" fmla="*/ 277782 h 533193"/>
              <a:gd name="connsiteX14" fmla="*/ 443330 w 603405"/>
              <a:gd name="connsiteY14" fmla="*/ 516116 h 533193"/>
              <a:gd name="connsiteX15" fmla="*/ 426215 w 603405"/>
              <a:gd name="connsiteY15" fmla="*/ 533193 h 533193"/>
              <a:gd name="connsiteX16" fmla="*/ 409249 w 603405"/>
              <a:gd name="connsiteY16" fmla="*/ 516116 h 533193"/>
              <a:gd name="connsiteX17" fmla="*/ 409249 w 603405"/>
              <a:gd name="connsiteY17" fmla="*/ 380096 h 533193"/>
              <a:gd name="connsiteX18" fmla="*/ 401893 w 603405"/>
              <a:gd name="connsiteY18" fmla="*/ 380096 h 533193"/>
              <a:gd name="connsiteX19" fmla="*/ 401893 w 603405"/>
              <a:gd name="connsiteY19" fmla="*/ 516116 h 533193"/>
              <a:gd name="connsiteX20" fmla="*/ 384778 w 603405"/>
              <a:gd name="connsiteY20" fmla="*/ 533193 h 533193"/>
              <a:gd name="connsiteX21" fmla="*/ 367812 w 603405"/>
              <a:gd name="connsiteY21" fmla="*/ 516116 h 533193"/>
              <a:gd name="connsiteX22" fmla="*/ 367812 w 603405"/>
              <a:gd name="connsiteY22" fmla="*/ 380096 h 533193"/>
              <a:gd name="connsiteX23" fmla="*/ 367812 w 603405"/>
              <a:gd name="connsiteY23" fmla="*/ 277782 h 533193"/>
              <a:gd name="connsiteX24" fmla="*/ 364959 w 603405"/>
              <a:gd name="connsiteY24" fmla="*/ 274936 h 533193"/>
              <a:gd name="connsiteX25" fmla="*/ 362257 w 603405"/>
              <a:gd name="connsiteY25" fmla="*/ 277782 h 533193"/>
              <a:gd name="connsiteX26" fmla="*/ 361656 w 603405"/>
              <a:gd name="connsiteY26" fmla="*/ 381894 h 533193"/>
              <a:gd name="connsiteX27" fmla="*/ 347544 w 603405"/>
              <a:gd name="connsiteY27" fmla="*/ 395975 h 533193"/>
              <a:gd name="connsiteX28" fmla="*/ 347393 w 603405"/>
              <a:gd name="connsiteY28" fmla="*/ 395975 h 533193"/>
              <a:gd name="connsiteX29" fmla="*/ 333281 w 603405"/>
              <a:gd name="connsiteY29" fmla="*/ 381744 h 533193"/>
              <a:gd name="connsiteX30" fmla="*/ 333881 w 603405"/>
              <a:gd name="connsiteY30" fmla="*/ 277633 h 533193"/>
              <a:gd name="connsiteX31" fmla="*/ 367511 w 603405"/>
              <a:gd name="connsiteY31" fmla="*/ 244227 h 533193"/>
              <a:gd name="connsiteX32" fmla="*/ 201525 w 603405"/>
              <a:gd name="connsiteY32" fmla="*/ 244227 h 533193"/>
              <a:gd name="connsiteX33" fmla="*/ 277906 w 603405"/>
              <a:gd name="connsiteY33" fmla="*/ 244227 h 533193"/>
              <a:gd name="connsiteX34" fmla="*/ 311520 w 603405"/>
              <a:gd name="connsiteY34" fmla="*/ 277633 h 533193"/>
              <a:gd name="connsiteX35" fmla="*/ 311970 w 603405"/>
              <a:gd name="connsiteY35" fmla="*/ 381744 h 533193"/>
              <a:gd name="connsiteX36" fmla="*/ 297864 w 603405"/>
              <a:gd name="connsiteY36" fmla="*/ 395975 h 533193"/>
              <a:gd name="connsiteX37" fmla="*/ 297714 w 603405"/>
              <a:gd name="connsiteY37" fmla="*/ 395975 h 533193"/>
              <a:gd name="connsiteX38" fmla="*/ 283608 w 603405"/>
              <a:gd name="connsiteY38" fmla="*/ 381894 h 533193"/>
              <a:gd name="connsiteX39" fmla="*/ 283008 w 603405"/>
              <a:gd name="connsiteY39" fmla="*/ 277782 h 533193"/>
              <a:gd name="connsiteX40" fmla="*/ 280007 w 603405"/>
              <a:gd name="connsiteY40" fmla="*/ 274786 h 533193"/>
              <a:gd name="connsiteX41" fmla="*/ 277156 w 603405"/>
              <a:gd name="connsiteY41" fmla="*/ 277782 h 533193"/>
              <a:gd name="connsiteX42" fmla="*/ 277456 w 603405"/>
              <a:gd name="connsiteY42" fmla="*/ 516116 h 533193"/>
              <a:gd name="connsiteX43" fmla="*/ 260349 w 603405"/>
              <a:gd name="connsiteY43" fmla="*/ 533193 h 533193"/>
              <a:gd name="connsiteX44" fmla="*/ 243242 w 603405"/>
              <a:gd name="connsiteY44" fmla="*/ 516116 h 533193"/>
              <a:gd name="connsiteX45" fmla="*/ 243242 w 603405"/>
              <a:gd name="connsiteY45" fmla="*/ 380096 h 533193"/>
              <a:gd name="connsiteX46" fmla="*/ 235889 w 603405"/>
              <a:gd name="connsiteY46" fmla="*/ 380096 h 533193"/>
              <a:gd name="connsiteX47" fmla="*/ 235889 w 603405"/>
              <a:gd name="connsiteY47" fmla="*/ 516116 h 533193"/>
              <a:gd name="connsiteX48" fmla="*/ 218932 w 603405"/>
              <a:gd name="connsiteY48" fmla="*/ 533193 h 533193"/>
              <a:gd name="connsiteX49" fmla="*/ 201825 w 603405"/>
              <a:gd name="connsiteY49" fmla="*/ 516116 h 533193"/>
              <a:gd name="connsiteX50" fmla="*/ 201825 w 603405"/>
              <a:gd name="connsiteY50" fmla="*/ 380096 h 533193"/>
              <a:gd name="connsiteX51" fmla="*/ 201825 w 603405"/>
              <a:gd name="connsiteY51" fmla="*/ 277782 h 533193"/>
              <a:gd name="connsiteX52" fmla="*/ 199124 w 603405"/>
              <a:gd name="connsiteY52" fmla="*/ 274936 h 533193"/>
              <a:gd name="connsiteX53" fmla="*/ 196423 w 603405"/>
              <a:gd name="connsiteY53" fmla="*/ 277782 h 533193"/>
              <a:gd name="connsiteX54" fmla="*/ 195822 w 603405"/>
              <a:gd name="connsiteY54" fmla="*/ 381894 h 533193"/>
              <a:gd name="connsiteX55" fmla="*/ 181567 w 603405"/>
              <a:gd name="connsiteY55" fmla="*/ 395975 h 533193"/>
              <a:gd name="connsiteX56" fmla="*/ 167461 w 603405"/>
              <a:gd name="connsiteY56" fmla="*/ 381744 h 533193"/>
              <a:gd name="connsiteX57" fmla="*/ 167911 w 603405"/>
              <a:gd name="connsiteY57" fmla="*/ 277633 h 533193"/>
              <a:gd name="connsiteX58" fmla="*/ 201525 w 603405"/>
              <a:gd name="connsiteY58" fmla="*/ 244227 h 533193"/>
              <a:gd name="connsiteX59" fmla="*/ 34214 w 603405"/>
              <a:gd name="connsiteY59" fmla="*/ 244227 h 533193"/>
              <a:gd name="connsiteX60" fmla="*/ 110445 w 603405"/>
              <a:gd name="connsiteY60" fmla="*/ 244227 h 533193"/>
              <a:gd name="connsiteX61" fmla="*/ 144059 w 603405"/>
              <a:gd name="connsiteY61" fmla="*/ 277633 h 533193"/>
              <a:gd name="connsiteX62" fmla="*/ 144509 w 603405"/>
              <a:gd name="connsiteY62" fmla="*/ 381744 h 533193"/>
              <a:gd name="connsiteX63" fmla="*/ 130403 w 603405"/>
              <a:gd name="connsiteY63" fmla="*/ 395975 h 533193"/>
              <a:gd name="connsiteX64" fmla="*/ 116147 w 603405"/>
              <a:gd name="connsiteY64" fmla="*/ 381894 h 533193"/>
              <a:gd name="connsiteX65" fmla="*/ 115697 w 603405"/>
              <a:gd name="connsiteY65" fmla="*/ 277782 h 533193"/>
              <a:gd name="connsiteX66" fmla="*/ 112696 w 603405"/>
              <a:gd name="connsiteY66" fmla="*/ 274786 h 533193"/>
              <a:gd name="connsiteX67" fmla="*/ 109694 w 603405"/>
              <a:gd name="connsiteY67" fmla="*/ 277782 h 533193"/>
              <a:gd name="connsiteX68" fmla="*/ 109995 w 603405"/>
              <a:gd name="connsiteY68" fmla="*/ 516116 h 533193"/>
              <a:gd name="connsiteX69" fmla="*/ 92888 w 603405"/>
              <a:gd name="connsiteY69" fmla="*/ 533193 h 533193"/>
              <a:gd name="connsiteX70" fmla="*/ 75931 w 603405"/>
              <a:gd name="connsiteY70" fmla="*/ 516116 h 533193"/>
              <a:gd name="connsiteX71" fmla="*/ 75931 w 603405"/>
              <a:gd name="connsiteY71" fmla="*/ 380096 h 533193"/>
              <a:gd name="connsiteX72" fmla="*/ 68578 w 603405"/>
              <a:gd name="connsiteY72" fmla="*/ 380096 h 533193"/>
              <a:gd name="connsiteX73" fmla="*/ 68578 w 603405"/>
              <a:gd name="connsiteY73" fmla="*/ 516116 h 533193"/>
              <a:gd name="connsiteX74" fmla="*/ 51471 w 603405"/>
              <a:gd name="connsiteY74" fmla="*/ 533193 h 533193"/>
              <a:gd name="connsiteX75" fmla="*/ 34364 w 603405"/>
              <a:gd name="connsiteY75" fmla="*/ 516116 h 533193"/>
              <a:gd name="connsiteX76" fmla="*/ 34364 w 603405"/>
              <a:gd name="connsiteY76" fmla="*/ 380096 h 533193"/>
              <a:gd name="connsiteX77" fmla="*/ 34364 w 603405"/>
              <a:gd name="connsiteY77" fmla="*/ 277782 h 533193"/>
              <a:gd name="connsiteX78" fmla="*/ 31663 w 603405"/>
              <a:gd name="connsiteY78" fmla="*/ 275086 h 533193"/>
              <a:gd name="connsiteX79" fmla="*/ 28962 w 603405"/>
              <a:gd name="connsiteY79" fmla="*/ 277782 h 533193"/>
              <a:gd name="connsiteX80" fmla="*/ 28361 w 603405"/>
              <a:gd name="connsiteY80" fmla="*/ 381894 h 533193"/>
              <a:gd name="connsiteX81" fmla="*/ 14256 w 603405"/>
              <a:gd name="connsiteY81" fmla="*/ 395975 h 533193"/>
              <a:gd name="connsiteX82" fmla="*/ 14106 w 603405"/>
              <a:gd name="connsiteY82" fmla="*/ 395975 h 533193"/>
              <a:gd name="connsiteX83" fmla="*/ 0 w 603405"/>
              <a:gd name="connsiteY83" fmla="*/ 381744 h 533193"/>
              <a:gd name="connsiteX84" fmla="*/ 600 w 603405"/>
              <a:gd name="connsiteY84" fmla="*/ 277633 h 533193"/>
              <a:gd name="connsiteX85" fmla="*/ 34214 w 603405"/>
              <a:gd name="connsiteY85" fmla="*/ 244227 h 533193"/>
              <a:gd name="connsiteX86" fmla="*/ 298774 w 603405"/>
              <a:gd name="connsiteY86" fmla="*/ 232090 h 533193"/>
              <a:gd name="connsiteX87" fmla="*/ 346547 w 603405"/>
              <a:gd name="connsiteY87" fmla="*/ 232090 h 533193"/>
              <a:gd name="connsiteX88" fmla="*/ 322660 w 603405"/>
              <a:gd name="connsiteY88" fmla="*/ 254883 h 533193"/>
              <a:gd name="connsiteX89" fmla="*/ 298774 w 603405"/>
              <a:gd name="connsiteY89" fmla="*/ 232090 h 533193"/>
              <a:gd name="connsiteX90" fmla="*/ 405716 w 603405"/>
              <a:gd name="connsiteY90" fmla="*/ 176061 h 533193"/>
              <a:gd name="connsiteX91" fmla="*/ 435177 w 603405"/>
              <a:gd name="connsiteY91" fmla="*/ 205417 h 533193"/>
              <a:gd name="connsiteX92" fmla="*/ 405716 w 603405"/>
              <a:gd name="connsiteY92" fmla="*/ 234773 h 533193"/>
              <a:gd name="connsiteX93" fmla="*/ 376255 w 603405"/>
              <a:gd name="connsiteY93" fmla="*/ 205417 h 533193"/>
              <a:gd name="connsiteX94" fmla="*/ 405716 w 603405"/>
              <a:gd name="connsiteY94" fmla="*/ 176061 h 533193"/>
              <a:gd name="connsiteX95" fmla="*/ 239817 w 603405"/>
              <a:gd name="connsiteY95" fmla="*/ 176061 h 533193"/>
              <a:gd name="connsiteX96" fmla="*/ 269208 w 603405"/>
              <a:gd name="connsiteY96" fmla="*/ 205417 h 533193"/>
              <a:gd name="connsiteX97" fmla="*/ 239817 w 603405"/>
              <a:gd name="connsiteY97" fmla="*/ 234773 h 533193"/>
              <a:gd name="connsiteX98" fmla="*/ 210426 w 603405"/>
              <a:gd name="connsiteY98" fmla="*/ 205417 h 533193"/>
              <a:gd name="connsiteX99" fmla="*/ 239817 w 603405"/>
              <a:gd name="connsiteY99" fmla="*/ 176061 h 533193"/>
              <a:gd name="connsiteX100" fmla="*/ 72325 w 603405"/>
              <a:gd name="connsiteY100" fmla="*/ 176061 h 533193"/>
              <a:gd name="connsiteX101" fmla="*/ 101897 w 603405"/>
              <a:gd name="connsiteY101" fmla="*/ 205416 h 533193"/>
              <a:gd name="connsiteX102" fmla="*/ 72325 w 603405"/>
              <a:gd name="connsiteY102" fmla="*/ 234772 h 533193"/>
              <a:gd name="connsiteX103" fmla="*/ 42904 w 603405"/>
              <a:gd name="connsiteY103" fmla="*/ 205416 h 533193"/>
              <a:gd name="connsiteX104" fmla="*/ 72325 w 603405"/>
              <a:gd name="connsiteY104" fmla="*/ 176061 h 533193"/>
              <a:gd name="connsiteX105" fmla="*/ 1200 w 603405"/>
              <a:gd name="connsiteY105" fmla="*/ 56241 h 533193"/>
              <a:gd name="connsiteX106" fmla="*/ 384613 w 603405"/>
              <a:gd name="connsiteY106" fmla="*/ 56241 h 533193"/>
              <a:gd name="connsiteX107" fmla="*/ 603405 w 603405"/>
              <a:gd name="connsiteY107" fmla="*/ 274494 h 533193"/>
              <a:gd name="connsiteX108" fmla="*/ 540979 w 603405"/>
              <a:gd name="connsiteY108" fmla="*/ 336809 h 533193"/>
              <a:gd name="connsiteX109" fmla="*/ 494459 w 603405"/>
              <a:gd name="connsiteY109" fmla="*/ 336809 h 533193"/>
              <a:gd name="connsiteX110" fmla="*/ 494159 w 603405"/>
              <a:gd name="connsiteY110" fmla="*/ 277490 h 533193"/>
              <a:gd name="connsiteX111" fmla="*/ 464747 w 603405"/>
              <a:gd name="connsiteY111" fmla="*/ 232102 h 533193"/>
              <a:gd name="connsiteX112" fmla="*/ 551333 w 603405"/>
              <a:gd name="connsiteY112" fmla="*/ 232102 h 533193"/>
              <a:gd name="connsiteX113" fmla="*/ 551483 w 603405"/>
              <a:gd name="connsiteY113" fmla="*/ 232102 h 533193"/>
              <a:gd name="connsiteX114" fmla="*/ 557636 w 603405"/>
              <a:gd name="connsiteY114" fmla="*/ 228806 h 533193"/>
              <a:gd name="connsiteX115" fmla="*/ 558236 w 603405"/>
              <a:gd name="connsiteY115" fmla="*/ 221766 h 533193"/>
              <a:gd name="connsiteX116" fmla="*/ 504663 w 603405"/>
              <a:gd name="connsiteY116" fmla="*/ 136532 h 533193"/>
              <a:gd name="connsiteX117" fmla="*/ 415676 w 603405"/>
              <a:gd name="connsiteY117" fmla="*/ 97585 h 533193"/>
              <a:gd name="connsiteX118" fmla="*/ 397968 w 603405"/>
              <a:gd name="connsiteY118" fmla="*/ 97585 h 533193"/>
              <a:gd name="connsiteX119" fmla="*/ 397968 w 603405"/>
              <a:gd name="connsiteY119" fmla="*/ 159900 h 533193"/>
              <a:gd name="connsiteX120" fmla="*/ 364954 w 603405"/>
              <a:gd name="connsiteY120" fmla="*/ 183568 h 533193"/>
              <a:gd name="connsiteX121" fmla="*/ 364954 w 603405"/>
              <a:gd name="connsiteY121" fmla="*/ 97585 h 533193"/>
              <a:gd name="connsiteX122" fmla="*/ 174223 w 603405"/>
              <a:gd name="connsiteY122" fmla="*/ 97585 h 533193"/>
              <a:gd name="connsiteX123" fmla="*/ 174223 w 603405"/>
              <a:gd name="connsiteY123" fmla="*/ 232102 h 533193"/>
              <a:gd name="connsiteX124" fmla="*/ 180526 w 603405"/>
              <a:gd name="connsiteY124" fmla="*/ 232102 h 533193"/>
              <a:gd name="connsiteX125" fmla="*/ 174223 w 603405"/>
              <a:gd name="connsiteY125" fmla="*/ 235547 h 533193"/>
              <a:gd name="connsiteX126" fmla="*/ 156065 w 603405"/>
              <a:gd name="connsiteY126" fmla="*/ 256369 h 533193"/>
              <a:gd name="connsiteX127" fmla="*/ 141209 w 603405"/>
              <a:gd name="connsiteY127" fmla="*/ 238093 h 533193"/>
              <a:gd name="connsiteX128" fmla="*/ 131455 w 603405"/>
              <a:gd name="connsiteY128" fmla="*/ 232102 h 533193"/>
              <a:gd name="connsiteX129" fmla="*/ 141209 w 603405"/>
              <a:gd name="connsiteY129" fmla="*/ 232102 h 533193"/>
              <a:gd name="connsiteX130" fmla="*/ 141209 w 603405"/>
              <a:gd name="connsiteY130" fmla="*/ 97585 h 533193"/>
              <a:gd name="connsiteX131" fmla="*/ 1200 w 603405"/>
              <a:gd name="connsiteY131" fmla="*/ 97585 h 533193"/>
              <a:gd name="connsiteX132" fmla="*/ 30337 w 603405"/>
              <a:gd name="connsiteY132" fmla="*/ 0 h 533193"/>
              <a:gd name="connsiteX133" fmla="*/ 450496 w 603405"/>
              <a:gd name="connsiteY133" fmla="*/ 0 h 533193"/>
              <a:gd name="connsiteX134" fmla="*/ 467002 w 603405"/>
              <a:gd name="connsiteY134" fmla="*/ 16512 h 533193"/>
              <a:gd name="connsiteX135" fmla="*/ 450496 w 603405"/>
              <a:gd name="connsiteY135" fmla="*/ 33025 h 533193"/>
              <a:gd name="connsiteX136" fmla="*/ 30337 w 603405"/>
              <a:gd name="connsiteY136" fmla="*/ 33025 h 533193"/>
              <a:gd name="connsiteX137" fmla="*/ 13831 w 603405"/>
              <a:gd name="connsiteY137" fmla="*/ 16512 h 533193"/>
              <a:gd name="connsiteX138" fmla="*/ 30337 w 603405"/>
              <a:gd name="connsiteY13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3405" h="533193">
                <a:moveTo>
                  <a:pt x="494452" y="356003"/>
                </a:moveTo>
                <a:lnTo>
                  <a:pt x="585270" y="356003"/>
                </a:lnTo>
                <a:cubicBezTo>
                  <a:pt x="594277" y="356003"/>
                  <a:pt x="601782" y="363343"/>
                  <a:pt x="601782" y="372480"/>
                </a:cubicBezTo>
                <a:cubicBezTo>
                  <a:pt x="601782" y="381617"/>
                  <a:pt x="594277" y="388957"/>
                  <a:pt x="585270" y="388957"/>
                </a:cubicBezTo>
                <a:lnTo>
                  <a:pt x="494452" y="388957"/>
                </a:lnTo>
                <a:close/>
                <a:moveTo>
                  <a:pt x="367511" y="244227"/>
                </a:moveTo>
                <a:lnTo>
                  <a:pt x="443780" y="244227"/>
                </a:lnTo>
                <a:cubicBezTo>
                  <a:pt x="462247" y="244227"/>
                  <a:pt x="477261" y="259207"/>
                  <a:pt x="477411" y="277633"/>
                </a:cubicBezTo>
                <a:lnTo>
                  <a:pt x="477861" y="381744"/>
                </a:lnTo>
                <a:cubicBezTo>
                  <a:pt x="478011" y="389534"/>
                  <a:pt x="471706" y="395975"/>
                  <a:pt x="463748" y="395975"/>
                </a:cubicBezTo>
                <a:cubicBezTo>
                  <a:pt x="455941" y="395975"/>
                  <a:pt x="449486" y="389684"/>
                  <a:pt x="449486" y="381894"/>
                </a:cubicBezTo>
                <a:lnTo>
                  <a:pt x="449035" y="277782"/>
                </a:lnTo>
                <a:cubicBezTo>
                  <a:pt x="449035" y="276135"/>
                  <a:pt x="447684" y="274786"/>
                  <a:pt x="446033" y="274786"/>
                </a:cubicBezTo>
                <a:cubicBezTo>
                  <a:pt x="444381" y="274786"/>
                  <a:pt x="443030" y="276135"/>
                  <a:pt x="443030" y="277782"/>
                </a:cubicBezTo>
                <a:cubicBezTo>
                  <a:pt x="443030" y="419944"/>
                  <a:pt x="443330" y="291115"/>
                  <a:pt x="443330" y="516116"/>
                </a:cubicBezTo>
                <a:cubicBezTo>
                  <a:pt x="443330" y="525553"/>
                  <a:pt x="435673" y="533193"/>
                  <a:pt x="426215" y="533193"/>
                </a:cubicBezTo>
                <a:cubicBezTo>
                  <a:pt x="416906" y="533193"/>
                  <a:pt x="409249" y="525553"/>
                  <a:pt x="409249" y="516116"/>
                </a:cubicBezTo>
                <a:lnTo>
                  <a:pt x="409249" y="380096"/>
                </a:lnTo>
                <a:lnTo>
                  <a:pt x="401893" y="380096"/>
                </a:lnTo>
                <a:lnTo>
                  <a:pt x="401893" y="516116"/>
                </a:lnTo>
                <a:cubicBezTo>
                  <a:pt x="401893" y="525553"/>
                  <a:pt x="394236" y="533193"/>
                  <a:pt x="384778" y="533193"/>
                </a:cubicBezTo>
                <a:cubicBezTo>
                  <a:pt x="375319" y="533193"/>
                  <a:pt x="367812" y="525553"/>
                  <a:pt x="367812" y="516116"/>
                </a:cubicBezTo>
                <a:lnTo>
                  <a:pt x="367812" y="380096"/>
                </a:lnTo>
                <a:lnTo>
                  <a:pt x="367812" y="277782"/>
                </a:lnTo>
                <a:cubicBezTo>
                  <a:pt x="367812" y="276284"/>
                  <a:pt x="366461" y="274936"/>
                  <a:pt x="364959" y="274936"/>
                </a:cubicBezTo>
                <a:cubicBezTo>
                  <a:pt x="363458" y="274936"/>
                  <a:pt x="362257" y="276284"/>
                  <a:pt x="362257" y="277782"/>
                </a:cubicBezTo>
                <a:lnTo>
                  <a:pt x="361656" y="381894"/>
                </a:lnTo>
                <a:cubicBezTo>
                  <a:pt x="361656" y="389684"/>
                  <a:pt x="355351" y="395975"/>
                  <a:pt x="347544" y="395975"/>
                </a:cubicBezTo>
                <a:lnTo>
                  <a:pt x="347393" y="395975"/>
                </a:lnTo>
                <a:cubicBezTo>
                  <a:pt x="339586" y="395975"/>
                  <a:pt x="333281" y="389534"/>
                  <a:pt x="333281" y="381744"/>
                </a:cubicBezTo>
                <a:lnTo>
                  <a:pt x="333881" y="277633"/>
                </a:lnTo>
                <a:cubicBezTo>
                  <a:pt x="333881" y="259207"/>
                  <a:pt x="349045" y="244227"/>
                  <a:pt x="367511" y="244227"/>
                </a:cubicBezTo>
                <a:close/>
                <a:moveTo>
                  <a:pt x="201525" y="244227"/>
                </a:moveTo>
                <a:lnTo>
                  <a:pt x="277906" y="244227"/>
                </a:lnTo>
                <a:cubicBezTo>
                  <a:pt x="296213" y="244227"/>
                  <a:pt x="311370" y="259207"/>
                  <a:pt x="311520" y="277633"/>
                </a:cubicBezTo>
                <a:lnTo>
                  <a:pt x="311970" y="381744"/>
                </a:lnTo>
                <a:cubicBezTo>
                  <a:pt x="311970" y="389534"/>
                  <a:pt x="305667" y="395975"/>
                  <a:pt x="297864" y="395975"/>
                </a:cubicBezTo>
                <a:lnTo>
                  <a:pt x="297714" y="395975"/>
                </a:lnTo>
                <a:cubicBezTo>
                  <a:pt x="289911" y="395975"/>
                  <a:pt x="283608" y="389684"/>
                  <a:pt x="283608" y="381894"/>
                </a:cubicBezTo>
                <a:lnTo>
                  <a:pt x="283008" y="277782"/>
                </a:lnTo>
                <a:cubicBezTo>
                  <a:pt x="283008" y="276135"/>
                  <a:pt x="281657" y="274786"/>
                  <a:pt x="280007" y="274786"/>
                </a:cubicBezTo>
                <a:cubicBezTo>
                  <a:pt x="278356" y="274786"/>
                  <a:pt x="277156" y="276135"/>
                  <a:pt x="277156" y="277782"/>
                </a:cubicBezTo>
                <a:cubicBezTo>
                  <a:pt x="277156" y="419944"/>
                  <a:pt x="277456" y="291115"/>
                  <a:pt x="277456" y="516116"/>
                </a:cubicBezTo>
                <a:cubicBezTo>
                  <a:pt x="277456" y="525553"/>
                  <a:pt x="269803" y="533193"/>
                  <a:pt x="260349" y="533193"/>
                </a:cubicBezTo>
                <a:cubicBezTo>
                  <a:pt x="250895" y="533193"/>
                  <a:pt x="243242" y="525553"/>
                  <a:pt x="243242" y="516116"/>
                </a:cubicBezTo>
                <a:lnTo>
                  <a:pt x="243242" y="380096"/>
                </a:lnTo>
                <a:lnTo>
                  <a:pt x="235889" y="380096"/>
                </a:lnTo>
                <a:lnTo>
                  <a:pt x="235889" y="516116"/>
                </a:lnTo>
                <a:cubicBezTo>
                  <a:pt x="235889" y="525553"/>
                  <a:pt x="228386" y="533193"/>
                  <a:pt x="218932" y="533193"/>
                </a:cubicBezTo>
                <a:cubicBezTo>
                  <a:pt x="209478" y="533193"/>
                  <a:pt x="201825" y="525553"/>
                  <a:pt x="201825" y="516116"/>
                </a:cubicBezTo>
                <a:lnTo>
                  <a:pt x="201825" y="380096"/>
                </a:lnTo>
                <a:lnTo>
                  <a:pt x="201825" y="277782"/>
                </a:lnTo>
                <a:cubicBezTo>
                  <a:pt x="201825" y="276284"/>
                  <a:pt x="200624" y="274936"/>
                  <a:pt x="199124" y="274936"/>
                </a:cubicBezTo>
                <a:cubicBezTo>
                  <a:pt x="197623" y="274936"/>
                  <a:pt x="196423" y="276284"/>
                  <a:pt x="196423" y="277782"/>
                </a:cubicBezTo>
                <a:lnTo>
                  <a:pt x="195822" y="381894"/>
                </a:lnTo>
                <a:cubicBezTo>
                  <a:pt x="195822" y="389684"/>
                  <a:pt x="189370" y="395975"/>
                  <a:pt x="181567" y="395975"/>
                </a:cubicBezTo>
                <a:cubicBezTo>
                  <a:pt x="173763" y="395975"/>
                  <a:pt x="167311" y="389534"/>
                  <a:pt x="167461" y="381744"/>
                </a:cubicBezTo>
                <a:lnTo>
                  <a:pt x="167911" y="277633"/>
                </a:lnTo>
                <a:cubicBezTo>
                  <a:pt x="168061" y="259207"/>
                  <a:pt x="183067" y="244227"/>
                  <a:pt x="201525" y="244227"/>
                </a:cubicBezTo>
                <a:close/>
                <a:moveTo>
                  <a:pt x="34214" y="244227"/>
                </a:moveTo>
                <a:lnTo>
                  <a:pt x="110445" y="244227"/>
                </a:lnTo>
                <a:cubicBezTo>
                  <a:pt x="128902" y="244227"/>
                  <a:pt x="143908" y="259207"/>
                  <a:pt x="144059" y="277633"/>
                </a:cubicBezTo>
                <a:lnTo>
                  <a:pt x="144509" y="381744"/>
                </a:lnTo>
                <a:cubicBezTo>
                  <a:pt x="144659" y="389534"/>
                  <a:pt x="138206" y="395975"/>
                  <a:pt x="130403" y="395975"/>
                </a:cubicBezTo>
                <a:cubicBezTo>
                  <a:pt x="122600" y="395975"/>
                  <a:pt x="116147" y="389684"/>
                  <a:pt x="116147" y="381894"/>
                </a:cubicBezTo>
                <a:lnTo>
                  <a:pt x="115697" y="277782"/>
                </a:lnTo>
                <a:cubicBezTo>
                  <a:pt x="115547" y="276135"/>
                  <a:pt x="114346" y="274786"/>
                  <a:pt x="112696" y="274786"/>
                </a:cubicBezTo>
                <a:cubicBezTo>
                  <a:pt x="111045" y="274786"/>
                  <a:pt x="109694" y="276135"/>
                  <a:pt x="109694" y="277782"/>
                </a:cubicBezTo>
                <a:cubicBezTo>
                  <a:pt x="109694" y="343695"/>
                  <a:pt x="109995" y="452450"/>
                  <a:pt x="109995" y="516116"/>
                </a:cubicBezTo>
                <a:cubicBezTo>
                  <a:pt x="109995" y="525553"/>
                  <a:pt x="102341" y="533193"/>
                  <a:pt x="92888" y="533193"/>
                </a:cubicBezTo>
                <a:cubicBezTo>
                  <a:pt x="83584" y="533193"/>
                  <a:pt x="75931" y="525553"/>
                  <a:pt x="75931" y="516116"/>
                </a:cubicBezTo>
                <a:lnTo>
                  <a:pt x="75931" y="380096"/>
                </a:lnTo>
                <a:lnTo>
                  <a:pt x="68578" y="380096"/>
                </a:lnTo>
                <a:lnTo>
                  <a:pt x="68578" y="516116"/>
                </a:lnTo>
                <a:cubicBezTo>
                  <a:pt x="68578" y="525553"/>
                  <a:pt x="60925" y="533193"/>
                  <a:pt x="51471" y="533193"/>
                </a:cubicBezTo>
                <a:cubicBezTo>
                  <a:pt x="42017" y="533193"/>
                  <a:pt x="34364" y="525553"/>
                  <a:pt x="34364" y="516116"/>
                </a:cubicBezTo>
                <a:lnTo>
                  <a:pt x="34364" y="380096"/>
                </a:lnTo>
                <a:lnTo>
                  <a:pt x="34364" y="277782"/>
                </a:lnTo>
                <a:cubicBezTo>
                  <a:pt x="34364" y="276284"/>
                  <a:pt x="33163" y="275086"/>
                  <a:pt x="31663" y="275086"/>
                </a:cubicBezTo>
                <a:cubicBezTo>
                  <a:pt x="30162" y="274936"/>
                  <a:pt x="28962" y="276284"/>
                  <a:pt x="28962" y="277782"/>
                </a:cubicBezTo>
                <a:lnTo>
                  <a:pt x="28361" y="381894"/>
                </a:lnTo>
                <a:cubicBezTo>
                  <a:pt x="28361" y="389684"/>
                  <a:pt x="22059" y="395975"/>
                  <a:pt x="14256" y="395975"/>
                </a:cubicBezTo>
                <a:lnTo>
                  <a:pt x="14106" y="395975"/>
                </a:lnTo>
                <a:cubicBezTo>
                  <a:pt x="6302" y="395975"/>
                  <a:pt x="0" y="389534"/>
                  <a:pt x="0" y="381744"/>
                </a:cubicBezTo>
                <a:lnTo>
                  <a:pt x="600" y="277633"/>
                </a:lnTo>
                <a:cubicBezTo>
                  <a:pt x="600" y="259207"/>
                  <a:pt x="15756" y="244227"/>
                  <a:pt x="34214" y="244227"/>
                </a:cubicBezTo>
                <a:close/>
                <a:moveTo>
                  <a:pt x="298774" y="232090"/>
                </a:moveTo>
                <a:lnTo>
                  <a:pt x="346547" y="232090"/>
                </a:lnTo>
                <a:cubicBezTo>
                  <a:pt x="336331" y="236739"/>
                  <a:pt x="327768" y="244836"/>
                  <a:pt x="322660" y="254883"/>
                </a:cubicBezTo>
                <a:cubicBezTo>
                  <a:pt x="317552" y="244836"/>
                  <a:pt x="309140" y="236739"/>
                  <a:pt x="298774" y="232090"/>
                </a:cubicBezTo>
                <a:close/>
                <a:moveTo>
                  <a:pt x="405716" y="176061"/>
                </a:moveTo>
                <a:cubicBezTo>
                  <a:pt x="421987" y="176061"/>
                  <a:pt x="435177" y="189204"/>
                  <a:pt x="435177" y="205417"/>
                </a:cubicBezTo>
                <a:cubicBezTo>
                  <a:pt x="435177" y="221630"/>
                  <a:pt x="421987" y="234773"/>
                  <a:pt x="405716" y="234773"/>
                </a:cubicBezTo>
                <a:cubicBezTo>
                  <a:pt x="389445" y="234773"/>
                  <a:pt x="376255" y="221630"/>
                  <a:pt x="376255" y="205417"/>
                </a:cubicBezTo>
                <a:cubicBezTo>
                  <a:pt x="376255" y="189204"/>
                  <a:pt x="389445" y="176061"/>
                  <a:pt x="405716" y="176061"/>
                </a:cubicBezTo>
                <a:close/>
                <a:moveTo>
                  <a:pt x="239817" y="176061"/>
                </a:moveTo>
                <a:cubicBezTo>
                  <a:pt x="256049" y="176061"/>
                  <a:pt x="269208" y="189204"/>
                  <a:pt x="269208" y="205417"/>
                </a:cubicBezTo>
                <a:cubicBezTo>
                  <a:pt x="269208" y="221630"/>
                  <a:pt x="256049" y="234773"/>
                  <a:pt x="239817" y="234773"/>
                </a:cubicBezTo>
                <a:cubicBezTo>
                  <a:pt x="223585" y="234773"/>
                  <a:pt x="210426" y="221630"/>
                  <a:pt x="210426" y="205417"/>
                </a:cubicBezTo>
                <a:cubicBezTo>
                  <a:pt x="210426" y="189204"/>
                  <a:pt x="223585" y="176061"/>
                  <a:pt x="239817" y="176061"/>
                </a:cubicBezTo>
                <a:close/>
                <a:moveTo>
                  <a:pt x="72325" y="176061"/>
                </a:moveTo>
                <a:cubicBezTo>
                  <a:pt x="88687" y="176061"/>
                  <a:pt x="101897" y="189241"/>
                  <a:pt x="101897" y="205416"/>
                </a:cubicBezTo>
                <a:cubicBezTo>
                  <a:pt x="101897" y="221592"/>
                  <a:pt x="88687" y="234772"/>
                  <a:pt x="72325" y="234772"/>
                </a:cubicBezTo>
                <a:cubicBezTo>
                  <a:pt x="56113" y="234772"/>
                  <a:pt x="42904" y="221592"/>
                  <a:pt x="42904" y="205416"/>
                </a:cubicBezTo>
                <a:cubicBezTo>
                  <a:pt x="42904" y="189241"/>
                  <a:pt x="55963" y="176061"/>
                  <a:pt x="72325" y="176061"/>
                </a:cubicBezTo>
                <a:close/>
                <a:moveTo>
                  <a:pt x="1200" y="56241"/>
                </a:moveTo>
                <a:lnTo>
                  <a:pt x="384613" y="56241"/>
                </a:lnTo>
                <a:cubicBezTo>
                  <a:pt x="505414" y="56241"/>
                  <a:pt x="603405" y="154058"/>
                  <a:pt x="603405" y="274494"/>
                </a:cubicBezTo>
                <a:cubicBezTo>
                  <a:pt x="603405" y="308947"/>
                  <a:pt x="575493" y="336809"/>
                  <a:pt x="540979" y="336809"/>
                </a:cubicBezTo>
                <a:lnTo>
                  <a:pt x="494459" y="336809"/>
                </a:lnTo>
                <a:lnTo>
                  <a:pt x="494159" y="277490"/>
                </a:lnTo>
                <a:cubicBezTo>
                  <a:pt x="494009" y="257417"/>
                  <a:pt x="482004" y="240041"/>
                  <a:pt x="464747" y="232102"/>
                </a:cubicBezTo>
                <a:lnTo>
                  <a:pt x="551333" y="232102"/>
                </a:lnTo>
                <a:lnTo>
                  <a:pt x="551483" y="232102"/>
                </a:lnTo>
                <a:cubicBezTo>
                  <a:pt x="553884" y="232102"/>
                  <a:pt x="556285" y="230753"/>
                  <a:pt x="557636" y="228806"/>
                </a:cubicBezTo>
                <a:cubicBezTo>
                  <a:pt x="558986" y="226709"/>
                  <a:pt x="559136" y="224013"/>
                  <a:pt x="558236" y="221766"/>
                </a:cubicBezTo>
                <a:cubicBezTo>
                  <a:pt x="550283" y="203790"/>
                  <a:pt x="531825" y="165892"/>
                  <a:pt x="504663" y="136532"/>
                </a:cubicBezTo>
                <a:cubicBezTo>
                  <a:pt x="481704" y="111666"/>
                  <a:pt x="449440" y="97585"/>
                  <a:pt x="415676" y="97585"/>
                </a:cubicBezTo>
                <a:lnTo>
                  <a:pt x="397968" y="97585"/>
                </a:lnTo>
                <a:lnTo>
                  <a:pt x="397968" y="159900"/>
                </a:lnTo>
                <a:cubicBezTo>
                  <a:pt x="383712" y="162297"/>
                  <a:pt x="371707" y="171284"/>
                  <a:pt x="364954" y="183568"/>
                </a:cubicBezTo>
                <a:lnTo>
                  <a:pt x="364954" y="97585"/>
                </a:lnTo>
                <a:lnTo>
                  <a:pt x="174223" y="97585"/>
                </a:lnTo>
                <a:lnTo>
                  <a:pt x="174223" y="232102"/>
                </a:lnTo>
                <a:lnTo>
                  <a:pt x="180526" y="232102"/>
                </a:lnTo>
                <a:cubicBezTo>
                  <a:pt x="178425" y="233150"/>
                  <a:pt x="176324" y="234199"/>
                  <a:pt x="174223" y="235547"/>
                </a:cubicBezTo>
                <a:cubicBezTo>
                  <a:pt x="166420" y="240640"/>
                  <a:pt x="159967" y="247830"/>
                  <a:pt x="156065" y="256369"/>
                </a:cubicBezTo>
                <a:cubicBezTo>
                  <a:pt x="152614" y="249178"/>
                  <a:pt x="147512" y="242887"/>
                  <a:pt x="141209" y="238093"/>
                </a:cubicBezTo>
                <a:cubicBezTo>
                  <a:pt x="138208" y="235697"/>
                  <a:pt x="134906" y="233749"/>
                  <a:pt x="131455" y="232102"/>
                </a:cubicBezTo>
                <a:lnTo>
                  <a:pt x="141209" y="232102"/>
                </a:lnTo>
                <a:lnTo>
                  <a:pt x="141209" y="97585"/>
                </a:lnTo>
                <a:lnTo>
                  <a:pt x="1200" y="97585"/>
                </a:lnTo>
                <a:close/>
                <a:moveTo>
                  <a:pt x="30337" y="0"/>
                </a:moveTo>
                <a:lnTo>
                  <a:pt x="450496" y="0"/>
                </a:lnTo>
                <a:cubicBezTo>
                  <a:pt x="459649" y="0"/>
                  <a:pt x="467002" y="7356"/>
                  <a:pt x="467002" y="16512"/>
                </a:cubicBezTo>
                <a:cubicBezTo>
                  <a:pt x="467002" y="25669"/>
                  <a:pt x="459649" y="33025"/>
                  <a:pt x="450496" y="33025"/>
                </a:cubicBezTo>
                <a:lnTo>
                  <a:pt x="30337" y="33025"/>
                </a:lnTo>
                <a:cubicBezTo>
                  <a:pt x="21184" y="33025"/>
                  <a:pt x="13831" y="25669"/>
                  <a:pt x="13831" y="16512"/>
                </a:cubicBezTo>
                <a:cubicBezTo>
                  <a:pt x="13831" y="7356"/>
                  <a:pt x="21184" y="0"/>
                  <a:pt x="30337" y="0"/>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a:pPr>
            <a:endParaRPr lang="zh-CN" altLang="en-US">
              <a:solidFill>
                <a:srgbClr val="000000"/>
              </a:solidFill>
              <a:latin typeface="Arial" panose="020B0604020202020204"/>
              <a:ea typeface="微软雅黑" panose="020B0503020204020204" charset="-122"/>
              <a:cs typeface="+mn-ea"/>
              <a:sym typeface="+mn-lt"/>
            </a:endParaRPr>
          </a:p>
        </p:txBody>
      </p:sp>
      <p:sp>
        <p:nvSpPr>
          <p:cNvPr id="29" name="矩形: 圆角 28"/>
          <p:cNvSpPr/>
          <p:nvPr/>
        </p:nvSpPr>
        <p:spPr>
          <a:xfrm>
            <a:off x="6834507" y="3354273"/>
            <a:ext cx="5139316" cy="2055123"/>
          </a:xfrm>
          <a:prstGeom prst="roundRect">
            <a:avLst>
              <a:gd name="adj" fmla="val 20475"/>
            </a:avLst>
          </a:prstGeom>
          <a:solidFill>
            <a:srgbClr val="FFFFFF"/>
          </a:solidFill>
          <a:ln w="12700" cap="flat" cmpd="sng" algn="ctr">
            <a:noFill/>
            <a:prstDash val="solid"/>
            <a:miter lim="800000"/>
          </a:ln>
          <a:effectLst>
            <a:outerShdw blurRad="304800" sx="102000" sy="102000" algn="ctr" rotWithShape="0">
              <a:prstClr val="black">
                <a:alpha val="25000"/>
              </a:prstClr>
            </a:outerShdw>
          </a:effectLst>
        </p:spPr>
        <p:txBody>
          <a:bodyPr rtlCol="0" anchor="t"/>
          <a:lstStyle/>
          <a:p>
            <a:pPr algn="just">
              <a:lnSpc>
                <a:spcPct val="120000"/>
              </a:lnSpc>
              <a:defRPr/>
            </a:pPr>
            <a:r>
              <a:rPr lang="en-US" altLang="zh-CN" sz="2000" b="1" kern="0" dirty="0">
                <a:solidFill>
                  <a:srgbClr val="961318"/>
                </a:solidFill>
                <a:latin typeface="Arial" panose="020B0604020202020204"/>
                <a:ea typeface="微软雅黑" panose="020B0503020204020204" charset="-122"/>
              </a:rPr>
              <a:t>2</a:t>
            </a:r>
            <a:r>
              <a:rPr lang="zh-CN" altLang="en-US" sz="2000" b="1" kern="0" dirty="0">
                <a:solidFill>
                  <a:srgbClr val="961318"/>
                </a:solidFill>
                <a:latin typeface="Arial" panose="020B0604020202020204"/>
                <a:ea typeface="微软雅黑" panose="020B0503020204020204" charset="-122"/>
              </a:rPr>
              <a:t>：</a:t>
            </a:r>
            <a:r>
              <a:rPr lang="zh-CN" altLang="en-US" sz="2000" b="1" kern="0" dirty="0">
                <a:latin typeface="微软雅黑" panose="020B0503020204020204" pitchFamily="34" charset="-122"/>
                <a:ea typeface="微软雅黑" panose="020B0503020204020204" pitchFamily="34" charset="-122"/>
              </a:rPr>
              <a:t>预处理相反，重写是在求解过程中完成的。事实上，</a:t>
            </a:r>
            <a:r>
              <a:rPr lang="en-US" altLang="zh-CN" sz="2000" b="1" kern="0" dirty="0">
                <a:latin typeface="微软雅黑" panose="020B0503020204020204" pitchFamily="34" charset="-122"/>
                <a:ea typeface="微软雅黑" panose="020B0503020204020204" pitchFamily="34" charset="-122"/>
              </a:rPr>
              <a:t>cvc5</a:t>
            </a:r>
            <a:r>
              <a:rPr lang="zh-CN" altLang="en-US" sz="2000" b="1" kern="0" dirty="0">
                <a:latin typeface="微软雅黑" panose="020B0503020204020204" pitchFamily="34" charset="-122"/>
                <a:ea typeface="微软雅黑" panose="020B0503020204020204" pitchFamily="34" charset="-122"/>
              </a:rPr>
              <a:t>的所有主要组件都调用重写器来确保它们使用的术语是规范化的，从而简化了它们的实现。</a:t>
            </a:r>
          </a:p>
        </p:txBody>
      </p:sp>
      <p:sp>
        <p:nvSpPr>
          <p:cNvPr id="30" name="矩形: 圆角 29"/>
          <p:cNvSpPr/>
          <p:nvPr/>
        </p:nvSpPr>
        <p:spPr>
          <a:xfrm>
            <a:off x="646318" y="1307226"/>
            <a:ext cx="4549799" cy="1609436"/>
          </a:xfrm>
          <a:prstGeom prst="roundRect">
            <a:avLst>
              <a:gd name="adj" fmla="val 20475"/>
            </a:avLst>
          </a:prstGeom>
          <a:solidFill>
            <a:srgbClr val="FFFFFF"/>
          </a:solidFill>
          <a:ln w="12700" cap="flat" cmpd="sng" algn="ctr">
            <a:noFill/>
            <a:prstDash val="solid"/>
            <a:miter lim="800000"/>
          </a:ln>
          <a:effectLst>
            <a:outerShdw blurRad="304800" sx="102000" sy="102000" algn="ctr" rotWithShape="0">
              <a:prstClr val="black">
                <a:alpha val="25000"/>
              </a:prstClr>
            </a:outerShdw>
          </a:effectLst>
        </p:spPr>
        <p:txBody>
          <a:bodyPr rtlCol="0" anchor="t"/>
          <a:lstStyle/>
          <a:p>
            <a:pPr algn="just">
              <a:lnSpc>
                <a:spcPct val="120000"/>
              </a:lnSpc>
              <a:defRPr/>
            </a:pPr>
            <a:r>
              <a:rPr lang="en-US" altLang="zh-CN" sz="2000" b="1" kern="0" dirty="0">
                <a:solidFill>
                  <a:srgbClr val="961318"/>
                </a:solidFill>
                <a:latin typeface="Arial" panose="020B0604020202020204"/>
                <a:ea typeface="微软雅黑" panose="020B0503020204020204" charset="-122"/>
              </a:rPr>
              <a:t>3</a:t>
            </a:r>
            <a:r>
              <a:rPr lang="zh-CN" altLang="en-US" sz="2000" b="1" kern="0" dirty="0">
                <a:solidFill>
                  <a:srgbClr val="961318"/>
                </a:solidFill>
                <a:latin typeface="Arial" panose="020B0604020202020204"/>
                <a:ea typeface="微软雅黑" panose="020B0503020204020204" charset="-122"/>
              </a:rPr>
              <a:t>：</a:t>
            </a:r>
            <a:r>
              <a:rPr lang="zh-CN" altLang="en-US" sz="2000" b="1" kern="0" dirty="0">
                <a:latin typeface="微软雅黑" panose="020B0503020204020204" pitchFamily="34" charset="-122"/>
                <a:ea typeface="微软雅黑" panose="020B0503020204020204" pitchFamily="34" charset="-122"/>
              </a:rPr>
              <a:t>重写规则在本地应用，即独立于当前断言的文字，分为必需和可选规则，后者可以由用户启用或禁用。</a:t>
            </a:r>
          </a:p>
        </p:txBody>
      </p:sp>
      <p:grpSp>
        <p:nvGrpSpPr>
          <p:cNvPr id="31" name="组合 30"/>
          <p:cNvGrpSpPr/>
          <p:nvPr/>
        </p:nvGrpSpPr>
        <p:grpSpPr>
          <a:xfrm>
            <a:off x="5186381" y="5033703"/>
            <a:ext cx="1273305" cy="931688"/>
            <a:chOff x="5181464" y="4971296"/>
            <a:chExt cx="1273305" cy="931688"/>
          </a:xfrm>
          <a:solidFill>
            <a:srgbClr val="0C49B7">
              <a:alpha val="90000"/>
            </a:srgbClr>
          </a:solidFill>
        </p:grpSpPr>
        <p:sp>
          <p:nvSpPr>
            <p:cNvPr id="32" name="îṣḻíḑê"/>
            <p:cNvSpPr/>
            <p:nvPr/>
          </p:nvSpPr>
          <p:spPr>
            <a:xfrm flipH="1">
              <a:off x="5523083" y="4971296"/>
              <a:ext cx="931686" cy="931688"/>
            </a:xfrm>
            <a:prstGeom prst="ellipse">
              <a:avLst/>
            </a:prstGeom>
            <a:solidFill>
              <a:srgbClr val="961318"/>
            </a:solidFill>
            <a:ln w="12700" cap="flat" cmpd="sng" algn="ctr">
              <a:noFill/>
              <a:prstDash val="solid"/>
              <a:miter lim="800000"/>
            </a:ln>
            <a:effectLst/>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lang="zh-CN" altLang="en-US">
                <a:solidFill>
                  <a:srgbClr val="FFFFFF"/>
                </a:solidFill>
                <a:latin typeface="Arial" panose="020B0604020202020204"/>
                <a:ea typeface="微软雅黑" panose="020B0503020204020204" charset="-122"/>
                <a:cs typeface="+mn-ea"/>
                <a:sym typeface="+mn-lt"/>
              </a:endParaRPr>
            </a:p>
          </p:txBody>
        </p:sp>
        <p:sp>
          <p:nvSpPr>
            <p:cNvPr id="33" name="íṡľiďè"/>
            <p:cNvSpPr/>
            <p:nvPr/>
          </p:nvSpPr>
          <p:spPr bwMode="auto">
            <a:xfrm flipH="1">
              <a:off x="5181464" y="5239904"/>
              <a:ext cx="276788" cy="426765"/>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1"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rgbClr val="961318"/>
            </a:solidFill>
            <a:ln>
              <a:noFill/>
            </a:ln>
          </p:spPr>
          <p:txBody>
            <a:bodyPr/>
            <a:lstStyle/>
            <a:p>
              <a:pPr>
                <a:defRPr/>
              </a:pPr>
              <a:endParaRPr lang="zh-CN" altLang="en-US" kern="0">
                <a:solidFill>
                  <a:srgbClr val="000000"/>
                </a:solidFill>
                <a:latin typeface="Arial" panose="020B0604020202020204"/>
                <a:ea typeface="微软雅黑" panose="020B0503020204020204" charset="-122"/>
                <a:cs typeface="+mn-ea"/>
                <a:sym typeface="+mn-lt"/>
              </a:endParaRPr>
            </a:p>
          </p:txBody>
        </p:sp>
      </p:grpSp>
      <p:sp>
        <p:nvSpPr>
          <p:cNvPr id="34" name="ïslíḓé"/>
          <p:cNvSpPr/>
          <p:nvPr/>
        </p:nvSpPr>
        <p:spPr bwMode="auto">
          <a:xfrm>
            <a:off x="5815461" y="5339493"/>
            <a:ext cx="363264" cy="320996"/>
          </a:xfrm>
          <a:custGeom>
            <a:avLst/>
            <a:gdLst>
              <a:gd name="connsiteX0" fmla="*/ 494452 w 603405"/>
              <a:gd name="connsiteY0" fmla="*/ 356003 h 533193"/>
              <a:gd name="connsiteX1" fmla="*/ 585270 w 603405"/>
              <a:gd name="connsiteY1" fmla="*/ 356003 h 533193"/>
              <a:gd name="connsiteX2" fmla="*/ 601782 w 603405"/>
              <a:gd name="connsiteY2" fmla="*/ 372480 h 533193"/>
              <a:gd name="connsiteX3" fmla="*/ 585270 w 603405"/>
              <a:gd name="connsiteY3" fmla="*/ 388957 h 533193"/>
              <a:gd name="connsiteX4" fmla="*/ 494452 w 603405"/>
              <a:gd name="connsiteY4" fmla="*/ 388957 h 533193"/>
              <a:gd name="connsiteX5" fmla="*/ 367511 w 603405"/>
              <a:gd name="connsiteY5" fmla="*/ 244227 h 533193"/>
              <a:gd name="connsiteX6" fmla="*/ 443780 w 603405"/>
              <a:gd name="connsiteY6" fmla="*/ 244227 h 533193"/>
              <a:gd name="connsiteX7" fmla="*/ 477411 w 603405"/>
              <a:gd name="connsiteY7" fmla="*/ 277633 h 533193"/>
              <a:gd name="connsiteX8" fmla="*/ 477861 w 603405"/>
              <a:gd name="connsiteY8" fmla="*/ 381744 h 533193"/>
              <a:gd name="connsiteX9" fmla="*/ 463748 w 603405"/>
              <a:gd name="connsiteY9" fmla="*/ 395975 h 533193"/>
              <a:gd name="connsiteX10" fmla="*/ 449486 w 603405"/>
              <a:gd name="connsiteY10" fmla="*/ 381894 h 533193"/>
              <a:gd name="connsiteX11" fmla="*/ 449035 w 603405"/>
              <a:gd name="connsiteY11" fmla="*/ 277782 h 533193"/>
              <a:gd name="connsiteX12" fmla="*/ 446033 w 603405"/>
              <a:gd name="connsiteY12" fmla="*/ 274786 h 533193"/>
              <a:gd name="connsiteX13" fmla="*/ 443030 w 603405"/>
              <a:gd name="connsiteY13" fmla="*/ 277782 h 533193"/>
              <a:gd name="connsiteX14" fmla="*/ 443330 w 603405"/>
              <a:gd name="connsiteY14" fmla="*/ 516116 h 533193"/>
              <a:gd name="connsiteX15" fmla="*/ 426215 w 603405"/>
              <a:gd name="connsiteY15" fmla="*/ 533193 h 533193"/>
              <a:gd name="connsiteX16" fmla="*/ 409249 w 603405"/>
              <a:gd name="connsiteY16" fmla="*/ 516116 h 533193"/>
              <a:gd name="connsiteX17" fmla="*/ 409249 w 603405"/>
              <a:gd name="connsiteY17" fmla="*/ 380096 h 533193"/>
              <a:gd name="connsiteX18" fmla="*/ 401893 w 603405"/>
              <a:gd name="connsiteY18" fmla="*/ 380096 h 533193"/>
              <a:gd name="connsiteX19" fmla="*/ 401893 w 603405"/>
              <a:gd name="connsiteY19" fmla="*/ 516116 h 533193"/>
              <a:gd name="connsiteX20" fmla="*/ 384778 w 603405"/>
              <a:gd name="connsiteY20" fmla="*/ 533193 h 533193"/>
              <a:gd name="connsiteX21" fmla="*/ 367812 w 603405"/>
              <a:gd name="connsiteY21" fmla="*/ 516116 h 533193"/>
              <a:gd name="connsiteX22" fmla="*/ 367812 w 603405"/>
              <a:gd name="connsiteY22" fmla="*/ 380096 h 533193"/>
              <a:gd name="connsiteX23" fmla="*/ 367812 w 603405"/>
              <a:gd name="connsiteY23" fmla="*/ 277782 h 533193"/>
              <a:gd name="connsiteX24" fmla="*/ 364959 w 603405"/>
              <a:gd name="connsiteY24" fmla="*/ 274936 h 533193"/>
              <a:gd name="connsiteX25" fmla="*/ 362257 w 603405"/>
              <a:gd name="connsiteY25" fmla="*/ 277782 h 533193"/>
              <a:gd name="connsiteX26" fmla="*/ 361656 w 603405"/>
              <a:gd name="connsiteY26" fmla="*/ 381894 h 533193"/>
              <a:gd name="connsiteX27" fmla="*/ 347544 w 603405"/>
              <a:gd name="connsiteY27" fmla="*/ 395975 h 533193"/>
              <a:gd name="connsiteX28" fmla="*/ 347393 w 603405"/>
              <a:gd name="connsiteY28" fmla="*/ 395975 h 533193"/>
              <a:gd name="connsiteX29" fmla="*/ 333281 w 603405"/>
              <a:gd name="connsiteY29" fmla="*/ 381744 h 533193"/>
              <a:gd name="connsiteX30" fmla="*/ 333881 w 603405"/>
              <a:gd name="connsiteY30" fmla="*/ 277633 h 533193"/>
              <a:gd name="connsiteX31" fmla="*/ 367511 w 603405"/>
              <a:gd name="connsiteY31" fmla="*/ 244227 h 533193"/>
              <a:gd name="connsiteX32" fmla="*/ 201525 w 603405"/>
              <a:gd name="connsiteY32" fmla="*/ 244227 h 533193"/>
              <a:gd name="connsiteX33" fmla="*/ 277906 w 603405"/>
              <a:gd name="connsiteY33" fmla="*/ 244227 h 533193"/>
              <a:gd name="connsiteX34" fmla="*/ 311520 w 603405"/>
              <a:gd name="connsiteY34" fmla="*/ 277633 h 533193"/>
              <a:gd name="connsiteX35" fmla="*/ 311970 w 603405"/>
              <a:gd name="connsiteY35" fmla="*/ 381744 h 533193"/>
              <a:gd name="connsiteX36" fmla="*/ 297864 w 603405"/>
              <a:gd name="connsiteY36" fmla="*/ 395975 h 533193"/>
              <a:gd name="connsiteX37" fmla="*/ 297714 w 603405"/>
              <a:gd name="connsiteY37" fmla="*/ 395975 h 533193"/>
              <a:gd name="connsiteX38" fmla="*/ 283608 w 603405"/>
              <a:gd name="connsiteY38" fmla="*/ 381894 h 533193"/>
              <a:gd name="connsiteX39" fmla="*/ 283008 w 603405"/>
              <a:gd name="connsiteY39" fmla="*/ 277782 h 533193"/>
              <a:gd name="connsiteX40" fmla="*/ 280007 w 603405"/>
              <a:gd name="connsiteY40" fmla="*/ 274786 h 533193"/>
              <a:gd name="connsiteX41" fmla="*/ 277156 w 603405"/>
              <a:gd name="connsiteY41" fmla="*/ 277782 h 533193"/>
              <a:gd name="connsiteX42" fmla="*/ 277456 w 603405"/>
              <a:gd name="connsiteY42" fmla="*/ 516116 h 533193"/>
              <a:gd name="connsiteX43" fmla="*/ 260349 w 603405"/>
              <a:gd name="connsiteY43" fmla="*/ 533193 h 533193"/>
              <a:gd name="connsiteX44" fmla="*/ 243242 w 603405"/>
              <a:gd name="connsiteY44" fmla="*/ 516116 h 533193"/>
              <a:gd name="connsiteX45" fmla="*/ 243242 w 603405"/>
              <a:gd name="connsiteY45" fmla="*/ 380096 h 533193"/>
              <a:gd name="connsiteX46" fmla="*/ 235889 w 603405"/>
              <a:gd name="connsiteY46" fmla="*/ 380096 h 533193"/>
              <a:gd name="connsiteX47" fmla="*/ 235889 w 603405"/>
              <a:gd name="connsiteY47" fmla="*/ 516116 h 533193"/>
              <a:gd name="connsiteX48" fmla="*/ 218932 w 603405"/>
              <a:gd name="connsiteY48" fmla="*/ 533193 h 533193"/>
              <a:gd name="connsiteX49" fmla="*/ 201825 w 603405"/>
              <a:gd name="connsiteY49" fmla="*/ 516116 h 533193"/>
              <a:gd name="connsiteX50" fmla="*/ 201825 w 603405"/>
              <a:gd name="connsiteY50" fmla="*/ 380096 h 533193"/>
              <a:gd name="connsiteX51" fmla="*/ 201825 w 603405"/>
              <a:gd name="connsiteY51" fmla="*/ 277782 h 533193"/>
              <a:gd name="connsiteX52" fmla="*/ 199124 w 603405"/>
              <a:gd name="connsiteY52" fmla="*/ 274936 h 533193"/>
              <a:gd name="connsiteX53" fmla="*/ 196423 w 603405"/>
              <a:gd name="connsiteY53" fmla="*/ 277782 h 533193"/>
              <a:gd name="connsiteX54" fmla="*/ 195822 w 603405"/>
              <a:gd name="connsiteY54" fmla="*/ 381894 h 533193"/>
              <a:gd name="connsiteX55" fmla="*/ 181567 w 603405"/>
              <a:gd name="connsiteY55" fmla="*/ 395975 h 533193"/>
              <a:gd name="connsiteX56" fmla="*/ 167461 w 603405"/>
              <a:gd name="connsiteY56" fmla="*/ 381744 h 533193"/>
              <a:gd name="connsiteX57" fmla="*/ 167911 w 603405"/>
              <a:gd name="connsiteY57" fmla="*/ 277633 h 533193"/>
              <a:gd name="connsiteX58" fmla="*/ 201525 w 603405"/>
              <a:gd name="connsiteY58" fmla="*/ 244227 h 533193"/>
              <a:gd name="connsiteX59" fmla="*/ 34214 w 603405"/>
              <a:gd name="connsiteY59" fmla="*/ 244227 h 533193"/>
              <a:gd name="connsiteX60" fmla="*/ 110445 w 603405"/>
              <a:gd name="connsiteY60" fmla="*/ 244227 h 533193"/>
              <a:gd name="connsiteX61" fmla="*/ 144059 w 603405"/>
              <a:gd name="connsiteY61" fmla="*/ 277633 h 533193"/>
              <a:gd name="connsiteX62" fmla="*/ 144509 w 603405"/>
              <a:gd name="connsiteY62" fmla="*/ 381744 h 533193"/>
              <a:gd name="connsiteX63" fmla="*/ 130403 w 603405"/>
              <a:gd name="connsiteY63" fmla="*/ 395975 h 533193"/>
              <a:gd name="connsiteX64" fmla="*/ 116147 w 603405"/>
              <a:gd name="connsiteY64" fmla="*/ 381894 h 533193"/>
              <a:gd name="connsiteX65" fmla="*/ 115697 w 603405"/>
              <a:gd name="connsiteY65" fmla="*/ 277782 h 533193"/>
              <a:gd name="connsiteX66" fmla="*/ 112696 w 603405"/>
              <a:gd name="connsiteY66" fmla="*/ 274786 h 533193"/>
              <a:gd name="connsiteX67" fmla="*/ 109694 w 603405"/>
              <a:gd name="connsiteY67" fmla="*/ 277782 h 533193"/>
              <a:gd name="connsiteX68" fmla="*/ 109995 w 603405"/>
              <a:gd name="connsiteY68" fmla="*/ 516116 h 533193"/>
              <a:gd name="connsiteX69" fmla="*/ 92888 w 603405"/>
              <a:gd name="connsiteY69" fmla="*/ 533193 h 533193"/>
              <a:gd name="connsiteX70" fmla="*/ 75931 w 603405"/>
              <a:gd name="connsiteY70" fmla="*/ 516116 h 533193"/>
              <a:gd name="connsiteX71" fmla="*/ 75931 w 603405"/>
              <a:gd name="connsiteY71" fmla="*/ 380096 h 533193"/>
              <a:gd name="connsiteX72" fmla="*/ 68578 w 603405"/>
              <a:gd name="connsiteY72" fmla="*/ 380096 h 533193"/>
              <a:gd name="connsiteX73" fmla="*/ 68578 w 603405"/>
              <a:gd name="connsiteY73" fmla="*/ 516116 h 533193"/>
              <a:gd name="connsiteX74" fmla="*/ 51471 w 603405"/>
              <a:gd name="connsiteY74" fmla="*/ 533193 h 533193"/>
              <a:gd name="connsiteX75" fmla="*/ 34364 w 603405"/>
              <a:gd name="connsiteY75" fmla="*/ 516116 h 533193"/>
              <a:gd name="connsiteX76" fmla="*/ 34364 w 603405"/>
              <a:gd name="connsiteY76" fmla="*/ 380096 h 533193"/>
              <a:gd name="connsiteX77" fmla="*/ 34364 w 603405"/>
              <a:gd name="connsiteY77" fmla="*/ 277782 h 533193"/>
              <a:gd name="connsiteX78" fmla="*/ 31663 w 603405"/>
              <a:gd name="connsiteY78" fmla="*/ 275086 h 533193"/>
              <a:gd name="connsiteX79" fmla="*/ 28962 w 603405"/>
              <a:gd name="connsiteY79" fmla="*/ 277782 h 533193"/>
              <a:gd name="connsiteX80" fmla="*/ 28361 w 603405"/>
              <a:gd name="connsiteY80" fmla="*/ 381894 h 533193"/>
              <a:gd name="connsiteX81" fmla="*/ 14256 w 603405"/>
              <a:gd name="connsiteY81" fmla="*/ 395975 h 533193"/>
              <a:gd name="connsiteX82" fmla="*/ 14106 w 603405"/>
              <a:gd name="connsiteY82" fmla="*/ 395975 h 533193"/>
              <a:gd name="connsiteX83" fmla="*/ 0 w 603405"/>
              <a:gd name="connsiteY83" fmla="*/ 381744 h 533193"/>
              <a:gd name="connsiteX84" fmla="*/ 600 w 603405"/>
              <a:gd name="connsiteY84" fmla="*/ 277633 h 533193"/>
              <a:gd name="connsiteX85" fmla="*/ 34214 w 603405"/>
              <a:gd name="connsiteY85" fmla="*/ 244227 h 533193"/>
              <a:gd name="connsiteX86" fmla="*/ 298774 w 603405"/>
              <a:gd name="connsiteY86" fmla="*/ 232090 h 533193"/>
              <a:gd name="connsiteX87" fmla="*/ 346547 w 603405"/>
              <a:gd name="connsiteY87" fmla="*/ 232090 h 533193"/>
              <a:gd name="connsiteX88" fmla="*/ 322660 w 603405"/>
              <a:gd name="connsiteY88" fmla="*/ 254883 h 533193"/>
              <a:gd name="connsiteX89" fmla="*/ 298774 w 603405"/>
              <a:gd name="connsiteY89" fmla="*/ 232090 h 533193"/>
              <a:gd name="connsiteX90" fmla="*/ 405716 w 603405"/>
              <a:gd name="connsiteY90" fmla="*/ 176061 h 533193"/>
              <a:gd name="connsiteX91" fmla="*/ 435177 w 603405"/>
              <a:gd name="connsiteY91" fmla="*/ 205417 h 533193"/>
              <a:gd name="connsiteX92" fmla="*/ 405716 w 603405"/>
              <a:gd name="connsiteY92" fmla="*/ 234773 h 533193"/>
              <a:gd name="connsiteX93" fmla="*/ 376255 w 603405"/>
              <a:gd name="connsiteY93" fmla="*/ 205417 h 533193"/>
              <a:gd name="connsiteX94" fmla="*/ 405716 w 603405"/>
              <a:gd name="connsiteY94" fmla="*/ 176061 h 533193"/>
              <a:gd name="connsiteX95" fmla="*/ 239817 w 603405"/>
              <a:gd name="connsiteY95" fmla="*/ 176061 h 533193"/>
              <a:gd name="connsiteX96" fmla="*/ 269208 w 603405"/>
              <a:gd name="connsiteY96" fmla="*/ 205417 h 533193"/>
              <a:gd name="connsiteX97" fmla="*/ 239817 w 603405"/>
              <a:gd name="connsiteY97" fmla="*/ 234773 h 533193"/>
              <a:gd name="connsiteX98" fmla="*/ 210426 w 603405"/>
              <a:gd name="connsiteY98" fmla="*/ 205417 h 533193"/>
              <a:gd name="connsiteX99" fmla="*/ 239817 w 603405"/>
              <a:gd name="connsiteY99" fmla="*/ 176061 h 533193"/>
              <a:gd name="connsiteX100" fmla="*/ 72325 w 603405"/>
              <a:gd name="connsiteY100" fmla="*/ 176061 h 533193"/>
              <a:gd name="connsiteX101" fmla="*/ 101897 w 603405"/>
              <a:gd name="connsiteY101" fmla="*/ 205416 h 533193"/>
              <a:gd name="connsiteX102" fmla="*/ 72325 w 603405"/>
              <a:gd name="connsiteY102" fmla="*/ 234772 h 533193"/>
              <a:gd name="connsiteX103" fmla="*/ 42904 w 603405"/>
              <a:gd name="connsiteY103" fmla="*/ 205416 h 533193"/>
              <a:gd name="connsiteX104" fmla="*/ 72325 w 603405"/>
              <a:gd name="connsiteY104" fmla="*/ 176061 h 533193"/>
              <a:gd name="connsiteX105" fmla="*/ 1200 w 603405"/>
              <a:gd name="connsiteY105" fmla="*/ 56241 h 533193"/>
              <a:gd name="connsiteX106" fmla="*/ 384613 w 603405"/>
              <a:gd name="connsiteY106" fmla="*/ 56241 h 533193"/>
              <a:gd name="connsiteX107" fmla="*/ 603405 w 603405"/>
              <a:gd name="connsiteY107" fmla="*/ 274494 h 533193"/>
              <a:gd name="connsiteX108" fmla="*/ 540979 w 603405"/>
              <a:gd name="connsiteY108" fmla="*/ 336809 h 533193"/>
              <a:gd name="connsiteX109" fmla="*/ 494459 w 603405"/>
              <a:gd name="connsiteY109" fmla="*/ 336809 h 533193"/>
              <a:gd name="connsiteX110" fmla="*/ 494159 w 603405"/>
              <a:gd name="connsiteY110" fmla="*/ 277490 h 533193"/>
              <a:gd name="connsiteX111" fmla="*/ 464747 w 603405"/>
              <a:gd name="connsiteY111" fmla="*/ 232102 h 533193"/>
              <a:gd name="connsiteX112" fmla="*/ 551333 w 603405"/>
              <a:gd name="connsiteY112" fmla="*/ 232102 h 533193"/>
              <a:gd name="connsiteX113" fmla="*/ 551483 w 603405"/>
              <a:gd name="connsiteY113" fmla="*/ 232102 h 533193"/>
              <a:gd name="connsiteX114" fmla="*/ 557636 w 603405"/>
              <a:gd name="connsiteY114" fmla="*/ 228806 h 533193"/>
              <a:gd name="connsiteX115" fmla="*/ 558236 w 603405"/>
              <a:gd name="connsiteY115" fmla="*/ 221766 h 533193"/>
              <a:gd name="connsiteX116" fmla="*/ 504663 w 603405"/>
              <a:gd name="connsiteY116" fmla="*/ 136532 h 533193"/>
              <a:gd name="connsiteX117" fmla="*/ 415676 w 603405"/>
              <a:gd name="connsiteY117" fmla="*/ 97585 h 533193"/>
              <a:gd name="connsiteX118" fmla="*/ 397968 w 603405"/>
              <a:gd name="connsiteY118" fmla="*/ 97585 h 533193"/>
              <a:gd name="connsiteX119" fmla="*/ 397968 w 603405"/>
              <a:gd name="connsiteY119" fmla="*/ 159900 h 533193"/>
              <a:gd name="connsiteX120" fmla="*/ 364954 w 603405"/>
              <a:gd name="connsiteY120" fmla="*/ 183568 h 533193"/>
              <a:gd name="connsiteX121" fmla="*/ 364954 w 603405"/>
              <a:gd name="connsiteY121" fmla="*/ 97585 h 533193"/>
              <a:gd name="connsiteX122" fmla="*/ 174223 w 603405"/>
              <a:gd name="connsiteY122" fmla="*/ 97585 h 533193"/>
              <a:gd name="connsiteX123" fmla="*/ 174223 w 603405"/>
              <a:gd name="connsiteY123" fmla="*/ 232102 h 533193"/>
              <a:gd name="connsiteX124" fmla="*/ 180526 w 603405"/>
              <a:gd name="connsiteY124" fmla="*/ 232102 h 533193"/>
              <a:gd name="connsiteX125" fmla="*/ 174223 w 603405"/>
              <a:gd name="connsiteY125" fmla="*/ 235547 h 533193"/>
              <a:gd name="connsiteX126" fmla="*/ 156065 w 603405"/>
              <a:gd name="connsiteY126" fmla="*/ 256369 h 533193"/>
              <a:gd name="connsiteX127" fmla="*/ 141209 w 603405"/>
              <a:gd name="connsiteY127" fmla="*/ 238093 h 533193"/>
              <a:gd name="connsiteX128" fmla="*/ 131455 w 603405"/>
              <a:gd name="connsiteY128" fmla="*/ 232102 h 533193"/>
              <a:gd name="connsiteX129" fmla="*/ 141209 w 603405"/>
              <a:gd name="connsiteY129" fmla="*/ 232102 h 533193"/>
              <a:gd name="connsiteX130" fmla="*/ 141209 w 603405"/>
              <a:gd name="connsiteY130" fmla="*/ 97585 h 533193"/>
              <a:gd name="connsiteX131" fmla="*/ 1200 w 603405"/>
              <a:gd name="connsiteY131" fmla="*/ 97585 h 533193"/>
              <a:gd name="connsiteX132" fmla="*/ 30337 w 603405"/>
              <a:gd name="connsiteY132" fmla="*/ 0 h 533193"/>
              <a:gd name="connsiteX133" fmla="*/ 450496 w 603405"/>
              <a:gd name="connsiteY133" fmla="*/ 0 h 533193"/>
              <a:gd name="connsiteX134" fmla="*/ 467002 w 603405"/>
              <a:gd name="connsiteY134" fmla="*/ 16512 h 533193"/>
              <a:gd name="connsiteX135" fmla="*/ 450496 w 603405"/>
              <a:gd name="connsiteY135" fmla="*/ 33025 h 533193"/>
              <a:gd name="connsiteX136" fmla="*/ 30337 w 603405"/>
              <a:gd name="connsiteY136" fmla="*/ 33025 h 533193"/>
              <a:gd name="connsiteX137" fmla="*/ 13831 w 603405"/>
              <a:gd name="connsiteY137" fmla="*/ 16512 h 533193"/>
              <a:gd name="connsiteX138" fmla="*/ 30337 w 603405"/>
              <a:gd name="connsiteY13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3405" h="533193">
                <a:moveTo>
                  <a:pt x="494452" y="356003"/>
                </a:moveTo>
                <a:lnTo>
                  <a:pt x="585270" y="356003"/>
                </a:lnTo>
                <a:cubicBezTo>
                  <a:pt x="594277" y="356003"/>
                  <a:pt x="601782" y="363343"/>
                  <a:pt x="601782" y="372480"/>
                </a:cubicBezTo>
                <a:cubicBezTo>
                  <a:pt x="601782" y="381617"/>
                  <a:pt x="594277" y="388957"/>
                  <a:pt x="585270" y="388957"/>
                </a:cubicBezTo>
                <a:lnTo>
                  <a:pt x="494452" y="388957"/>
                </a:lnTo>
                <a:close/>
                <a:moveTo>
                  <a:pt x="367511" y="244227"/>
                </a:moveTo>
                <a:lnTo>
                  <a:pt x="443780" y="244227"/>
                </a:lnTo>
                <a:cubicBezTo>
                  <a:pt x="462247" y="244227"/>
                  <a:pt x="477261" y="259207"/>
                  <a:pt x="477411" y="277633"/>
                </a:cubicBezTo>
                <a:lnTo>
                  <a:pt x="477861" y="381744"/>
                </a:lnTo>
                <a:cubicBezTo>
                  <a:pt x="478011" y="389534"/>
                  <a:pt x="471706" y="395975"/>
                  <a:pt x="463748" y="395975"/>
                </a:cubicBezTo>
                <a:cubicBezTo>
                  <a:pt x="455941" y="395975"/>
                  <a:pt x="449486" y="389684"/>
                  <a:pt x="449486" y="381894"/>
                </a:cubicBezTo>
                <a:lnTo>
                  <a:pt x="449035" y="277782"/>
                </a:lnTo>
                <a:cubicBezTo>
                  <a:pt x="449035" y="276135"/>
                  <a:pt x="447684" y="274786"/>
                  <a:pt x="446033" y="274786"/>
                </a:cubicBezTo>
                <a:cubicBezTo>
                  <a:pt x="444381" y="274786"/>
                  <a:pt x="443030" y="276135"/>
                  <a:pt x="443030" y="277782"/>
                </a:cubicBezTo>
                <a:cubicBezTo>
                  <a:pt x="443030" y="419944"/>
                  <a:pt x="443330" y="291115"/>
                  <a:pt x="443330" y="516116"/>
                </a:cubicBezTo>
                <a:cubicBezTo>
                  <a:pt x="443330" y="525553"/>
                  <a:pt x="435673" y="533193"/>
                  <a:pt x="426215" y="533193"/>
                </a:cubicBezTo>
                <a:cubicBezTo>
                  <a:pt x="416906" y="533193"/>
                  <a:pt x="409249" y="525553"/>
                  <a:pt x="409249" y="516116"/>
                </a:cubicBezTo>
                <a:lnTo>
                  <a:pt x="409249" y="380096"/>
                </a:lnTo>
                <a:lnTo>
                  <a:pt x="401893" y="380096"/>
                </a:lnTo>
                <a:lnTo>
                  <a:pt x="401893" y="516116"/>
                </a:lnTo>
                <a:cubicBezTo>
                  <a:pt x="401893" y="525553"/>
                  <a:pt x="394236" y="533193"/>
                  <a:pt x="384778" y="533193"/>
                </a:cubicBezTo>
                <a:cubicBezTo>
                  <a:pt x="375319" y="533193"/>
                  <a:pt x="367812" y="525553"/>
                  <a:pt x="367812" y="516116"/>
                </a:cubicBezTo>
                <a:lnTo>
                  <a:pt x="367812" y="380096"/>
                </a:lnTo>
                <a:lnTo>
                  <a:pt x="367812" y="277782"/>
                </a:lnTo>
                <a:cubicBezTo>
                  <a:pt x="367812" y="276284"/>
                  <a:pt x="366461" y="274936"/>
                  <a:pt x="364959" y="274936"/>
                </a:cubicBezTo>
                <a:cubicBezTo>
                  <a:pt x="363458" y="274936"/>
                  <a:pt x="362257" y="276284"/>
                  <a:pt x="362257" y="277782"/>
                </a:cubicBezTo>
                <a:lnTo>
                  <a:pt x="361656" y="381894"/>
                </a:lnTo>
                <a:cubicBezTo>
                  <a:pt x="361656" y="389684"/>
                  <a:pt x="355351" y="395975"/>
                  <a:pt x="347544" y="395975"/>
                </a:cubicBezTo>
                <a:lnTo>
                  <a:pt x="347393" y="395975"/>
                </a:lnTo>
                <a:cubicBezTo>
                  <a:pt x="339586" y="395975"/>
                  <a:pt x="333281" y="389534"/>
                  <a:pt x="333281" y="381744"/>
                </a:cubicBezTo>
                <a:lnTo>
                  <a:pt x="333881" y="277633"/>
                </a:lnTo>
                <a:cubicBezTo>
                  <a:pt x="333881" y="259207"/>
                  <a:pt x="349045" y="244227"/>
                  <a:pt x="367511" y="244227"/>
                </a:cubicBezTo>
                <a:close/>
                <a:moveTo>
                  <a:pt x="201525" y="244227"/>
                </a:moveTo>
                <a:lnTo>
                  <a:pt x="277906" y="244227"/>
                </a:lnTo>
                <a:cubicBezTo>
                  <a:pt x="296213" y="244227"/>
                  <a:pt x="311370" y="259207"/>
                  <a:pt x="311520" y="277633"/>
                </a:cubicBezTo>
                <a:lnTo>
                  <a:pt x="311970" y="381744"/>
                </a:lnTo>
                <a:cubicBezTo>
                  <a:pt x="311970" y="389534"/>
                  <a:pt x="305667" y="395975"/>
                  <a:pt x="297864" y="395975"/>
                </a:cubicBezTo>
                <a:lnTo>
                  <a:pt x="297714" y="395975"/>
                </a:lnTo>
                <a:cubicBezTo>
                  <a:pt x="289911" y="395975"/>
                  <a:pt x="283608" y="389684"/>
                  <a:pt x="283608" y="381894"/>
                </a:cubicBezTo>
                <a:lnTo>
                  <a:pt x="283008" y="277782"/>
                </a:lnTo>
                <a:cubicBezTo>
                  <a:pt x="283008" y="276135"/>
                  <a:pt x="281657" y="274786"/>
                  <a:pt x="280007" y="274786"/>
                </a:cubicBezTo>
                <a:cubicBezTo>
                  <a:pt x="278356" y="274786"/>
                  <a:pt x="277156" y="276135"/>
                  <a:pt x="277156" y="277782"/>
                </a:cubicBezTo>
                <a:cubicBezTo>
                  <a:pt x="277156" y="419944"/>
                  <a:pt x="277456" y="291115"/>
                  <a:pt x="277456" y="516116"/>
                </a:cubicBezTo>
                <a:cubicBezTo>
                  <a:pt x="277456" y="525553"/>
                  <a:pt x="269803" y="533193"/>
                  <a:pt x="260349" y="533193"/>
                </a:cubicBezTo>
                <a:cubicBezTo>
                  <a:pt x="250895" y="533193"/>
                  <a:pt x="243242" y="525553"/>
                  <a:pt x="243242" y="516116"/>
                </a:cubicBezTo>
                <a:lnTo>
                  <a:pt x="243242" y="380096"/>
                </a:lnTo>
                <a:lnTo>
                  <a:pt x="235889" y="380096"/>
                </a:lnTo>
                <a:lnTo>
                  <a:pt x="235889" y="516116"/>
                </a:lnTo>
                <a:cubicBezTo>
                  <a:pt x="235889" y="525553"/>
                  <a:pt x="228386" y="533193"/>
                  <a:pt x="218932" y="533193"/>
                </a:cubicBezTo>
                <a:cubicBezTo>
                  <a:pt x="209478" y="533193"/>
                  <a:pt x="201825" y="525553"/>
                  <a:pt x="201825" y="516116"/>
                </a:cubicBezTo>
                <a:lnTo>
                  <a:pt x="201825" y="380096"/>
                </a:lnTo>
                <a:lnTo>
                  <a:pt x="201825" y="277782"/>
                </a:lnTo>
                <a:cubicBezTo>
                  <a:pt x="201825" y="276284"/>
                  <a:pt x="200624" y="274936"/>
                  <a:pt x="199124" y="274936"/>
                </a:cubicBezTo>
                <a:cubicBezTo>
                  <a:pt x="197623" y="274936"/>
                  <a:pt x="196423" y="276284"/>
                  <a:pt x="196423" y="277782"/>
                </a:cubicBezTo>
                <a:lnTo>
                  <a:pt x="195822" y="381894"/>
                </a:lnTo>
                <a:cubicBezTo>
                  <a:pt x="195822" y="389684"/>
                  <a:pt x="189370" y="395975"/>
                  <a:pt x="181567" y="395975"/>
                </a:cubicBezTo>
                <a:cubicBezTo>
                  <a:pt x="173763" y="395975"/>
                  <a:pt x="167311" y="389534"/>
                  <a:pt x="167461" y="381744"/>
                </a:cubicBezTo>
                <a:lnTo>
                  <a:pt x="167911" y="277633"/>
                </a:lnTo>
                <a:cubicBezTo>
                  <a:pt x="168061" y="259207"/>
                  <a:pt x="183067" y="244227"/>
                  <a:pt x="201525" y="244227"/>
                </a:cubicBezTo>
                <a:close/>
                <a:moveTo>
                  <a:pt x="34214" y="244227"/>
                </a:moveTo>
                <a:lnTo>
                  <a:pt x="110445" y="244227"/>
                </a:lnTo>
                <a:cubicBezTo>
                  <a:pt x="128902" y="244227"/>
                  <a:pt x="143908" y="259207"/>
                  <a:pt x="144059" y="277633"/>
                </a:cubicBezTo>
                <a:lnTo>
                  <a:pt x="144509" y="381744"/>
                </a:lnTo>
                <a:cubicBezTo>
                  <a:pt x="144659" y="389534"/>
                  <a:pt x="138206" y="395975"/>
                  <a:pt x="130403" y="395975"/>
                </a:cubicBezTo>
                <a:cubicBezTo>
                  <a:pt x="122600" y="395975"/>
                  <a:pt x="116147" y="389684"/>
                  <a:pt x="116147" y="381894"/>
                </a:cubicBezTo>
                <a:lnTo>
                  <a:pt x="115697" y="277782"/>
                </a:lnTo>
                <a:cubicBezTo>
                  <a:pt x="115547" y="276135"/>
                  <a:pt x="114346" y="274786"/>
                  <a:pt x="112696" y="274786"/>
                </a:cubicBezTo>
                <a:cubicBezTo>
                  <a:pt x="111045" y="274786"/>
                  <a:pt x="109694" y="276135"/>
                  <a:pt x="109694" y="277782"/>
                </a:cubicBezTo>
                <a:cubicBezTo>
                  <a:pt x="109694" y="343695"/>
                  <a:pt x="109995" y="452450"/>
                  <a:pt x="109995" y="516116"/>
                </a:cubicBezTo>
                <a:cubicBezTo>
                  <a:pt x="109995" y="525553"/>
                  <a:pt x="102341" y="533193"/>
                  <a:pt x="92888" y="533193"/>
                </a:cubicBezTo>
                <a:cubicBezTo>
                  <a:pt x="83584" y="533193"/>
                  <a:pt x="75931" y="525553"/>
                  <a:pt x="75931" y="516116"/>
                </a:cubicBezTo>
                <a:lnTo>
                  <a:pt x="75931" y="380096"/>
                </a:lnTo>
                <a:lnTo>
                  <a:pt x="68578" y="380096"/>
                </a:lnTo>
                <a:lnTo>
                  <a:pt x="68578" y="516116"/>
                </a:lnTo>
                <a:cubicBezTo>
                  <a:pt x="68578" y="525553"/>
                  <a:pt x="60925" y="533193"/>
                  <a:pt x="51471" y="533193"/>
                </a:cubicBezTo>
                <a:cubicBezTo>
                  <a:pt x="42017" y="533193"/>
                  <a:pt x="34364" y="525553"/>
                  <a:pt x="34364" y="516116"/>
                </a:cubicBezTo>
                <a:lnTo>
                  <a:pt x="34364" y="380096"/>
                </a:lnTo>
                <a:lnTo>
                  <a:pt x="34364" y="277782"/>
                </a:lnTo>
                <a:cubicBezTo>
                  <a:pt x="34364" y="276284"/>
                  <a:pt x="33163" y="275086"/>
                  <a:pt x="31663" y="275086"/>
                </a:cubicBezTo>
                <a:cubicBezTo>
                  <a:pt x="30162" y="274936"/>
                  <a:pt x="28962" y="276284"/>
                  <a:pt x="28962" y="277782"/>
                </a:cubicBezTo>
                <a:lnTo>
                  <a:pt x="28361" y="381894"/>
                </a:lnTo>
                <a:cubicBezTo>
                  <a:pt x="28361" y="389684"/>
                  <a:pt x="22059" y="395975"/>
                  <a:pt x="14256" y="395975"/>
                </a:cubicBezTo>
                <a:lnTo>
                  <a:pt x="14106" y="395975"/>
                </a:lnTo>
                <a:cubicBezTo>
                  <a:pt x="6302" y="395975"/>
                  <a:pt x="0" y="389534"/>
                  <a:pt x="0" y="381744"/>
                </a:cubicBezTo>
                <a:lnTo>
                  <a:pt x="600" y="277633"/>
                </a:lnTo>
                <a:cubicBezTo>
                  <a:pt x="600" y="259207"/>
                  <a:pt x="15756" y="244227"/>
                  <a:pt x="34214" y="244227"/>
                </a:cubicBezTo>
                <a:close/>
                <a:moveTo>
                  <a:pt x="298774" y="232090"/>
                </a:moveTo>
                <a:lnTo>
                  <a:pt x="346547" y="232090"/>
                </a:lnTo>
                <a:cubicBezTo>
                  <a:pt x="336331" y="236739"/>
                  <a:pt x="327768" y="244836"/>
                  <a:pt x="322660" y="254883"/>
                </a:cubicBezTo>
                <a:cubicBezTo>
                  <a:pt x="317552" y="244836"/>
                  <a:pt x="309140" y="236739"/>
                  <a:pt x="298774" y="232090"/>
                </a:cubicBezTo>
                <a:close/>
                <a:moveTo>
                  <a:pt x="405716" y="176061"/>
                </a:moveTo>
                <a:cubicBezTo>
                  <a:pt x="421987" y="176061"/>
                  <a:pt x="435177" y="189204"/>
                  <a:pt x="435177" y="205417"/>
                </a:cubicBezTo>
                <a:cubicBezTo>
                  <a:pt x="435177" y="221630"/>
                  <a:pt x="421987" y="234773"/>
                  <a:pt x="405716" y="234773"/>
                </a:cubicBezTo>
                <a:cubicBezTo>
                  <a:pt x="389445" y="234773"/>
                  <a:pt x="376255" y="221630"/>
                  <a:pt x="376255" y="205417"/>
                </a:cubicBezTo>
                <a:cubicBezTo>
                  <a:pt x="376255" y="189204"/>
                  <a:pt x="389445" y="176061"/>
                  <a:pt x="405716" y="176061"/>
                </a:cubicBezTo>
                <a:close/>
                <a:moveTo>
                  <a:pt x="239817" y="176061"/>
                </a:moveTo>
                <a:cubicBezTo>
                  <a:pt x="256049" y="176061"/>
                  <a:pt x="269208" y="189204"/>
                  <a:pt x="269208" y="205417"/>
                </a:cubicBezTo>
                <a:cubicBezTo>
                  <a:pt x="269208" y="221630"/>
                  <a:pt x="256049" y="234773"/>
                  <a:pt x="239817" y="234773"/>
                </a:cubicBezTo>
                <a:cubicBezTo>
                  <a:pt x="223585" y="234773"/>
                  <a:pt x="210426" y="221630"/>
                  <a:pt x="210426" y="205417"/>
                </a:cubicBezTo>
                <a:cubicBezTo>
                  <a:pt x="210426" y="189204"/>
                  <a:pt x="223585" y="176061"/>
                  <a:pt x="239817" y="176061"/>
                </a:cubicBezTo>
                <a:close/>
                <a:moveTo>
                  <a:pt x="72325" y="176061"/>
                </a:moveTo>
                <a:cubicBezTo>
                  <a:pt x="88687" y="176061"/>
                  <a:pt x="101897" y="189241"/>
                  <a:pt x="101897" y="205416"/>
                </a:cubicBezTo>
                <a:cubicBezTo>
                  <a:pt x="101897" y="221592"/>
                  <a:pt x="88687" y="234772"/>
                  <a:pt x="72325" y="234772"/>
                </a:cubicBezTo>
                <a:cubicBezTo>
                  <a:pt x="56113" y="234772"/>
                  <a:pt x="42904" y="221592"/>
                  <a:pt x="42904" y="205416"/>
                </a:cubicBezTo>
                <a:cubicBezTo>
                  <a:pt x="42904" y="189241"/>
                  <a:pt x="55963" y="176061"/>
                  <a:pt x="72325" y="176061"/>
                </a:cubicBezTo>
                <a:close/>
                <a:moveTo>
                  <a:pt x="1200" y="56241"/>
                </a:moveTo>
                <a:lnTo>
                  <a:pt x="384613" y="56241"/>
                </a:lnTo>
                <a:cubicBezTo>
                  <a:pt x="505414" y="56241"/>
                  <a:pt x="603405" y="154058"/>
                  <a:pt x="603405" y="274494"/>
                </a:cubicBezTo>
                <a:cubicBezTo>
                  <a:pt x="603405" y="308947"/>
                  <a:pt x="575493" y="336809"/>
                  <a:pt x="540979" y="336809"/>
                </a:cubicBezTo>
                <a:lnTo>
                  <a:pt x="494459" y="336809"/>
                </a:lnTo>
                <a:lnTo>
                  <a:pt x="494159" y="277490"/>
                </a:lnTo>
                <a:cubicBezTo>
                  <a:pt x="494009" y="257417"/>
                  <a:pt x="482004" y="240041"/>
                  <a:pt x="464747" y="232102"/>
                </a:cubicBezTo>
                <a:lnTo>
                  <a:pt x="551333" y="232102"/>
                </a:lnTo>
                <a:lnTo>
                  <a:pt x="551483" y="232102"/>
                </a:lnTo>
                <a:cubicBezTo>
                  <a:pt x="553884" y="232102"/>
                  <a:pt x="556285" y="230753"/>
                  <a:pt x="557636" y="228806"/>
                </a:cubicBezTo>
                <a:cubicBezTo>
                  <a:pt x="558986" y="226709"/>
                  <a:pt x="559136" y="224013"/>
                  <a:pt x="558236" y="221766"/>
                </a:cubicBezTo>
                <a:cubicBezTo>
                  <a:pt x="550283" y="203790"/>
                  <a:pt x="531825" y="165892"/>
                  <a:pt x="504663" y="136532"/>
                </a:cubicBezTo>
                <a:cubicBezTo>
                  <a:pt x="481704" y="111666"/>
                  <a:pt x="449440" y="97585"/>
                  <a:pt x="415676" y="97585"/>
                </a:cubicBezTo>
                <a:lnTo>
                  <a:pt x="397968" y="97585"/>
                </a:lnTo>
                <a:lnTo>
                  <a:pt x="397968" y="159900"/>
                </a:lnTo>
                <a:cubicBezTo>
                  <a:pt x="383712" y="162297"/>
                  <a:pt x="371707" y="171284"/>
                  <a:pt x="364954" y="183568"/>
                </a:cubicBezTo>
                <a:lnTo>
                  <a:pt x="364954" y="97585"/>
                </a:lnTo>
                <a:lnTo>
                  <a:pt x="174223" y="97585"/>
                </a:lnTo>
                <a:lnTo>
                  <a:pt x="174223" y="232102"/>
                </a:lnTo>
                <a:lnTo>
                  <a:pt x="180526" y="232102"/>
                </a:lnTo>
                <a:cubicBezTo>
                  <a:pt x="178425" y="233150"/>
                  <a:pt x="176324" y="234199"/>
                  <a:pt x="174223" y="235547"/>
                </a:cubicBezTo>
                <a:cubicBezTo>
                  <a:pt x="166420" y="240640"/>
                  <a:pt x="159967" y="247830"/>
                  <a:pt x="156065" y="256369"/>
                </a:cubicBezTo>
                <a:cubicBezTo>
                  <a:pt x="152614" y="249178"/>
                  <a:pt x="147512" y="242887"/>
                  <a:pt x="141209" y="238093"/>
                </a:cubicBezTo>
                <a:cubicBezTo>
                  <a:pt x="138208" y="235697"/>
                  <a:pt x="134906" y="233749"/>
                  <a:pt x="131455" y="232102"/>
                </a:cubicBezTo>
                <a:lnTo>
                  <a:pt x="141209" y="232102"/>
                </a:lnTo>
                <a:lnTo>
                  <a:pt x="141209" y="97585"/>
                </a:lnTo>
                <a:lnTo>
                  <a:pt x="1200" y="97585"/>
                </a:lnTo>
                <a:close/>
                <a:moveTo>
                  <a:pt x="30337" y="0"/>
                </a:moveTo>
                <a:lnTo>
                  <a:pt x="450496" y="0"/>
                </a:lnTo>
                <a:cubicBezTo>
                  <a:pt x="459649" y="0"/>
                  <a:pt x="467002" y="7356"/>
                  <a:pt x="467002" y="16512"/>
                </a:cubicBezTo>
                <a:cubicBezTo>
                  <a:pt x="467002" y="25669"/>
                  <a:pt x="459649" y="33025"/>
                  <a:pt x="450496" y="33025"/>
                </a:cubicBezTo>
                <a:lnTo>
                  <a:pt x="30337" y="33025"/>
                </a:lnTo>
                <a:cubicBezTo>
                  <a:pt x="21184" y="33025"/>
                  <a:pt x="13831" y="25669"/>
                  <a:pt x="13831" y="16512"/>
                </a:cubicBezTo>
                <a:cubicBezTo>
                  <a:pt x="13831" y="7356"/>
                  <a:pt x="21184" y="0"/>
                  <a:pt x="30337" y="0"/>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a:pPr>
            <a:endParaRPr lang="zh-CN" altLang="en-US">
              <a:solidFill>
                <a:srgbClr val="000000"/>
              </a:solidFill>
              <a:latin typeface="Arial" panose="020B0604020202020204"/>
              <a:ea typeface="微软雅黑" panose="020B0503020204020204" charset="-122"/>
              <a:cs typeface="+mn-ea"/>
              <a:sym typeface="+mn-lt"/>
            </a:endParaRPr>
          </a:p>
        </p:txBody>
      </p:sp>
      <p:sp>
        <p:nvSpPr>
          <p:cNvPr id="35" name="矩形: 圆角 34"/>
          <p:cNvSpPr/>
          <p:nvPr/>
        </p:nvSpPr>
        <p:spPr>
          <a:xfrm>
            <a:off x="91443" y="3496613"/>
            <a:ext cx="4951208" cy="2300302"/>
          </a:xfrm>
          <a:prstGeom prst="roundRect">
            <a:avLst>
              <a:gd name="adj" fmla="val 20475"/>
            </a:avLst>
          </a:prstGeom>
          <a:solidFill>
            <a:srgbClr val="FFFFFF"/>
          </a:solidFill>
          <a:ln w="12700" cap="flat" cmpd="sng" algn="ctr">
            <a:noFill/>
            <a:prstDash val="solid"/>
            <a:miter lim="800000"/>
          </a:ln>
          <a:effectLst>
            <a:outerShdw blurRad="304800" sx="102000" sy="102000" algn="ctr" rotWithShape="0">
              <a:prstClr val="black">
                <a:alpha val="25000"/>
              </a:prstClr>
            </a:outerShdw>
          </a:effectLst>
        </p:spPr>
        <p:txBody>
          <a:bodyPr rtlCol="0" anchor="t"/>
          <a:lstStyle/>
          <a:p>
            <a:pPr algn="just">
              <a:lnSpc>
                <a:spcPct val="150000"/>
              </a:lnSpc>
              <a:defRPr/>
            </a:pPr>
            <a:r>
              <a:rPr lang="en-US" altLang="zh-CN" sz="2000" b="1" kern="0" dirty="0">
                <a:solidFill>
                  <a:srgbClr val="961318"/>
                </a:solidFill>
                <a:latin typeface="Arial" panose="020B0604020202020204"/>
                <a:ea typeface="微软雅黑" panose="020B0503020204020204" charset="-122"/>
              </a:rPr>
              <a:t>4</a:t>
            </a:r>
            <a:r>
              <a:rPr lang="zh-CN" altLang="en-US" sz="2000" b="1" kern="0" dirty="0">
                <a:solidFill>
                  <a:srgbClr val="961318"/>
                </a:solidFill>
                <a:latin typeface="Arial" panose="020B0604020202020204"/>
                <a:ea typeface="微软雅黑" panose="020B0503020204020204" charset="-122"/>
              </a:rPr>
              <a:t>：</a:t>
            </a:r>
            <a:r>
              <a:rPr lang="zh-CN" altLang="en-US" sz="2000" b="1" kern="0" dirty="0">
                <a:latin typeface="微软雅黑" panose="020B0503020204020204" pitchFamily="34" charset="-122"/>
                <a:ea typeface="微软雅黑" panose="020B0503020204020204" pitchFamily="34" charset="-122"/>
              </a:rPr>
              <a:t>重写的例子包括简化，如</a:t>
            </a:r>
            <a:r>
              <a:rPr lang="en-US" altLang="zh-CN" sz="2000" b="1" kern="0" dirty="0">
                <a:latin typeface="微软雅黑" panose="020B0503020204020204" pitchFamily="34" charset="-122"/>
                <a:ea typeface="微软雅黑" panose="020B0503020204020204" pitchFamily="34" charset="-122"/>
              </a:rPr>
              <a:t>x+0-&gt;x</a:t>
            </a:r>
            <a:r>
              <a:rPr lang="zh-CN" altLang="en-US" sz="2000" b="1" kern="0" dirty="0">
                <a:latin typeface="微软雅黑" panose="020B0503020204020204" pitchFamily="34" charset="-122"/>
                <a:ea typeface="微软雅黑" panose="020B0503020204020204" pitchFamily="34" charset="-122"/>
              </a:rPr>
              <a:t>，对关联和交换运算符的操作数进行排序的归一化，以及运算符消除，如</a:t>
            </a:r>
            <a:r>
              <a:rPr lang="en-US" altLang="zh-CN" sz="2000" b="1" kern="0" dirty="0" err="1">
                <a:latin typeface="微软雅黑" panose="020B0503020204020204" pitchFamily="34" charset="-122"/>
                <a:ea typeface="微软雅黑" panose="020B0503020204020204" pitchFamily="34" charset="-122"/>
              </a:rPr>
              <a:t>x≤y</a:t>
            </a:r>
            <a:r>
              <a:rPr lang="en-US" altLang="zh-CN" sz="2000" b="1" kern="0" dirty="0">
                <a:latin typeface="微软雅黑" panose="020B0503020204020204" pitchFamily="34" charset="-122"/>
                <a:ea typeface="微软雅黑" panose="020B0503020204020204" pitchFamily="34" charset="-122"/>
              </a:rPr>
              <a:t>-&gt;y+1&gt;x</a:t>
            </a:r>
            <a:r>
              <a:rPr lang="zh-CN" altLang="en-US" sz="2000" b="1" kern="0" dirty="0">
                <a:latin typeface="微软雅黑" panose="020B0503020204020204" pitchFamily="34" charset="-122"/>
                <a:ea typeface="微软雅黑" panose="020B0503020204020204" pitchFamily="34" charset="-122"/>
              </a:rPr>
              <a:t>（当</a:t>
            </a:r>
            <a:r>
              <a:rPr lang="en-US" altLang="zh-CN" sz="2000" b="1" kern="0" dirty="0">
                <a:latin typeface="微软雅黑" panose="020B0503020204020204" pitchFamily="34" charset="-122"/>
                <a:ea typeface="微软雅黑" panose="020B0503020204020204" pitchFamily="34" charset="-122"/>
              </a:rPr>
              <a:t>x</a:t>
            </a:r>
            <a:r>
              <a:rPr lang="zh-CN" altLang="en-US" sz="2000" b="1" kern="0" dirty="0">
                <a:latin typeface="微软雅黑" panose="020B0503020204020204" pitchFamily="34" charset="-122"/>
                <a:ea typeface="微软雅黑" panose="020B0503020204020204" pitchFamily="34" charset="-122"/>
              </a:rPr>
              <a:t>和</a:t>
            </a:r>
            <a:r>
              <a:rPr lang="en-US" altLang="zh-CN" sz="2000" b="1" kern="0" dirty="0">
                <a:latin typeface="微软雅黑" panose="020B0503020204020204" pitchFamily="34" charset="-122"/>
                <a:ea typeface="微软雅黑" panose="020B0503020204020204" pitchFamily="34" charset="-122"/>
              </a:rPr>
              <a:t>y</a:t>
            </a:r>
            <a:r>
              <a:rPr lang="zh-CN" altLang="en-US" sz="2000" b="1" kern="0" dirty="0">
                <a:latin typeface="微软雅黑" panose="020B0503020204020204" pitchFamily="34" charset="-122"/>
                <a:ea typeface="微软雅黑" panose="020B0503020204020204" pitchFamily="34" charset="-122"/>
              </a:rPr>
              <a:t>具有整数排序时）</a:t>
            </a:r>
          </a:p>
        </p:txBody>
      </p:sp>
    </p:spTree>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rgbClr val="961318"/>
                  </a:solidFill>
                  <a:sym typeface="+mn-lt"/>
                </a:rPr>
                <a:t>Theory Engine</a:t>
              </a:r>
              <a:endParaRPr lang="zh-CN" altLang="en-US" dirty="0">
                <a:solidFill>
                  <a:srgbClr val="961318"/>
                </a:solidFill>
                <a:sym typeface="+mn-lt"/>
              </a:endParaRPr>
            </a:p>
          </p:txBody>
        </p:sp>
      </p:grpSp>
      <p:sp>
        <p:nvSpPr>
          <p:cNvPr id="2" name="ïšļide"/>
          <p:cNvSpPr/>
          <p:nvPr/>
        </p:nvSpPr>
        <p:spPr>
          <a:xfrm>
            <a:off x="4137959" y="1512808"/>
            <a:ext cx="2777674" cy="1092268"/>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rgbClr val="FFC000"/>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sz="3200" cap="none">
                <a:solidFill>
                  <a:srgbClr val="000000"/>
                </a:solidFill>
              </a:defRPr>
            </a:pPr>
            <a:endParaRPr sz="3200" dirty="0">
              <a:solidFill>
                <a:srgbClr val="000000"/>
              </a:solidFill>
              <a:latin typeface="Arial" panose="020B0604020202020204"/>
              <a:ea typeface="微软雅黑 Light" panose="020B0502040204020203" pitchFamily="34" charset="-122"/>
            </a:endParaRPr>
          </a:p>
        </p:txBody>
      </p:sp>
      <p:sp>
        <p:nvSpPr>
          <p:cNvPr id="3" name="ïšḷîḓe"/>
          <p:cNvSpPr/>
          <p:nvPr/>
        </p:nvSpPr>
        <p:spPr>
          <a:xfrm>
            <a:off x="4267180" y="1646446"/>
            <a:ext cx="833646" cy="833647"/>
          </a:xfrm>
          <a:prstGeom prst="ellipse">
            <a:avLst/>
          </a:prstGeom>
          <a:solidFill>
            <a:srgbClr val="961318"/>
          </a:solidFill>
          <a:ln w="3175"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algn="ctr" defTabSz="914400">
              <a:defRPr/>
            </a:pPr>
            <a:r>
              <a:rPr lang="en-US" altLang="zh-CN" sz="2000" b="1" kern="0" dirty="0">
                <a:solidFill>
                  <a:prstClr val="white"/>
                </a:solidFill>
                <a:latin typeface="Arial" panose="020B0604020202020204"/>
                <a:ea typeface="微软雅黑 Light" panose="020B0502040204020203" pitchFamily="34" charset="-122"/>
              </a:rPr>
              <a:t>01</a:t>
            </a:r>
            <a:endParaRPr lang="zh-CN" altLang="en-US" sz="2000" b="1" kern="0" dirty="0">
              <a:solidFill>
                <a:prstClr val="white"/>
              </a:solidFill>
              <a:latin typeface="Arial" panose="020B0604020202020204"/>
              <a:ea typeface="微软雅黑 Light" panose="020B0502040204020203" pitchFamily="34" charset="-122"/>
            </a:endParaRPr>
          </a:p>
        </p:txBody>
      </p:sp>
      <p:sp>
        <p:nvSpPr>
          <p:cNvPr id="4" name="ïŝḷiḑê"/>
          <p:cNvSpPr/>
          <p:nvPr/>
        </p:nvSpPr>
        <p:spPr>
          <a:xfrm rot="10800000">
            <a:off x="5263667" y="1713445"/>
            <a:ext cx="2777674" cy="1092268"/>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rgbClr val="FFC000"/>
          </a:solidFill>
          <a:ln w="19050" cap="flat" cmpd="sng" algn="ctr">
            <a:solidFill>
              <a:sysClr val="window" lastClr="FFFFFF"/>
            </a:solidFill>
            <a:prstDash val="solid"/>
            <a:round/>
          </a:ln>
          <a:effectLst/>
        </p:spPr>
        <p:txBody>
          <a:bodyPr rot="0" spcFirstLastPara="0" vert="horz" wrap="square" lIns="91440" tIns="45720" rIns="91440" bIns="45720" numCol="1" spcCol="0" rtlCol="0" fromWordArt="0" anchor="ctr" anchorCtr="0" forceAA="0" compatLnSpc="1">
            <a:normAutofit/>
          </a:bodyPr>
          <a:lstStyle/>
          <a:p>
            <a:pPr algn="ctr" defTabSz="914400">
              <a:defRPr/>
            </a:pPr>
            <a:endParaRPr sz="2000" kern="0" dirty="0">
              <a:solidFill>
                <a:prstClr val="white"/>
              </a:solidFill>
              <a:latin typeface="Arial" panose="020B0604020202020204"/>
              <a:ea typeface="微软雅黑 Light" panose="020B0502040204020203" pitchFamily="34" charset="-122"/>
            </a:endParaRPr>
          </a:p>
        </p:txBody>
      </p:sp>
      <p:sp>
        <p:nvSpPr>
          <p:cNvPr id="5" name="íṩļïďê"/>
          <p:cNvSpPr/>
          <p:nvPr/>
        </p:nvSpPr>
        <p:spPr>
          <a:xfrm>
            <a:off x="7078476" y="1838430"/>
            <a:ext cx="833646" cy="833647"/>
          </a:xfrm>
          <a:prstGeom prst="ellipse">
            <a:avLst/>
          </a:prstGeom>
          <a:solidFill>
            <a:srgbClr val="961318"/>
          </a:solidFill>
          <a:ln w="3175"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algn="ctr" defTabSz="914400">
              <a:defRPr/>
            </a:pPr>
            <a:r>
              <a:rPr lang="en-US" altLang="zh-CN" sz="2000" b="1" kern="0" dirty="0">
                <a:solidFill>
                  <a:prstClr val="white"/>
                </a:solidFill>
                <a:latin typeface="Arial" panose="020B0604020202020204"/>
                <a:ea typeface="微软雅黑 Light" panose="020B0502040204020203" pitchFamily="34" charset="-122"/>
              </a:rPr>
              <a:t>02</a:t>
            </a:r>
            <a:endParaRPr lang="zh-CN" altLang="en-US" sz="2000" b="1" kern="0" dirty="0">
              <a:solidFill>
                <a:prstClr val="white"/>
              </a:solidFill>
              <a:latin typeface="Arial" panose="020B0604020202020204"/>
              <a:ea typeface="微软雅黑 Light" panose="020B0502040204020203" pitchFamily="34" charset="-122"/>
            </a:endParaRPr>
          </a:p>
        </p:txBody>
      </p:sp>
      <p:sp>
        <p:nvSpPr>
          <p:cNvPr id="6" name="ïsḷïḋê"/>
          <p:cNvSpPr/>
          <p:nvPr/>
        </p:nvSpPr>
        <p:spPr>
          <a:xfrm>
            <a:off x="4137959" y="2985747"/>
            <a:ext cx="2777674" cy="1092268"/>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ysClr val="window" lastClr="FFFFFF">
              <a:lumMod val="95000"/>
            </a:sysClr>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sz="3200" cap="none">
                <a:solidFill>
                  <a:srgbClr val="000000"/>
                </a:solidFill>
              </a:defRPr>
            </a:pPr>
            <a:endParaRPr sz="3200" dirty="0">
              <a:solidFill>
                <a:srgbClr val="000000"/>
              </a:solidFill>
              <a:latin typeface="Arial" panose="020B0604020202020204"/>
              <a:ea typeface="微软雅黑 Light" panose="020B0502040204020203" pitchFamily="34" charset="-122"/>
            </a:endParaRPr>
          </a:p>
        </p:txBody>
      </p:sp>
      <p:sp>
        <p:nvSpPr>
          <p:cNvPr id="16" name="í$ḻíḓê"/>
          <p:cNvSpPr/>
          <p:nvPr/>
        </p:nvSpPr>
        <p:spPr>
          <a:xfrm>
            <a:off x="4267180" y="3119385"/>
            <a:ext cx="833646" cy="833647"/>
          </a:xfrm>
          <a:prstGeom prst="ellipse">
            <a:avLst/>
          </a:prstGeom>
          <a:solidFill>
            <a:srgbClr val="961318"/>
          </a:solidFill>
          <a:ln w="3175"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algn="ctr" defTabSz="914400">
              <a:defRPr/>
            </a:pPr>
            <a:r>
              <a:rPr lang="en-US" altLang="zh-CN" sz="2000" b="1" kern="0" dirty="0">
                <a:solidFill>
                  <a:prstClr val="white"/>
                </a:solidFill>
                <a:latin typeface="Arial" panose="020B0604020202020204"/>
                <a:ea typeface="微软雅黑 Light" panose="020B0502040204020203" pitchFamily="34" charset="-122"/>
              </a:rPr>
              <a:t>03</a:t>
            </a:r>
            <a:endParaRPr lang="zh-CN" altLang="en-US" sz="2000" b="1" kern="0" dirty="0">
              <a:solidFill>
                <a:prstClr val="white"/>
              </a:solidFill>
              <a:latin typeface="Arial" panose="020B0604020202020204"/>
              <a:ea typeface="微软雅黑 Light" panose="020B0502040204020203" pitchFamily="34" charset="-122"/>
            </a:endParaRPr>
          </a:p>
        </p:txBody>
      </p:sp>
      <p:sp>
        <p:nvSpPr>
          <p:cNvPr id="18" name="ïŝ1íḍé"/>
          <p:cNvSpPr/>
          <p:nvPr/>
        </p:nvSpPr>
        <p:spPr>
          <a:xfrm rot="10800000">
            <a:off x="5263667" y="3186384"/>
            <a:ext cx="2777674" cy="1092268"/>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rgbClr val="FFC000"/>
          </a:solidFill>
          <a:ln w="19050" cap="flat" cmpd="sng" algn="ctr">
            <a:solidFill>
              <a:sysClr val="window" lastClr="FFFFFF"/>
            </a:solidFill>
            <a:prstDash val="solid"/>
            <a:round/>
          </a:ln>
          <a:effectLst/>
        </p:spPr>
        <p:txBody>
          <a:bodyPr rot="0" spcFirstLastPara="0" vert="horz" wrap="square" lIns="91440" tIns="45720" rIns="91440" bIns="45720" numCol="1" spcCol="0" rtlCol="0" fromWordArt="0" anchor="ctr" anchorCtr="0" forceAA="0" compatLnSpc="1">
            <a:normAutofit/>
          </a:bodyPr>
          <a:lstStyle/>
          <a:p>
            <a:pPr algn="ctr" defTabSz="914400">
              <a:defRPr/>
            </a:pPr>
            <a:endParaRPr sz="2000" kern="0" dirty="0">
              <a:solidFill>
                <a:prstClr val="white"/>
              </a:solidFill>
              <a:latin typeface="Arial" panose="020B0604020202020204"/>
              <a:ea typeface="微软雅黑 Light" panose="020B0502040204020203" pitchFamily="34" charset="-122"/>
            </a:endParaRPr>
          </a:p>
        </p:txBody>
      </p:sp>
      <p:sp>
        <p:nvSpPr>
          <p:cNvPr id="20" name="ïśľiďê"/>
          <p:cNvSpPr/>
          <p:nvPr/>
        </p:nvSpPr>
        <p:spPr>
          <a:xfrm>
            <a:off x="7078476" y="3311369"/>
            <a:ext cx="833646" cy="833647"/>
          </a:xfrm>
          <a:prstGeom prst="ellipse">
            <a:avLst/>
          </a:prstGeom>
          <a:solidFill>
            <a:srgbClr val="961318"/>
          </a:solidFill>
          <a:ln w="3175"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algn="ctr" defTabSz="914400">
              <a:defRPr/>
            </a:pPr>
            <a:r>
              <a:rPr lang="en-US" altLang="zh-CN" sz="2000" b="1" kern="0" dirty="0">
                <a:solidFill>
                  <a:prstClr val="white"/>
                </a:solidFill>
                <a:latin typeface="Arial" panose="020B0604020202020204"/>
                <a:ea typeface="微软雅黑 Light" panose="020B0502040204020203" pitchFamily="34" charset="-122"/>
              </a:rPr>
              <a:t>04</a:t>
            </a:r>
            <a:endParaRPr lang="zh-CN" altLang="en-US" sz="2000" b="1" kern="0" dirty="0">
              <a:solidFill>
                <a:prstClr val="white"/>
              </a:solidFill>
              <a:latin typeface="Arial" panose="020B0604020202020204"/>
              <a:ea typeface="微软雅黑 Light" panose="020B0502040204020203" pitchFamily="34" charset="-122"/>
            </a:endParaRPr>
          </a:p>
        </p:txBody>
      </p:sp>
      <p:sp>
        <p:nvSpPr>
          <p:cNvPr id="22" name="iṩḻîďè"/>
          <p:cNvSpPr/>
          <p:nvPr/>
        </p:nvSpPr>
        <p:spPr>
          <a:xfrm>
            <a:off x="4137959" y="4458686"/>
            <a:ext cx="2777674" cy="1092268"/>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rgbClr val="FFC000"/>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sz="3200" cap="none">
                <a:solidFill>
                  <a:srgbClr val="000000"/>
                </a:solidFill>
              </a:defRPr>
            </a:pPr>
            <a:endParaRPr sz="3200" dirty="0">
              <a:solidFill>
                <a:srgbClr val="000000"/>
              </a:solidFill>
              <a:latin typeface="Arial" panose="020B0604020202020204"/>
              <a:ea typeface="微软雅黑 Light" panose="020B0502040204020203" pitchFamily="34" charset="-122"/>
            </a:endParaRPr>
          </a:p>
        </p:txBody>
      </p:sp>
      <p:sp>
        <p:nvSpPr>
          <p:cNvPr id="24" name="îSḻîḋê"/>
          <p:cNvSpPr/>
          <p:nvPr/>
        </p:nvSpPr>
        <p:spPr>
          <a:xfrm>
            <a:off x="4267180" y="4592324"/>
            <a:ext cx="833646" cy="833647"/>
          </a:xfrm>
          <a:prstGeom prst="ellipse">
            <a:avLst/>
          </a:prstGeom>
          <a:solidFill>
            <a:srgbClr val="961318"/>
          </a:solidFill>
          <a:ln w="3175"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p>
            <a:pPr algn="ctr" defTabSz="914400">
              <a:defRPr/>
            </a:pPr>
            <a:r>
              <a:rPr lang="en-US" altLang="zh-CN" sz="2000" b="1" kern="0" dirty="0">
                <a:solidFill>
                  <a:prstClr val="white"/>
                </a:solidFill>
                <a:latin typeface="Arial" panose="020B0604020202020204"/>
                <a:ea typeface="微软雅黑 Light" panose="020B0502040204020203" pitchFamily="34" charset="-122"/>
              </a:rPr>
              <a:t>05</a:t>
            </a:r>
            <a:endParaRPr lang="zh-CN" altLang="en-US" sz="2000" b="1" kern="0" dirty="0">
              <a:solidFill>
                <a:prstClr val="white"/>
              </a:solidFill>
              <a:latin typeface="Arial" panose="020B0604020202020204"/>
              <a:ea typeface="微软雅黑 Light" panose="020B0502040204020203" pitchFamily="34" charset="-122"/>
            </a:endParaRPr>
          </a:p>
        </p:txBody>
      </p:sp>
      <p:sp>
        <p:nvSpPr>
          <p:cNvPr id="42" name="íŝ1idé"/>
          <p:cNvSpPr txBox="1"/>
          <p:nvPr/>
        </p:nvSpPr>
        <p:spPr>
          <a:xfrm>
            <a:off x="7958871" y="1007125"/>
            <a:ext cx="3536120" cy="2745812"/>
          </a:xfrm>
          <a:prstGeom prst="rect">
            <a:avLst/>
          </a:prstGeom>
          <a:noFill/>
        </p:spPr>
        <p:txBody>
          <a:bodyPr wrap="square" lIns="91440" tIns="45720" rIns="91440" bIns="45720">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70000"/>
              </a:lnSpc>
              <a:buFont typeface="Arial" panose="020B0604020202020204" pitchFamily="34" charset="0"/>
              <a:buChar char="•"/>
              <a:defRPr/>
            </a:pPr>
            <a:r>
              <a:rPr lang="zh-CN" altLang="en-US" sz="5000" b="1" dirty="0">
                <a:latin typeface="微软雅黑" panose="020B0503020204020204" pitchFamily="34" charset="-122"/>
                <a:ea typeface="微软雅黑" panose="020B0503020204020204" pitchFamily="34" charset="-122"/>
                <a:cs typeface="+mn-ea"/>
              </a:rPr>
              <a:t>它将这些字面值中的每一个分派给适当的理论求解器，并进一步负责将理论求解器生成的任何传播的字面值或引理分派回命题引擎。</a:t>
            </a:r>
          </a:p>
          <a:p>
            <a:pPr marL="171450" indent="-171450">
              <a:lnSpc>
                <a:spcPct val="150000"/>
              </a:lnSpc>
              <a:buFont typeface="Arial" panose="020B0604020202020204" pitchFamily="34" charset="0"/>
              <a:buChar char="•"/>
              <a:defRPr/>
            </a:pPr>
            <a:endParaRPr lang="en-US" altLang="zh-CN" sz="1100" dirty="0">
              <a:solidFill>
                <a:prstClr val="black">
                  <a:lumMod val="100000"/>
                </a:prstClr>
              </a:solidFill>
              <a:latin typeface="Arial" panose="020B0604020202020204"/>
              <a:ea typeface="微软雅黑 Light" panose="020B0502040204020203" pitchFamily="34" charset="-122"/>
            </a:endParaRPr>
          </a:p>
        </p:txBody>
      </p:sp>
      <p:sp>
        <p:nvSpPr>
          <p:cNvPr id="54" name="ïṩlïḓe"/>
          <p:cNvSpPr txBox="1"/>
          <p:nvPr/>
        </p:nvSpPr>
        <p:spPr>
          <a:xfrm>
            <a:off x="8018362" y="3692594"/>
            <a:ext cx="3184950" cy="882028"/>
          </a:xfrm>
          <a:prstGeom prst="rect">
            <a:avLst/>
          </a:prstGeom>
          <a:noFill/>
        </p:spPr>
        <p:txBody>
          <a:bodyPr wrap="square" lIns="91440" tIns="45720" rIns="91440" bIns="4572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defRPr/>
            </a:pPr>
            <a:r>
              <a:rPr lang="zh-CN" altLang="en-US" sz="2000" b="1" dirty="0">
                <a:latin typeface="微软雅黑" panose="020B0503020204020204" pitchFamily="34" charset="-122"/>
                <a:ea typeface="微软雅黑" panose="020B0503020204020204" pitchFamily="34" charset="-122"/>
                <a:cs typeface="+mn-ea"/>
              </a:rPr>
              <a:t>与</a:t>
            </a:r>
            <a:r>
              <a:rPr lang="en-US" altLang="zh-CN" sz="2000" b="1" dirty="0">
                <a:latin typeface="微软雅黑" panose="020B0503020204020204" pitchFamily="34" charset="-122"/>
                <a:ea typeface="微软雅黑" panose="020B0503020204020204" pitchFamily="34" charset="-122"/>
                <a:cs typeface="+mn-ea"/>
              </a:rPr>
              <a:t>CVC4</a:t>
            </a:r>
            <a:r>
              <a:rPr lang="zh-CN" altLang="en-US" sz="2000" b="1" dirty="0">
                <a:latin typeface="微软雅黑" panose="020B0503020204020204" pitchFamily="34" charset="-122"/>
                <a:ea typeface="微软雅黑" panose="020B0503020204020204" pitchFamily="34" charset="-122"/>
                <a:cs typeface="+mn-ea"/>
              </a:rPr>
              <a:t>一样，</a:t>
            </a:r>
            <a:r>
              <a:rPr lang="en-US" altLang="zh-CN" sz="2000" b="1" dirty="0">
                <a:latin typeface="微软雅黑" panose="020B0503020204020204" pitchFamily="34" charset="-122"/>
                <a:ea typeface="微软雅黑" panose="020B0503020204020204" pitchFamily="34" charset="-122"/>
                <a:cs typeface="+mn-ea"/>
              </a:rPr>
              <a:t>cvc5</a:t>
            </a:r>
            <a:r>
              <a:rPr lang="zh-CN" altLang="en-US" sz="2000" b="1" dirty="0">
                <a:latin typeface="微软雅黑" panose="020B0503020204020204" pitchFamily="34" charset="-122"/>
                <a:ea typeface="微软雅黑" panose="020B0503020204020204" pitchFamily="34" charset="-122"/>
                <a:cs typeface="+mn-ea"/>
              </a:rPr>
              <a:t>使用礼貌理论组合机制。</a:t>
            </a:r>
            <a:endParaRPr lang="en-US" altLang="zh-CN" sz="2000" b="1" dirty="0">
              <a:latin typeface="微软雅黑" panose="020B0503020204020204" pitchFamily="34" charset="-122"/>
              <a:ea typeface="微软雅黑" panose="020B0503020204020204" pitchFamily="34" charset="-122"/>
              <a:cs typeface="+mn-ea"/>
            </a:endParaRPr>
          </a:p>
        </p:txBody>
      </p:sp>
      <p:sp>
        <p:nvSpPr>
          <p:cNvPr id="58" name="îṩlíḓê"/>
          <p:cNvSpPr txBox="1"/>
          <p:nvPr/>
        </p:nvSpPr>
        <p:spPr>
          <a:xfrm>
            <a:off x="87359" y="1512808"/>
            <a:ext cx="3989114" cy="1576822"/>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defRPr/>
            </a:pPr>
            <a:r>
              <a:rPr lang="zh-CN" altLang="en-US" sz="2000" b="1" dirty="0">
                <a:latin typeface="微软雅黑" panose="020B0503020204020204" pitchFamily="34" charset="-122"/>
                <a:ea typeface="微软雅黑" panose="020B0503020204020204" pitchFamily="34" charset="-122"/>
                <a:cs typeface="+mn-ea"/>
              </a:rPr>
              <a:t>理论引擎（</a:t>
            </a:r>
            <a:r>
              <a:rPr lang="en-US" altLang="zh-CN" sz="2000" b="1" dirty="0">
                <a:latin typeface="微软雅黑" panose="020B0503020204020204" pitchFamily="34" charset="-122"/>
                <a:ea typeface="微软雅黑" panose="020B0503020204020204" pitchFamily="34" charset="-122"/>
                <a:cs typeface="+mn-ea"/>
              </a:rPr>
              <a:t>Theory Engine</a:t>
            </a:r>
            <a:r>
              <a:rPr lang="zh-CN" altLang="en-US" sz="2000" b="1" dirty="0">
                <a:latin typeface="微软雅黑" panose="020B0503020204020204" pitchFamily="34" charset="-122"/>
                <a:ea typeface="微软雅黑" panose="020B0503020204020204" pitchFamily="34" charset="-122"/>
                <a:cs typeface="+mn-ea"/>
              </a:rPr>
              <a:t>）是检查命题引擎所断言的理论字面量的理论一致性的主要入口点。</a:t>
            </a:r>
            <a:endParaRPr lang="en-US" altLang="zh-CN" sz="2000" b="1" dirty="0">
              <a:latin typeface="微软雅黑" panose="020B0503020204020204" pitchFamily="34" charset="-122"/>
              <a:ea typeface="微软雅黑" panose="020B0503020204020204" pitchFamily="34" charset="-122"/>
            </a:endParaRPr>
          </a:p>
        </p:txBody>
      </p:sp>
      <p:sp>
        <p:nvSpPr>
          <p:cNvPr id="60" name="íṧļîďè"/>
          <p:cNvSpPr txBox="1"/>
          <p:nvPr/>
        </p:nvSpPr>
        <p:spPr>
          <a:xfrm>
            <a:off x="26615" y="3647657"/>
            <a:ext cx="4403000" cy="1920247"/>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defRPr/>
            </a:pPr>
            <a:r>
              <a:rPr lang="zh-CN" altLang="en-US" sz="2000" b="1" dirty="0">
                <a:latin typeface="微软雅黑" panose="020B0503020204020204" pitchFamily="34" charset="-122"/>
                <a:ea typeface="微软雅黑" panose="020B0503020204020204" pitchFamily="34" charset="-122"/>
                <a:cs typeface="+mn-ea"/>
              </a:rPr>
              <a:t>当启用多个理论求解器时，组合引擎子模块负责在它们之间进行协调。</a:t>
            </a:r>
            <a:endParaRPr lang="en-US" altLang="zh-CN" sz="2000" b="1" dirty="0">
              <a:latin typeface="微软雅黑" panose="020B0503020204020204" pitchFamily="34" charset="-122"/>
              <a:ea typeface="微软雅黑" panose="020B0503020204020204" pitchFamily="34" charset="-122"/>
              <a:cs typeface="+mn-ea"/>
            </a:endParaRPr>
          </a:p>
        </p:txBody>
      </p:sp>
      <p:sp>
        <p:nvSpPr>
          <p:cNvPr id="62" name="í$1íde"/>
          <p:cNvSpPr txBox="1"/>
          <p:nvPr/>
        </p:nvSpPr>
        <p:spPr>
          <a:xfrm>
            <a:off x="5230047" y="5049553"/>
            <a:ext cx="4889634" cy="2546814"/>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defRPr/>
            </a:pPr>
            <a:r>
              <a:rPr lang="zh-CN" altLang="en-US" sz="2000" b="1" dirty="0">
                <a:latin typeface="微软雅黑" panose="020B0503020204020204" pitchFamily="34" charset="-122"/>
                <a:ea typeface="微软雅黑" panose="020B0503020204020204" pitchFamily="34" charset="-122"/>
                <a:cs typeface="+mn-ea"/>
              </a:rPr>
              <a:t>这包括在共享项（出现在多个理论求解器的文字中的项）之间传播或执行等式和不等式的案例分割。</a:t>
            </a:r>
          </a:p>
          <a:p>
            <a:pPr marL="171450" indent="-171450" algn="r">
              <a:lnSpc>
                <a:spcPct val="150000"/>
              </a:lnSpc>
              <a:buFont typeface="Arial" panose="020B0604020202020204" pitchFamily="34" charset="0"/>
              <a:buChar char="•"/>
              <a:defRPr/>
            </a:pPr>
            <a:endParaRPr lang="en-US" altLang="zh-CN" sz="1100" dirty="0">
              <a:solidFill>
                <a:prstClr val="black">
                  <a:lumMod val="100000"/>
                </a:prstClr>
              </a:solidFill>
              <a:latin typeface="Arial" panose="020B0604020202020204"/>
              <a:ea typeface="微软雅黑 Light" panose="020B0502040204020203" pitchFamily="34" charset="-122"/>
            </a:endParaRPr>
          </a:p>
        </p:txBody>
      </p:sp>
    </p:spTree>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7762" y="141242"/>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rgbClr val="961318"/>
                  </a:solidFill>
                  <a:sym typeface="+mn-lt"/>
                </a:rPr>
                <a:t>Proof Module</a:t>
              </a:r>
              <a:endParaRPr lang="zh-CN" altLang="en-US" dirty="0">
                <a:solidFill>
                  <a:srgbClr val="961318"/>
                </a:solidFill>
                <a:sym typeface="+mn-lt"/>
              </a:endParaRPr>
            </a:p>
          </p:txBody>
        </p:sp>
      </p:grpSp>
      <p:sp>
        <p:nvSpPr>
          <p:cNvPr id="16" name="矩形 15"/>
          <p:cNvSpPr/>
          <p:nvPr/>
        </p:nvSpPr>
        <p:spPr>
          <a:xfrm>
            <a:off x="836613" y="3925747"/>
            <a:ext cx="2628900" cy="620485"/>
          </a:xfrm>
          <a:prstGeom prst="rect">
            <a:avLst/>
          </a:prstGeom>
          <a:solidFill>
            <a:srgbClr val="961318"/>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Light" panose="020B0502040204020203" pitchFamily="34" charset="-122"/>
            </a:endParaRPr>
          </a:p>
        </p:txBody>
      </p:sp>
      <p:sp>
        <p:nvSpPr>
          <p:cNvPr id="18" name="矩形 17"/>
          <p:cNvSpPr/>
          <p:nvPr/>
        </p:nvSpPr>
        <p:spPr>
          <a:xfrm>
            <a:off x="3465513" y="3305262"/>
            <a:ext cx="2628900" cy="620485"/>
          </a:xfrm>
          <a:prstGeom prst="rect">
            <a:avLst/>
          </a:prstGeom>
          <a:solidFill>
            <a:srgbClr val="961318"/>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Light" panose="020B0502040204020203" pitchFamily="34" charset="-122"/>
            </a:endParaRPr>
          </a:p>
        </p:txBody>
      </p:sp>
      <p:sp>
        <p:nvSpPr>
          <p:cNvPr id="20" name="矩形 19"/>
          <p:cNvSpPr/>
          <p:nvPr/>
        </p:nvSpPr>
        <p:spPr>
          <a:xfrm>
            <a:off x="6094413" y="2684777"/>
            <a:ext cx="2628900" cy="620485"/>
          </a:xfrm>
          <a:prstGeom prst="rect">
            <a:avLst/>
          </a:prstGeom>
          <a:solidFill>
            <a:srgbClr val="961318"/>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Light" panose="020B0502040204020203" pitchFamily="34" charset="-122"/>
            </a:endParaRPr>
          </a:p>
        </p:txBody>
      </p:sp>
      <p:sp>
        <p:nvSpPr>
          <p:cNvPr id="22" name="矩形 21"/>
          <p:cNvSpPr/>
          <p:nvPr/>
        </p:nvSpPr>
        <p:spPr>
          <a:xfrm>
            <a:off x="8723313" y="2064292"/>
            <a:ext cx="2628900" cy="620485"/>
          </a:xfrm>
          <a:prstGeom prst="rect">
            <a:avLst/>
          </a:prstGeom>
          <a:solidFill>
            <a:srgbClr val="961318"/>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Light" panose="020B0502040204020203" pitchFamily="34" charset="-122"/>
            </a:endParaRPr>
          </a:p>
        </p:txBody>
      </p:sp>
      <p:sp>
        <p:nvSpPr>
          <p:cNvPr id="24" name="矩形 23"/>
          <p:cNvSpPr/>
          <p:nvPr/>
        </p:nvSpPr>
        <p:spPr>
          <a:xfrm>
            <a:off x="1545769" y="4066712"/>
            <a:ext cx="721672" cy="338554"/>
          </a:xfrm>
          <a:prstGeom prst="rect">
            <a:avLst/>
          </a:prstGeom>
        </p:spPr>
        <p:txBody>
          <a:bodyPr wrap="none">
            <a:spAutoFit/>
          </a:bodyPr>
          <a:lstStyle/>
          <a:p>
            <a:pPr>
              <a:defRPr/>
            </a:pPr>
            <a:r>
              <a:rPr lang="zh-CN" altLang="en-US" sz="1600" b="1" dirty="0">
                <a:solidFill>
                  <a:prstClr val="white"/>
                </a:solidFill>
                <a:latin typeface="微软雅黑" panose="020B0503020204020204" charset="-122"/>
                <a:ea typeface="微软雅黑" panose="020B0503020204020204" charset="-122"/>
              </a:rPr>
              <a:t>（</a:t>
            </a:r>
            <a:r>
              <a:rPr lang="en-US" altLang="zh-CN" sz="1600" b="1" dirty="0">
                <a:solidFill>
                  <a:prstClr val="white"/>
                </a:solidFill>
                <a:latin typeface="微软雅黑" panose="020B0503020204020204" charset="-122"/>
                <a:ea typeface="微软雅黑" panose="020B0503020204020204" charset="-122"/>
              </a:rPr>
              <a:t>1</a:t>
            </a:r>
            <a:r>
              <a:rPr lang="zh-CN" altLang="en-US" sz="1600" b="1" dirty="0">
                <a:solidFill>
                  <a:prstClr val="white"/>
                </a:solidFill>
                <a:latin typeface="微软雅黑" panose="020B0503020204020204" charset="-122"/>
                <a:ea typeface="微软雅黑" panose="020B0503020204020204" charset="-122"/>
              </a:rPr>
              <a:t>）</a:t>
            </a:r>
            <a:endParaRPr lang="en-US" altLang="zh-CN" sz="1600" b="1" dirty="0">
              <a:solidFill>
                <a:prstClr val="white"/>
              </a:solidFill>
              <a:latin typeface="微软雅黑" panose="020B0503020204020204" charset="-122"/>
              <a:ea typeface="微软雅黑" panose="020B0503020204020204" charset="-122"/>
            </a:endParaRPr>
          </a:p>
        </p:txBody>
      </p:sp>
      <p:sp>
        <p:nvSpPr>
          <p:cNvPr id="26" name="矩形 25"/>
          <p:cNvSpPr/>
          <p:nvPr/>
        </p:nvSpPr>
        <p:spPr>
          <a:xfrm>
            <a:off x="4174669" y="3446227"/>
            <a:ext cx="721672" cy="338554"/>
          </a:xfrm>
          <a:prstGeom prst="rect">
            <a:avLst/>
          </a:prstGeom>
        </p:spPr>
        <p:txBody>
          <a:bodyPr wrap="none">
            <a:spAutoFit/>
          </a:bodyPr>
          <a:lstStyle/>
          <a:p>
            <a:pPr>
              <a:defRPr/>
            </a:pPr>
            <a:r>
              <a:rPr lang="zh-CN" altLang="en-US" sz="1600" b="1" dirty="0">
                <a:solidFill>
                  <a:prstClr val="white"/>
                </a:solidFill>
                <a:latin typeface="微软雅黑" panose="020B0503020204020204" charset="-122"/>
                <a:ea typeface="微软雅黑" panose="020B0503020204020204" charset="-122"/>
              </a:rPr>
              <a:t>（</a:t>
            </a:r>
            <a:r>
              <a:rPr lang="en-US" altLang="zh-CN" sz="1600" b="1" dirty="0">
                <a:solidFill>
                  <a:prstClr val="white"/>
                </a:solidFill>
                <a:latin typeface="微软雅黑" panose="020B0503020204020204" charset="-122"/>
                <a:ea typeface="微软雅黑" panose="020B0503020204020204" charset="-122"/>
              </a:rPr>
              <a:t>2</a:t>
            </a:r>
            <a:r>
              <a:rPr lang="zh-CN" altLang="en-US" sz="1600" b="1" dirty="0">
                <a:solidFill>
                  <a:prstClr val="white"/>
                </a:solidFill>
                <a:latin typeface="微软雅黑" panose="020B0503020204020204" charset="-122"/>
                <a:ea typeface="微软雅黑" panose="020B0503020204020204" charset="-122"/>
              </a:rPr>
              <a:t>）</a:t>
            </a:r>
            <a:endParaRPr lang="en-US" altLang="zh-CN" sz="1600" b="1" dirty="0">
              <a:solidFill>
                <a:prstClr val="white"/>
              </a:solidFill>
              <a:latin typeface="微软雅黑" panose="020B0503020204020204" charset="-122"/>
              <a:ea typeface="微软雅黑" panose="020B0503020204020204" charset="-122"/>
            </a:endParaRPr>
          </a:p>
        </p:txBody>
      </p:sp>
      <p:sp>
        <p:nvSpPr>
          <p:cNvPr id="28" name="矩形 27"/>
          <p:cNvSpPr/>
          <p:nvPr/>
        </p:nvSpPr>
        <p:spPr>
          <a:xfrm>
            <a:off x="6803569" y="2825742"/>
            <a:ext cx="721672" cy="338554"/>
          </a:xfrm>
          <a:prstGeom prst="rect">
            <a:avLst/>
          </a:prstGeom>
        </p:spPr>
        <p:txBody>
          <a:bodyPr wrap="none">
            <a:spAutoFit/>
          </a:bodyPr>
          <a:lstStyle/>
          <a:p>
            <a:pPr>
              <a:defRPr/>
            </a:pPr>
            <a:r>
              <a:rPr lang="zh-CN" altLang="en-US" sz="1600" b="1" dirty="0">
                <a:solidFill>
                  <a:prstClr val="white"/>
                </a:solidFill>
                <a:latin typeface="微软雅黑" panose="020B0503020204020204" charset="-122"/>
                <a:ea typeface="微软雅黑" panose="020B0503020204020204" charset="-122"/>
              </a:rPr>
              <a:t>（</a:t>
            </a:r>
            <a:r>
              <a:rPr lang="en-US" altLang="zh-CN" sz="1600" b="1" dirty="0">
                <a:solidFill>
                  <a:prstClr val="white"/>
                </a:solidFill>
                <a:latin typeface="微软雅黑" panose="020B0503020204020204" charset="-122"/>
                <a:ea typeface="微软雅黑" panose="020B0503020204020204" charset="-122"/>
              </a:rPr>
              <a:t>3</a:t>
            </a:r>
            <a:r>
              <a:rPr lang="zh-CN" altLang="en-US" sz="1600" b="1" dirty="0">
                <a:solidFill>
                  <a:prstClr val="white"/>
                </a:solidFill>
                <a:latin typeface="微软雅黑" panose="020B0503020204020204" charset="-122"/>
                <a:ea typeface="微软雅黑" panose="020B0503020204020204" charset="-122"/>
              </a:rPr>
              <a:t>）</a:t>
            </a:r>
            <a:endParaRPr lang="en-US" altLang="zh-CN" sz="1600" b="1" dirty="0">
              <a:solidFill>
                <a:prstClr val="white"/>
              </a:solidFill>
              <a:latin typeface="微软雅黑" panose="020B0503020204020204" charset="-122"/>
              <a:ea typeface="微软雅黑" panose="020B0503020204020204" charset="-122"/>
            </a:endParaRPr>
          </a:p>
        </p:txBody>
      </p:sp>
      <p:sp>
        <p:nvSpPr>
          <p:cNvPr id="30" name="矩形 29"/>
          <p:cNvSpPr/>
          <p:nvPr/>
        </p:nvSpPr>
        <p:spPr>
          <a:xfrm>
            <a:off x="9432469" y="2205256"/>
            <a:ext cx="721672" cy="338554"/>
          </a:xfrm>
          <a:prstGeom prst="rect">
            <a:avLst/>
          </a:prstGeom>
        </p:spPr>
        <p:txBody>
          <a:bodyPr wrap="none">
            <a:spAutoFit/>
          </a:bodyPr>
          <a:lstStyle/>
          <a:p>
            <a:pPr>
              <a:defRPr/>
            </a:pPr>
            <a:r>
              <a:rPr lang="zh-CN" altLang="en-US" sz="1600" b="1" dirty="0">
                <a:solidFill>
                  <a:prstClr val="white"/>
                </a:solidFill>
                <a:latin typeface="微软雅黑" panose="020B0503020204020204" charset="-122"/>
                <a:ea typeface="微软雅黑" panose="020B0503020204020204" charset="-122"/>
              </a:rPr>
              <a:t>（</a:t>
            </a:r>
            <a:r>
              <a:rPr lang="en-US" altLang="zh-CN" sz="1600" b="1" dirty="0">
                <a:solidFill>
                  <a:prstClr val="white"/>
                </a:solidFill>
                <a:latin typeface="微软雅黑" panose="020B0503020204020204" charset="-122"/>
                <a:ea typeface="微软雅黑" panose="020B0503020204020204" charset="-122"/>
              </a:rPr>
              <a:t>4</a:t>
            </a:r>
            <a:r>
              <a:rPr lang="zh-CN" altLang="en-US" sz="1600" b="1" dirty="0">
                <a:solidFill>
                  <a:prstClr val="white"/>
                </a:solidFill>
                <a:latin typeface="微软雅黑" panose="020B0503020204020204" charset="-122"/>
                <a:ea typeface="微软雅黑" panose="020B0503020204020204" charset="-122"/>
              </a:rPr>
              <a:t>）</a:t>
            </a:r>
            <a:endParaRPr lang="en-US" altLang="zh-CN" sz="1600" b="1" dirty="0">
              <a:solidFill>
                <a:prstClr val="white"/>
              </a:solidFill>
              <a:latin typeface="微软雅黑" panose="020B0503020204020204" charset="-122"/>
              <a:ea typeface="微软雅黑" panose="020B0503020204020204" charset="-122"/>
            </a:endParaRPr>
          </a:p>
        </p:txBody>
      </p:sp>
      <p:sp>
        <p:nvSpPr>
          <p:cNvPr id="32" name="矩形 31"/>
          <p:cNvSpPr/>
          <p:nvPr/>
        </p:nvSpPr>
        <p:spPr>
          <a:xfrm>
            <a:off x="616017" y="4687197"/>
            <a:ext cx="2547303" cy="1253677"/>
          </a:xfrm>
          <a:prstGeom prst="rect">
            <a:avLst/>
          </a:prstGeom>
        </p:spPr>
        <p:txBody>
          <a:bodyPr wrap="square">
            <a:spAutoFit/>
          </a:bodyPr>
          <a:lstStyle/>
          <a:p>
            <a:pPr>
              <a:lnSpc>
                <a:spcPct val="130000"/>
              </a:lnSpc>
              <a:defRPr/>
            </a:pPr>
            <a:r>
              <a:rPr lang="zh-CN" altLang="en-US" sz="2000" b="1" dirty="0">
                <a:latin typeface="微软雅黑" panose="020B0503020204020204" pitchFamily="34" charset="-122"/>
                <a:ea typeface="微软雅黑" panose="020B0503020204020204" pitchFamily="34" charset="-122"/>
                <a:cs typeface="+mn-ea"/>
              </a:rPr>
              <a:t>首先，证明生产产生的开销在求解时间内最多应该是线性的。</a:t>
            </a:r>
            <a:endParaRPr lang="zh-CN" altLang="en-US" sz="2000" b="1" dirty="0">
              <a:latin typeface="微软雅黑" panose="020B0503020204020204" pitchFamily="34" charset="-122"/>
              <a:ea typeface="微软雅黑" panose="020B0503020204020204" pitchFamily="34" charset="-122"/>
            </a:endParaRPr>
          </a:p>
        </p:txBody>
      </p:sp>
      <p:sp>
        <p:nvSpPr>
          <p:cNvPr id="34" name="矩形 33"/>
          <p:cNvSpPr/>
          <p:nvPr/>
        </p:nvSpPr>
        <p:spPr>
          <a:xfrm>
            <a:off x="3483183" y="3925746"/>
            <a:ext cx="2628900" cy="2053896"/>
          </a:xfrm>
          <a:prstGeom prst="rect">
            <a:avLst/>
          </a:prstGeom>
        </p:spPr>
        <p:txBody>
          <a:bodyPr wrap="square">
            <a:spAutoFit/>
          </a:bodyPr>
          <a:lstStyle/>
          <a:p>
            <a:pPr>
              <a:lnSpc>
                <a:spcPct val="130000"/>
              </a:lnSpc>
              <a:defRPr/>
            </a:pPr>
            <a:r>
              <a:rPr lang="zh-CN" altLang="en-US" sz="2000" b="1" dirty="0">
                <a:latin typeface="微软雅黑" panose="020B0503020204020204" pitchFamily="34" charset="-122"/>
                <a:ea typeface="微软雅黑" panose="020B0503020204020204" pitchFamily="34" charset="-122"/>
                <a:cs typeface="+mn-ea"/>
              </a:rPr>
              <a:t>其次，发出的证明应该足够详细，以实现高效的（即多项式）检查，确保证明检查本质上比求解更简单。</a:t>
            </a:r>
          </a:p>
        </p:txBody>
      </p:sp>
      <p:sp>
        <p:nvSpPr>
          <p:cNvPr id="36" name="矩形 35"/>
          <p:cNvSpPr/>
          <p:nvPr/>
        </p:nvSpPr>
        <p:spPr>
          <a:xfrm>
            <a:off x="6094413" y="3305261"/>
            <a:ext cx="2895583" cy="2454005"/>
          </a:xfrm>
          <a:prstGeom prst="rect">
            <a:avLst/>
          </a:prstGeom>
        </p:spPr>
        <p:txBody>
          <a:bodyPr wrap="square">
            <a:spAutoFit/>
          </a:bodyPr>
          <a:lstStyle/>
          <a:p>
            <a:pPr>
              <a:lnSpc>
                <a:spcPct val="130000"/>
              </a:lnSpc>
              <a:defRPr/>
            </a:pPr>
            <a:r>
              <a:rPr lang="zh-CN" altLang="en-US" sz="2000" b="1" dirty="0">
                <a:latin typeface="微软雅黑" panose="020B0503020204020204" pitchFamily="34" charset="-122"/>
                <a:ea typeface="微软雅黑" panose="020B0503020204020204" pitchFamily="34" charset="-122"/>
                <a:cs typeface="+mn-ea"/>
              </a:rPr>
              <a:t>第三，在验证生产模式下禁用系统组件，因为它缺乏足够的验证生成能力，应该很少这样做，只有在组件对性能不重要的情况下才这样做。</a:t>
            </a:r>
          </a:p>
        </p:txBody>
      </p:sp>
      <p:sp>
        <p:nvSpPr>
          <p:cNvPr id="38" name="矩形 37"/>
          <p:cNvSpPr/>
          <p:nvPr/>
        </p:nvSpPr>
        <p:spPr>
          <a:xfrm>
            <a:off x="8954919" y="2825742"/>
            <a:ext cx="2934121" cy="2053896"/>
          </a:xfrm>
          <a:prstGeom prst="rect">
            <a:avLst/>
          </a:prstGeom>
        </p:spPr>
        <p:txBody>
          <a:bodyPr wrap="square">
            <a:spAutoFit/>
          </a:bodyPr>
          <a:lstStyle/>
          <a:p>
            <a:pPr>
              <a:lnSpc>
                <a:spcPct val="130000"/>
              </a:lnSpc>
              <a:defRPr/>
            </a:pPr>
            <a:r>
              <a:rPr lang="zh-CN" altLang="en-US" sz="2000" b="1" dirty="0">
                <a:latin typeface="微软雅黑" panose="020B0503020204020204" pitchFamily="34" charset="-122"/>
                <a:ea typeface="微软雅黑" panose="020B0503020204020204" pitchFamily="34" charset="-122"/>
                <a:cs typeface="+mn-ea"/>
              </a:rPr>
              <a:t>最后，考虑到用户的不同需求和不同证明系统提供的权衡，证明制作应该足够灵活，允许以不同格式发布证明。</a:t>
            </a:r>
          </a:p>
        </p:txBody>
      </p:sp>
      <p:sp>
        <p:nvSpPr>
          <p:cNvPr id="40" name="矩形 39"/>
          <p:cNvSpPr/>
          <p:nvPr/>
        </p:nvSpPr>
        <p:spPr>
          <a:xfrm>
            <a:off x="400552" y="978973"/>
            <a:ext cx="11052428" cy="1005788"/>
          </a:xfrm>
          <a:prstGeom prst="rect">
            <a:avLst/>
          </a:prstGeom>
        </p:spPr>
        <p:txBody>
          <a:bodyPr wrap="square">
            <a:spAutoFit/>
          </a:bodyPr>
          <a:lstStyle/>
          <a:p>
            <a:pPr>
              <a:lnSpc>
                <a:spcPct val="130000"/>
              </a:lnSpc>
              <a:defRPr/>
            </a:pPr>
            <a:r>
              <a:rPr lang="zh-CN" altLang="en-US" sz="1600" dirty="0">
                <a:solidFill>
                  <a:prstClr val="black"/>
                </a:solidFill>
                <a:latin typeface="微软雅黑" panose="020B0503020204020204" charset="-122"/>
                <a:ea typeface="微软雅黑" panose="020B0503020204020204" charset="-122"/>
              </a:rPr>
              <a:t>▼</a:t>
            </a:r>
            <a:r>
              <a:rPr lang="en-US" altLang="zh-CN" sz="1600" dirty="0">
                <a:solidFill>
                  <a:srgbClr val="787481"/>
                </a:solidFill>
                <a:cs typeface="+mn-ea"/>
              </a:rPr>
              <a:t> </a:t>
            </a:r>
            <a:r>
              <a:rPr lang="en-US" altLang="zh-CN" sz="2400" b="1" dirty="0">
                <a:solidFill>
                  <a:srgbClr val="C00000"/>
                </a:solidFill>
                <a:latin typeface="微软雅黑" panose="020B0503020204020204" pitchFamily="34" charset="-122"/>
                <a:ea typeface="微软雅黑" panose="020B0503020204020204" pitchFamily="34" charset="-122"/>
                <a:cs typeface="+mn-ea"/>
              </a:rPr>
              <a:t>cvc5</a:t>
            </a:r>
            <a:r>
              <a:rPr lang="zh-CN" altLang="en-US" sz="2400" b="1" dirty="0">
                <a:solidFill>
                  <a:srgbClr val="C00000"/>
                </a:solidFill>
                <a:latin typeface="微软雅黑" panose="020B0503020204020204" pitchFamily="34" charset="-122"/>
                <a:ea typeface="微软雅黑" panose="020B0503020204020204" pitchFamily="34" charset="-122"/>
                <a:cs typeface="+mn-ea"/>
              </a:rPr>
              <a:t>的证明模块（</a:t>
            </a:r>
            <a:r>
              <a:rPr lang="en-US" altLang="zh-CN" sz="2400" b="1" dirty="0">
                <a:solidFill>
                  <a:srgbClr val="C00000"/>
                </a:solidFill>
                <a:latin typeface="微软雅黑" panose="020B0503020204020204" pitchFamily="34" charset="-122"/>
                <a:ea typeface="微软雅黑" panose="020B0503020204020204" pitchFamily="34" charset="-122"/>
                <a:cs typeface="+mn-ea"/>
              </a:rPr>
              <a:t>Proof Module</a:t>
            </a:r>
            <a:r>
              <a:rPr lang="zh-CN" altLang="en-US" sz="2400" b="1" dirty="0">
                <a:solidFill>
                  <a:srgbClr val="C00000"/>
                </a:solidFill>
                <a:latin typeface="微软雅黑" panose="020B0503020204020204" pitchFamily="34" charset="-122"/>
                <a:ea typeface="微软雅黑" panose="020B0503020204020204" pitchFamily="34" charset="-122"/>
                <a:cs typeface="+mn-ea"/>
              </a:rPr>
              <a:t>）是从头开始构建的，它取代了</a:t>
            </a:r>
            <a:r>
              <a:rPr lang="en-US" altLang="zh-CN" sz="2400" b="1" dirty="0">
                <a:solidFill>
                  <a:srgbClr val="C00000"/>
                </a:solidFill>
                <a:latin typeface="微软雅黑" panose="020B0503020204020204" pitchFamily="34" charset="-122"/>
                <a:ea typeface="微软雅黑" panose="020B0503020204020204" pitchFamily="34" charset="-122"/>
                <a:cs typeface="+mn-ea"/>
              </a:rPr>
              <a:t>CVC4</a:t>
            </a:r>
            <a:r>
              <a:rPr lang="zh-CN" altLang="en-US" sz="2400" b="1" dirty="0">
                <a:solidFill>
                  <a:srgbClr val="C00000"/>
                </a:solidFill>
                <a:latin typeface="微软雅黑" panose="020B0503020204020204" pitchFamily="34" charset="-122"/>
                <a:ea typeface="微软雅黑" panose="020B0503020204020204" pitchFamily="34" charset="-122"/>
                <a:cs typeface="+mn-ea"/>
              </a:rPr>
              <a:t>的证明系统，后者不完整，存在许多架构缺陷。</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2" name="矩形 41"/>
          <p:cNvSpPr/>
          <p:nvPr/>
        </p:nvSpPr>
        <p:spPr>
          <a:xfrm>
            <a:off x="422120" y="2126495"/>
            <a:ext cx="10515600" cy="525657"/>
          </a:xfrm>
          <a:prstGeom prst="rect">
            <a:avLst/>
          </a:prstGeom>
        </p:spPr>
        <p:txBody>
          <a:bodyPr wrap="square">
            <a:spAutoFit/>
          </a:bodyPr>
          <a:lstStyle/>
          <a:p>
            <a:pPr>
              <a:lnSpc>
                <a:spcPct val="130000"/>
              </a:lnSpc>
              <a:defRPr/>
            </a:pPr>
            <a:r>
              <a:rPr lang="zh-CN" altLang="en-US" sz="1600" dirty="0">
                <a:solidFill>
                  <a:prstClr val="black"/>
                </a:solidFill>
                <a:latin typeface="微软雅黑" panose="020B0503020204020204" charset="-122"/>
                <a:ea typeface="微软雅黑" panose="020B0503020204020204" charset="-122"/>
              </a:rPr>
              <a:t>▼</a:t>
            </a:r>
            <a:r>
              <a:rPr lang="en-US" altLang="zh-CN" sz="1600" dirty="0">
                <a:solidFill>
                  <a:srgbClr val="787481"/>
                </a:solidFill>
                <a:cs typeface="+mn-ea"/>
              </a:rPr>
              <a:t> </a:t>
            </a:r>
            <a:r>
              <a:rPr lang="en-US" altLang="zh-CN" sz="2400" b="1" dirty="0">
                <a:solidFill>
                  <a:srgbClr val="C00000"/>
                </a:solidFill>
                <a:latin typeface="微软雅黑" panose="020B0503020204020204" pitchFamily="34" charset="-122"/>
                <a:ea typeface="微软雅黑" panose="020B0503020204020204" pitchFamily="34" charset="-122"/>
                <a:cs typeface="+mn-ea"/>
              </a:rPr>
              <a:t>cvc5</a:t>
            </a:r>
            <a:r>
              <a:rPr lang="zh-CN" altLang="en-US" sz="2400" b="1" dirty="0">
                <a:solidFill>
                  <a:srgbClr val="C00000"/>
                </a:solidFill>
                <a:latin typeface="微软雅黑" panose="020B0503020204020204" pitchFamily="34" charset="-122"/>
                <a:ea typeface="微软雅黑" panose="020B0503020204020204" pitchFamily="34" charset="-122"/>
                <a:cs typeface="+mn-ea"/>
              </a:rPr>
              <a:t>验证模块的设计遵循以下原则</a:t>
            </a:r>
          </a:p>
        </p:txBody>
      </p:sp>
    </p:spTree>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4913F8-E0A3-DC58-D458-6A4117BB2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 y="-14836"/>
            <a:ext cx="12192000" cy="3097910"/>
          </a:xfrm>
          <a:prstGeom prst="rect">
            <a:avLst/>
          </a:prstGeom>
        </p:spPr>
      </p:pic>
      <p:sp>
        <p:nvSpPr>
          <p:cNvPr id="5" name="矩形 4"/>
          <p:cNvSpPr/>
          <p:nvPr/>
        </p:nvSpPr>
        <p:spPr>
          <a:xfrm>
            <a:off x="0" y="-14836"/>
            <a:ext cx="12216765" cy="3083074"/>
          </a:xfrm>
          <a:prstGeom prst="rect">
            <a:avLst/>
          </a:prstGeom>
          <a:solidFill>
            <a:srgbClr val="961318">
              <a:alpha val="82000"/>
            </a:srgbClr>
          </a:solidFill>
          <a:ln w="12700" cap="flat" cmpd="sng" algn="ctr">
            <a:noFill/>
            <a:prstDash val="solid"/>
            <a:miter lim="800000"/>
          </a:ln>
          <a:effectLst/>
        </p:spPr>
        <p:txBody>
          <a:bodyPr rtlCol="0" anchor="ctr"/>
          <a:lstStyle/>
          <a:p>
            <a:pPr algn="ctr">
              <a:defRPr/>
            </a:pPr>
            <a:endParaRPr lang="zh-CN" altLang="en-US" kern="0" dirty="0">
              <a:solidFill>
                <a:srgbClr val="FFFFFF"/>
              </a:solidFill>
              <a:latin typeface="Arial" panose="020B0604020202020204"/>
              <a:ea typeface="微软雅黑" panose="020B0503020204020204" charset="-122"/>
              <a:cs typeface="+mn-ea"/>
              <a:sym typeface="+mn-lt"/>
            </a:endParaRPr>
          </a:p>
        </p:txBody>
      </p:sp>
      <p:sp>
        <p:nvSpPr>
          <p:cNvPr id="6" name="文本占位符 8"/>
          <p:cNvSpPr txBox="1"/>
          <p:nvPr/>
        </p:nvSpPr>
        <p:spPr>
          <a:xfrm>
            <a:off x="4815507" y="184482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rgbClr val="961318"/>
          </a:solidFill>
          <a:ln w="193675">
            <a:solidFill>
              <a:srgbClr val="FFFFFF"/>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chemeClr val="bg1"/>
                </a:solidFill>
                <a:effectLst>
                  <a:innerShdw dist="63500" dir="16200000">
                    <a:schemeClr val="accent3"/>
                  </a:innerShdw>
                </a:effectLst>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zh-CN" altLang="en-US" dirty="0">
              <a:solidFill>
                <a:srgbClr val="FFFFFF"/>
              </a:solidFill>
              <a:effectLst>
                <a:innerShdw dist="63500" dir="16200000">
                  <a:srgbClr val="3889F5"/>
                </a:innerShdw>
              </a:effectLst>
              <a:latin typeface="Arial" panose="020B0604020202020204"/>
              <a:ea typeface="微软雅黑" panose="020B0503020204020204" charset="-122"/>
              <a:cs typeface="+mn-ea"/>
              <a:sym typeface="+mn-lt"/>
            </a:endParaRPr>
          </a:p>
        </p:txBody>
      </p:sp>
      <p:sp>
        <p:nvSpPr>
          <p:cNvPr id="8" name="标题 4"/>
          <p:cNvSpPr txBox="1"/>
          <p:nvPr/>
        </p:nvSpPr>
        <p:spPr>
          <a:xfrm>
            <a:off x="3575720" y="4371653"/>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5400" b="1" dirty="0">
                <a:solidFill>
                  <a:srgbClr val="961318"/>
                </a:solidFill>
                <a:latin typeface="微软雅黑" panose="020B0503020204020204" charset="-122"/>
                <a:ea typeface="微软雅黑" panose="020B0503020204020204" charset="-122"/>
                <a:sym typeface="+mn-lt"/>
              </a:rPr>
              <a:t>CVC5</a:t>
            </a:r>
            <a:r>
              <a:rPr lang="zh-CN" altLang="en-US" sz="5400" b="1" dirty="0">
                <a:solidFill>
                  <a:srgbClr val="961318"/>
                </a:solidFill>
                <a:latin typeface="微软雅黑" panose="020B0503020204020204" charset="-122"/>
                <a:ea typeface="微软雅黑" panose="020B0503020204020204" charset="-122"/>
                <a:sym typeface="+mn-lt"/>
              </a:rPr>
              <a:t>核心技术</a:t>
            </a:r>
          </a:p>
        </p:txBody>
      </p:sp>
      <p:cxnSp>
        <p:nvCxnSpPr>
          <p:cNvPr id="9" name="直接连接符 8"/>
          <p:cNvCxnSpPr/>
          <p:nvPr/>
        </p:nvCxnSpPr>
        <p:spPr>
          <a:xfrm>
            <a:off x="3575720" y="5244190"/>
            <a:ext cx="4752528" cy="0"/>
          </a:xfrm>
          <a:prstGeom prst="line">
            <a:avLst/>
          </a:prstGeom>
          <a:noFill/>
          <a:ln w="28575" cap="flat" cmpd="sng" algn="ctr">
            <a:solidFill>
              <a:srgbClr val="961318"/>
            </a:solidFill>
            <a:prstDash val="solid"/>
            <a:headEnd type="oval" w="med" len="med"/>
            <a:tailEnd type="oval" w="med" len="med"/>
          </a:ln>
          <a:effectLst/>
        </p:spPr>
      </p:cxnSp>
      <p:sp>
        <p:nvSpPr>
          <p:cNvPr id="12" name="文本框 11"/>
          <p:cNvSpPr txBox="1"/>
          <p:nvPr/>
        </p:nvSpPr>
        <p:spPr>
          <a:xfrm>
            <a:off x="5250253" y="2386575"/>
            <a:ext cx="1691489" cy="1446550"/>
          </a:xfrm>
          <a:prstGeom prst="rect">
            <a:avLst/>
          </a:prstGeom>
          <a:noFill/>
        </p:spPr>
        <p:txBody>
          <a:bodyPr wrap="none" rtlCol="0">
            <a:spAutoFit/>
          </a:bodyPr>
          <a:lstStyle/>
          <a:p>
            <a:r>
              <a:rPr lang="en-US" altLang="zh-CN" sz="8800" b="1" dirty="0">
                <a:solidFill>
                  <a:prstClr val="white"/>
                </a:solidFill>
                <a:latin typeface="Arial Black" panose="020B0A04020102020204" pitchFamily="34" charset="0"/>
                <a:ea typeface="宋体" panose="02010600030101010101" pitchFamily="2" charset="-122"/>
              </a:rPr>
              <a:t>03</a:t>
            </a:r>
            <a:endParaRPr lang="zh-CN" altLang="en-US" sz="8800" b="1" dirty="0">
              <a:solidFill>
                <a:prstClr val="white"/>
              </a:solidFill>
              <a:latin typeface="Arial Black" panose="020B0A04020102020204" pitchFamily="34" charset="0"/>
              <a:ea typeface="宋体" panose="02010600030101010101" pitchFamily="2" charset="-122"/>
            </a:endParaRPr>
          </a:p>
        </p:txBody>
      </p:sp>
      <p:pic>
        <p:nvPicPr>
          <p:cNvPr id="46" name="音频 45">
            <a:hlinkClick r:id="" action="ppaction://media"/>
            <a:extLst>
              <a:ext uri="{FF2B5EF4-FFF2-40B4-BE49-F238E27FC236}">
                <a16:creationId xmlns:a16="http://schemas.microsoft.com/office/drawing/2014/main" id="{C6829CA5-ED51-4D7A-BC5C-09035A13F7A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2137185"/>
      </p:ext>
    </p:extLst>
  </p:cSld>
  <p:clrMapOvr>
    <a:masterClrMapping/>
  </p:clrMapOvr>
  <p:transition spd="slow" advTm="1095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7403" y="176626"/>
            <a:ext cx="11569986" cy="6681374"/>
            <a:chOff x="335361" y="116633"/>
            <a:chExt cx="11569986" cy="6681374"/>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请输入你的标题</a:t>
              </a:r>
            </a:p>
          </p:txBody>
        </p:sp>
        <p:sp>
          <p:nvSpPr>
            <p:cNvPr id="6" name="文本框 5"/>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15" name="îśliḋê"/>
          <p:cNvSpPr/>
          <p:nvPr/>
        </p:nvSpPr>
        <p:spPr bwMode="auto">
          <a:xfrm>
            <a:off x="1739780" y="1831893"/>
            <a:ext cx="9084758" cy="2374820"/>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1" fmla="*/ 3475 w 21600"/>
              <a:gd name="connsiteY0-2" fmla="*/ 0 h 21600"/>
              <a:gd name="connsiteX1-3" fmla="*/ 18125 w 21600"/>
              <a:gd name="connsiteY1-4" fmla="*/ 0 h 21600"/>
              <a:gd name="connsiteX2-5" fmla="*/ 21600 w 21600"/>
              <a:gd name="connsiteY2-6" fmla="*/ 10800 h 21600"/>
              <a:gd name="connsiteX3-7" fmla="*/ 18125 w 21600"/>
              <a:gd name="connsiteY3-8" fmla="*/ 21600 h 21600"/>
              <a:gd name="connsiteX4-9" fmla="*/ 3475 w 21600"/>
              <a:gd name="connsiteY4-10" fmla="*/ 21600 h 21600"/>
              <a:gd name="connsiteX5-11" fmla="*/ 0 w 21600"/>
              <a:gd name="connsiteY5-12" fmla="*/ 10800 h 21600"/>
              <a:gd name="connsiteX6-13" fmla="*/ 3685 w 21600"/>
              <a:gd name="connsiteY6-14" fmla="*/ 630 h 21600"/>
              <a:gd name="connsiteX0-15" fmla="*/ 3475 w 21600"/>
              <a:gd name="connsiteY0-16" fmla="*/ 0 h 21600"/>
              <a:gd name="connsiteX1-17" fmla="*/ 18125 w 21600"/>
              <a:gd name="connsiteY1-18" fmla="*/ 0 h 21600"/>
              <a:gd name="connsiteX2-19" fmla="*/ 21600 w 21600"/>
              <a:gd name="connsiteY2-20" fmla="*/ 10800 h 21600"/>
              <a:gd name="connsiteX3-21" fmla="*/ 18125 w 21600"/>
              <a:gd name="connsiteY3-22" fmla="*/ 21600 h 21600"/>
              <a:gd name="connsiteX4-23" fmla="*/ 3475 w 21600"/>
              <a:gd name="connsiteY4-24" fmla="*/ 21600 h 21600"/>
              <a:gd name="connsiteX5-25" fmla="*/ 0 w 21600"/>
              <a:gd name="connsiteY5-26" fmla="*/ 10800 h 21600"/>
              <a:gd name="connsiteX0-27" fmla="*/ 0 w 18125"/>
              <a:gd name="connsiteY0-28" fmla="*/ 0 h 21600"/>
              <a:gd name="connsiteX1-29" fmla="*/ 14650 w 18125"/>
              <a:gd name="connsiteY1-30" fmla="*/ 0 h 21600"/>
              <a:gd name="connsiteX2-31" fmla="*/ 18125 w 18125"/>
              <a:gd name="connsiteY2-32" fmla="*/ 10800 h 21600"/>
              <a:gd name="connsiteX3-33" fmla="*/ 14650 w 18125"/>
              <a:gd name="connsiteY3-34" fmla="*/ 21600 h 21600"/>
              <a:gd name="connsiteX4-35" fmla="*/ 0 w 18125"/>
              <a:gd name="connsiteY4-36" fmla="*/ 21600 h 21600"/>
              <a:gd name="connsiteX0-37" fmla="*/ 0 w 19228"/>
              <a:gd name="connsiteY0-38" fmla="*/ 0 h 21600"/>
              <a:gd name="connsiteX1-39" fmla="*/ 15753 w 19228"/>
              <a:gd name="connsiteY1-40" fmla="*/ 0 h 21600"/>
              <a:gd name="connsiteX2-41" fmla="*/ 19228 w 19228"/>
              <a:gd name="connsiteY2-42" fmla="*/ 10800 h 21600"/>
              <a:gd name="connsiteX3-43" fmla="*/ 15753 w 19228"/>
              <a:gd name="connsiteY3-44" fmla="*/ 21600 h 21600"/>
              <a:gd name="connsiteX4-45" fmla="*/ 1103 w 19228"/>
              <a:gd name="connsiteY4-46" fmla="*/ 21600 h 21600"/>
              <a:gd name="connsiteX0-47" fmla="*/ 253 w 19481"/>
              <a:gd name="connsiteY0-48" fmla="*/ 0 h 21600"/>
              <a:gd name="connsiteX1-49" fmla="*/ 16006 w 19481"/>
              <a:gd name="connsiteY1-50" fmla="*/ 0 h 21600"/>
              <a:gd name="connsiteX2-51" fmla="*/ 19481 w 19481"/>
              <a:gd name="connsiteY2-52" fmla="*/ 10800 h 21600"/>
              <a:gd name="connsiteX3-53" fmla="*/ 16006 w 19481"/>
              <a:gd name="connsiteY3-54" fmla="*/ 21600 h 21600"/>
              <a:gd name="connsiteX4-55" fmla="*/ 0 w 19481"/>
              <a:gd name="connsiteY4-56" fmla="*/ 21600 h 21600"/>
              <a:gd name="connsiteX0-57" fmla="*/ 0 w 22785"/>
              <a:gd name="connsiteY0-58" fmla="*/ 0 h 21687"/>
              <a:gd name="connsiteX1-59" fmla="*/ 19310 w 22785"/>
              <a:gd name="connsiteY1-60" fmla="*/ 87 h 21687"/>
              <a:gd name="connsiteX2-61" fmla="*/ 22785 w 22785"/>
              <a:gd name="connsiteY2-62" fmla="*/ 10887 h 21687"/>
              <a:gd name="connsiteX3-63" fmla="*/ 19310 w 22785"/>
              <a:gd name="connsiteY3-64" fmla="*/ 21687 h 21687"/>
              <a:gd name="connsiteX4-65" fmla="*/ 3304 w 22785"/>
              <a:gd name="connsiteY4-66" fmla="*/ 21687 h 21687"/>
              <a:gd name="connsiteX0-67" fmla="*/ 0 w 21590"/>
              <a:gd name="connsiteY0-68" fmla="*/ 0 h 21600"/>
              <a:gd name="connsiteX1-69" fmla="*/ 18115 w 21590"/>
              <a:gd name="connsiteY1-70" fmla="*/ 0 h 21600"/>
              <a:gd name="connsiteX2-71" fmla="*/ 21590 w 21590"/>
              <a:gd name="connsiteY2-72" fmla="*/ 10800 h 21600"/>
              <a:gd name="connsiteX3-73" fmla="*/ 18115 w 21590"/>
              <a:gd name="connsiteY3-74" fmla="*/ 21600 h 21600"/>
              <a:gd name="connsiteX4-75" fmla="*/ 2109 w 21590"/>
              <a:gd name="connsiteY4-76" fmla="*/ 21600 h 21600"/>
              <a:gd name="connsiteX0-77" fmla="*/ 0 w 21590"/>
              <a:gd name="connsiteY0-78" fmla="*/ 0 h 21832"/>
              <a:gd name="connsiteX1-79" fmla="*/ 18115 w 21590"/>
              <a:gd name="connsiteY1-80" fmla="*/ 0 h 21832"/>
              <a:gd name="connsiteX2-81" fmla="*/ 21590 w 21590"/>
              <a:gd name="connsiteY2-82" fmla="*/ 10800 h 21832"/>
              <a:gd name="connsiteX3-83" fmla="*/ 18115 w 21590"/>
              <a:gd name="connsiteY3-84" fmla="*/ 21600 h 21832"/>
              <a:gd name="connsiteX4-85" fmla="*/ 4589 w 21590"/>
              <a:gd name="connsiteY4-86" fmla="*/ 21832 h 21832"/>
              <a:gd name="connsiteX0-87" fmla="*/ 0 w 21099"/>
              <a:gd name="connsiteY0-88" fmla="*/ 0 h 21832"/>
              <a:gd name="connsiteX1-89" fmla="*/ 17624 w 21099"/>
              <a:gd name="connsiteY1-90" fmla="*/ 0 h 21832"/>
              <a:gd name="connsiteX2-91" fmla="*/ 21099 w 21099"/>
              <a:gd name="connsiteY2-92" fmla="*/ 10800 h 21832"/>
              <a:gd name="connsiteX3-93" fmla="*/ 17624 w 21099"/>
              <a:gd name="connsiteY3-94" fmla="*/ 21600 h 21832"/>
              <a:gd name="connsiteX4-95" fmla="*/ 4098 w 21099"/>
              <a:gd name="connsiteY4-96" fmla="*/ 21832 h 21832"/>
              <a:gd name="connsiteX0-97" fmla="*/ 2552 w 23651"/>
              <a:gd name="connsiteY0-98" fmla="*/ 0 h 21699"/>
              <a:gd name="connsiteX1-99" fmla="*/ 20176 w 23651"/>
              <a:gd name="connsiteY1-100" fmla="*/ 0 h 21699"/>
              <a:gd name="connsiteX2-101" fmla="*/ 23651 w 23651"/>
              <a:gd name="connsiteY2-102" fmla="*/ 10800 h 21699"/>
              <a:gd name="connsiteX3-103" fmla="*/ 20176 w 23651"/>
              <a:gd name="connsiteY3-104" fmla="*/ 21600 h 21699"/>
              <a:gd name="connsiteX4-105" fmla="*/ 0 w 23651"/>
              <a:gd name="connsiteY4-106" fmla="*/ 21699 h 216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651" h="21699">
                <a:moveTo>
                  <a:pt x="2552" y="0"/>
                </a:moveTo>
                <a:lnTo>
                  <a:pt x="20176" y="0"/>
                </a:lnTo>
                <a:cubicBezTo>
                  <a:pt x="22095" y="0"/>
                  <a:pt x="23651" y="4835"/>
                  <a:pt x="23651" y="10800"/>
                </a:cubicBezTo>
                <a:cubicBezTo>
                  <a:pt x="23651" y="16765"/>
                  <a:pt x="22095" y="21600"/>
                  <a:pt x="20176" y="21600"/>
                </a:cubicBezTo>
                <a:lnTo>
                  <a:pt x="0" y="21699"/>
                </a:lnTo>
              </a:path>
            </a:pathLst>
          </a:custGeom>
          <a:noFill/>
          <a:ln w="31750">
            <a:solidFill>
              <a:sysClr val="window" lastClr="FFFFFF">
                <a:lumMod val="50000"/>
              </a:sysClr>
            </a:solidFill>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a:solidFill>
                <a:prstClr val="black"/>
              </a:solidFill>
              <a:latin typeface="Arial" panose="020B0604020202020204"/>
              <a:ea typeface="微软雅黑 Light" panose="020B0502040204020203" pitchFamily="34" charset="-122"/>
            </a:endParaRPr>
          </a:p>
        </p:txBody>
      </p:sp>
      <p:grpSp>
        <p:nvGrpSpPr>
          <p:cNvPr id="23" name="ïsḻïde"/>
          <p:cNvGrpSpPr/>
          <p:nvPr/>
        </p:nvGrpSpPr>
        <p:grpSpPr>
          <a:xfrm>
            <a:off x="2500605" y="3935657"/>
            <a:ext cx="1862711" cy="965488"/>
            <a:chOff x="6455707" y="4084263"/>
            <a:chExt cx="1551214" cy="965488"/>
          </a:xfrm>
        </p:grpSpPr>
        <p:grpSp>
          <p:nvGrpSpPr>
            <p:cNvPr id="24" name="iśḷîďe"/>
            <p:cNvGrpSpPr/>
            <p:nvPr/>
          </p:nvGrpSpPr>
          <p:grpSpPr>
            <a:xfrm>
              <a:off x="6971093" y="4084263"/>
              <a:ext cx="520442" cy="520440"/>
              <a:chOff x="1711594" y="2493391"/>
              <a:chExt cx="506338" cy="506336"/>
            </a:xfrm>
          </p:grpSpPr>
          <p:sp>
            <p:nvSpPr>
              <p:cNvPr id="28" name="ïŝļîḑe"/>
              <p:cNvSpPr/>
              <p:nvPr/>
            </p:nvSpPr>
            <p:spPr bwMode="auto">
              <a:xfrm>
                <a:off x="1711594" y="2493391"/>
                <a:ext cx="506338" cy="506336"/>
              </a:xfrm>
              <a:prstGeom prst="ellipse">
                <a:avLst/>
              </a:prstGeom>
              <a:solidFill>
                <a:srgbClr val="961318"/>
              </a:solidFill>
              <a:ln w="28575">
                <a:solidFill>
                  <a:sysClr val="window" lastClr="FFFFFF"/>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dirty="0">
                  <a:solidFill>
                    <a:prstClr val="black"/>
                  </a:solidFill>
                  <a:latin typeface="Arial" panose="020B0604020202020204"/>
                  <a:ea typeface="微软雅黑 Light" panose="020B0502040204020203" pitchFamily="34" charset="-122"/>
                </a:endParaRPr>
              </a:p>
            </p:txBody>
          </p:sp>
          <p:sp>
            <p:nvSpPr>
              <p:cNvPr id="29" name="ïṧḷiḋè"/>
              <p:cNvSpPr/>
              <p:nvPr/>
            </p:nvSpPr>
            <p:spPr bwMode="auto">
              <a:xfrm>
                <a:off x="1860731" y="2629288"/>
                <a:ext cx="208059" cy="262071"/>
              </a:xfrm>
              <a:custGeom>
                <a:avLst/>
                <a:gdLst>
                  <a:gd name="connsiteX0" fmla="*/ 290650 w 481679"/>
                  <a:gd name="connsiteY0" fmla="*/ 370314 h 606722"/>
                  <a:gd name="connsiteX1" fmla="*/ 280064 w 481679"/>
                  <a:gd name="connsiteY1" fmla="*/ 380714 h 606722"/>
                  <a:gd name="connsiteX2" fmla="*/ 280064 w 481679"/>
                  <a:gd name="connsiteY2" fmla="*/ 411383 h 606722"/>
                  <a:gd name="connsiteX3" fmla="*/ 290650 w 481679"/>
                  <a:gd name="connsiteY3" fmla="*/ 421695 h 606722"/>
                  <a:gd name="connsiteX4" fmla="*/ 301502 w 481679"/>
                  <a:gd name="connsiteY4" fmla="*/ 411383 h 606722"/>
                  <a:gd name="connsiteX5" fmla="*/ 301502 w 481679"/>
                  <a:gd name="connsiteY5" fmla="*/ 380714 h 606722"/>
                  <a:gd name="connsiteX6" fmla="*/ 290650 w 481679"/>
                  <a:gd name="connsiteY6" fmla="*/ 370314 h 606722"/>
                  <a:gd name="connsiteX7" fmla="*/ 290650 w 481679"/>
                  <a:gd name="connsiteY7" fmla="*/ 351557 h 606722"/>
                  <a:gd name="connsiteX8" fmla="*/ 323119 w 481679"/>
                  <a:gd name="connsiteY8" fmla="*/ 380714 h 606722"/>
                  <a:gd name="connsiteX9" fmla="*/ 323119 w 481679"/>
                  <a:gd name="connsiteY9" fmla="*/ 411383 h 606722"/>
                  <a:gd name="connsiteX10" fmla="*/ 290650 w 481679"/>
                  <a:gd name="connsiteY10" fmla="*/ 440540 h 606722"/>
                  <a:gd name="connsiteX11" fmla="*/ 258269 w 481679"/>
                  <a:gd name="connsiteY11" fmla="*/ 411383 h 606722"/>
                  <a:gd name="connsiteX12" fmla="*/ 258269 w 481679"/>
                  <a:gd name="connsiteY12" fmla="*/ 380714 h 606722"/>
                  <a:gd name="connsiteX13" fmla="*/ 290650 w 481679"/>
                  <a:gd name="connsiteY13" fmla="*/ 351557 h 606722"/>
                  <a:gd name="connsiteX14" fmla="*/ 191523 w 481679"/>
                  <a:gd name="connsiteY14" fmla="*/ 300807 h 606722"/>
                  <a:gd name="connsiteX15" fmla="*/ 180938 w 481679"/>
                  <a:gd name="connsiteY15" fmla="*/ 311207 h 606722"/>
                  <a:gd name="connsiteX16" fmla="*/ 180938 w 481679"/>
                  <a:gd name="connsiteY16" fmla="*/ 341876 h 606722"/>
                  <a:gd name="connsiteX17" fmla="*/ 191523 w 481679"/>
                  <a:gd name="connsiteY17" fmla="*/ 352188 h 606722"/>
                  <a:gd name="connsiteX18" fmla="*/ 202287 w 481679"/>
                  <a:gd name="connsiteY18" fmla="*/ 341876 h 606722"/>
                  <a:gd name="connsiteX19" fmla="*/ 202287 w 481679"/>
                  <a:gd name="connsiteY19" fmla="*/ 311207 h 606722"/>
                  <a:gd name="connsiteX20" fmla="*/ 191523 w 481679"/>
                  <a:gd name="connsiteY20" fmla="*/ 300807 h 606722"/>
                  <a:gd name="connsiteX21" fmla="*/ 191523 w 481679"/>
                  <a:gd name="connsiteY21" fmla="*/ 282050 h 606722"/>
                  <a:gd name="connsiteX22" fmla="*/ 223904 w 481679"/>
                  <a:gd name="connsiteY22" fmla="*/ 311207 h 606722"/>
                  <a:gd name="connsiteX23" fmla="*/ 223904 w 481679"/>
                  <a:gd name="connsiteY23" fmla="*/ 341876 h 606722"/>
                  <a:gd name="connsiteX24" fmla="*/ 191523 w 481679"/>
                  <a:gd name="connsiteY24" fmla="*/ 371033 h 606722"/>
                  <a:gd name="connsiteX25" fmla="*/ 159054 w 481679"/>
                  <a:gd name="connsiteY25" fmla="*/ 341876 h 606722"/>
                  <a:gd name="connsiteX26" fmla="*/ 159054 w 481679"/>
                  <a:gd name="connsiteY26" fmla="*/ 311207 h 606722"/>
                  <a:gd name="connsiteX27" fmla="*/ 191523 w 481679"/>
                  <a:gd name="connsiteY27" fmla="*/ 282050 h 606722"/>
                  <a:gd name="connsiteX28" fmla="*/ 278213 w 481679"/>
                  <a:gd name="connsiteY28" fmla="*/ 273300 h 606722"/>
                  <a:gd name="connsiteX29" fmla="*/ 290940 w 481679"/>
                  <a:gd name="connsiteY29" fmla="*/ 284675 h 606722"/>
                  <a:gd name="connsiteX30" fmla="*/ 290050 w 481679"/>
                  <a:gd name="connsiteY30" fmla="*/ 288851 h 606722"/>
                  <a:gd name="connsiteX31" fmla="*/ 213954 w 481679"/>
                  <a:gd name="connsiteY31" fmla="*/ 444363 h 606722"/>
                  <a:gd name="connsiteX32" fmla="*/ 204253 w 481679"/>
                  <a:gd name="connsiteY32" fmla="*/ 449784 h 606722"/>
                  <a:gd name="connsiteX33" fmla="*/ 192149 w 481679"/>
                  <a:gd name="connsiteY33" fmla="*/ 438321 h 606722"/>
                  <a:gd name="connsiteX34" fmla="*/ 193217 w 481679"/>
                  <a:gd name="connsiteY34" fmla="*/ 434233 h 606722"/>
                  <a:gd name="connsiteX35" fmla="*/ 269135 w 481679"/>
                  <a:gd name="connsiteY35" fmla="*/ 278632 h 606722"/>
                  <a:gd name="connsiteX36" fmla="*/ 278213 w 481679"/>
                  <a:gd name="connsiteY36" fmla="*/ 273300 h 606722"/>
                  <a:gd name="connsiteX37" fmla="*/ 240840 w 481679"/>
                  <a:gd name="connsiteY37" fmla="*/ 239991 h 606722"/>
                  <a:gd name="connsiteX38" fmla="*/ 114460 w 481679"/>
                  <a:gd name="connsiteY38" fmla="*/ 366280 h 606722"/>
                  <a:gd name="connsiteX39" fmla="*/ 240840 w 481679"/>
                  <a:gd name="connsiteY39" fmla="*/ 492479 h 606722"/>
                  <a:gd name="connsiteX40" fmla="*/ 367309 w 481679"/>
                  <a:gd name="connsiteY40" fmla="*/ 366280 h 606722"/>
                  <a:gd name="connsiteX41" fmla="*/ 240840 w 481679"/>
                  <a:gd name="connsiteY41" fmla="*/ 239991 h 606722"/>
                  <a:gd name="connsiteX42" fmla="*/ 240840 w 481679"/>
                  <a:gd name="connsiteY42" fmla="*/ 200265 h 606722"/>
                  <a:gd name="connsiteX43" fmla="*/ 407092 w 481679"/>
                  <a:gd name="connsiteY43" fmla="*/ 366280 h 606722"/>
                  <a:gd name="connsiteX44" fmla="*/ 240840 w 481679"/>
                  <a:gd name="connsiteY44" fmla="*/ 532205 h 606722"/>
                  <a:gd name="connsiteX45" fmla="*/ 74588 w 481679"/>
                  <a:gd name="connsiteY45" fmla="*/ 366280 h 606722"/>
                  <a:gd name="connsiteX46" fmla="*/ 240840 w 481679"/>
                  <a:gd name="connsiteY46" fmla="*/ 200265 h 606722"/>
                  <a:gd name="connsiteX47" fmla="*/ 240840 w 481679"/>
                  <a:gd name="connsiteY47" fmla="*/ 165478 h 606722"/>
                  <a:gd name="connsiteX48" fmla="*/ 39873 w 481679"/>
                  <a:gd name="connsiteY48" fmla="*/ 366237 h 606722"/>
                  <a:gd name="connsiteX49" fmla="*/ 240840 w 481679"/>
                  <a:gd name="connsiteY49" fmla="*/ 566908 h 606722"/>
                  <a:gd name="connsiteX50" fmla="*/ 441895 w 481679"/>
                  <a:gd name="connsiteY50" fmla="*/ 366237 h 606722"/>
                  <a:gd name="connsiteX51" fmla="*/ 240840 w 481679"/>
                  <a:gd name="connsiteY51" fmla="*/ 165478 h 606722"/>
                  <a:gd name="connsiteX52" fmla="*/ 202035 w 481679"/>
                  <a:gd name="connsiteY52" fmla="*/ 98291 h 606722"/>
                  <a:gd name="connsiteX53" fmla="*/ 202035 w 481679"/>
                  <a:gd name="connsiteY53" fmla="*/ 128863 h 606722"/>
                  <a:gd name="connsiteX54" fmla="*/ 240840 w 481679"/>
                  <a:gd name="connsiteY54" fmla="*/ 125663 h 606722"/>
                  <a:gd name="connsiteX55" fmla="*/ 279733 w 481679"/>
                  <a:gd name="connsiteY55" fmla="*/ 128863 h 606722"/>
                  <a:gd name="connsiteX56" fmla="*/ 279733 w 481679"/>
                  <a:gd name="connsiteY56" fmla="*/ 98291 h 606722"/>
                  <a:gd name="connsiteX57" fmla="*/ 169371 w 481679"/>
                  <a:gd name="connsiteY57" fmla="*/ 39814 h 606722"/>
                  <a:gd name="connsiteX58" fmla="*/ 161361 w 481679"/>
                  <a:gd name="connsiteY58" fmla="*/ 47724 h 606722"/>
                  <a:gd name="connsiteX59" fmla="*/ 161361 w 481679"/>
                  <a:gd name="connsiteY59" fmla="*/ 50479 h 606722"/>
                  <a:gd name="connsiteX60" fmla="*/ 169371 w 481679"/>
                  <a:gd name="connsiteY60" fmla="*/ 58477 h 606722"/>
                  <a:gd name="connsiteX61" fmla="*/ 312397 w 481679"/>
                  <a:gd name="connsiteY61" fmla="*/ 58477 h 606722"/>
                  <a:gd name="connsiteX62" fmla="*/ 320318 w 481679"/>
                  <a:gd name="connsiteY62" fmla="*/ 50479 h 606722"/>
                  <a:gd name="connsiteX63" fmla="*/ 320318 w 481679"/>
                  <a:gd name="connsiteY63" fmla="*/ 47724 h 606722"/>
                  <a:gd name="connsiteX64" fmla="*/ 312397 w 481679"/>
                  <a:gd name="connsiteY64" fmla="*/ 39814 h 606722"/>
                  <a:gd name="connsiteX65" fmla="*/ 169371 w 481679"/>
                  <a:gd name="connsiteY65" fmla="*/ 0 h 606722"/>
                  <a:gd name="connsiteX66" fmla="*/ 312397 w 481679"/>
                  <a:gd name="connsiteY66" fmla="*/ 0 h 606722"/>
                  <a:gd name="connsiteX67" fmla="*/ 360191 w 481679"/>
                  <a:gd name="connsiteY67" fmla="*/ 47724 h 606722"/>
                  <a:gd name="connsiteX68" fmla="*/ 360191 w 481679"/>
                  <a:gd name="connsiteY68" fmla="*/ 50479 h 606722"/>
                  <a:gd name="connsiteX69" fmla="*/ 319517 w 481679"/>
                  <a:gd name="connsiteY69" fmla="*/ 97669 h 606722"/>
                  <a:gd name="connsiteX70" fmla="*/ 319517 w 481679"/>
                  <a:gd name="connsiteY70" fmla="*/ 138905 h 606722"/>
                  <a:gd name="connsiteX71" fmla="*/ 365709 w 481679"/>
                  <a:gd name="connsiteY71" fmla="*/ 160590 h 606722"/>
                  <a:gd name="connsiteX72" fmla="*/ 394724 w 481679"/>
                  <a:gd name="connsiteY72" fmla="*/ 131618 h 606722"/>
                  <a:gd name="connsiteX73" fmla="*/ 422849 w 481679"/>
                  <a:gd name="connsiteY73" fmla="*/ 131618 h 606722"/>
                  <a:gd name="connsiteX74" fmla="*/ 422849 w 481679"/>
                  <a:gd name="connsiteY74" fmla="*/ 159790 h 606722"/>
                  <a:gd name="connsiteX75" fmla="*/ 398284 w 481679"/>
                  <a:gd name="connsiteY75" fmla="*/ 184318 h 606722"/>
                  <a:gd name="connsiteX76" fmla="*/ 481679 w 481679"/>
                  <a:gd name="connsiteY76" fmla="*/ 366237 h 606722"/>
                  <a:gd name="connsiteX77" fmla="*/ 240840 w 481679"/>
                  <a:gd name="connsiteY77" fmla="*/ 606722 h 606722"/>
                  <a:gd name="connsiteX78" fmla="*/ 0 w 481679"/>
                  <a:gd name="connsiteY78" fmla="*/ 366237 h 606722"/>
                  <a:gd name="connsiteX79" fmla="*/ 83484 w 481679"/>
                  <a:gd name="connsiteY79" fmla="*/ 184318 h 606722"/>
                  <a:gd name="connsiteX80" fmla="*/ 58830 w 481679"/>
                  <a:gd name="connsiteY80" fmla="*/ 159790 h 606722"/>
                  <a:gd name="connsiteX81" fmla="*/ 58830 w 481679"/>
                  <a:gd name="connsiteY81" fmla="*/ 131618 h 606722"/>
                  <a:gd name="connsiteX82" fmla="*/ 87044 w 481679"/>
                  <a:gd name="connsiteY82" fmla="*/ 131618 h 606722"/>
                  <a:gd name="connsiteX83" fmla="*/ 116059 w 481679"/>
                  <a:gd name="connsiteY83" fmla="*/ 160590 h 606722"/>
                  <a:gd name="connsiteX84" fmla="*/ 162251 w 481679"/>
                  <a:gd name="connsiteY84" fmla="*/ 138905 h 606722"/>
                  <a:gd name="connsiteX85" fmla="*/ 162251 w 481679"/>
                  <a:gd name="connsiteY85" fmla="*/ 97669 h 606722"/>
                  <a:gd name="connsiteX86" fmla="*/ 121577 w 481679"/>
                  <a:gd name="connsiteY86" fmla="*/ 50479 h 606722"/>
                  <a:gd name="connsiteX87" fmla="*/ 121577 w 481679"/>
                  <a:gd name="connsiteY87" fmla="*/ 47724 h 606722"/>
                  <a:gd name="connsiteX88" fmla="*/ 169371 w 481679"/>
                  <a:gd name="connsiteY8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81679" h="606722">
                    <a:moveTo>
                      <a:pt x="290650" y="370314"/>
                    </a:moveTo>
                    <a:cubicBezTo>
                      <a:pt x="283978" y="370314"/>
                      <a:pt x="280064" y="373603"/>
                      <a:pt x="280064" y="380714"/>
                    </a:cubicBezTo>
                    <a:lnTo>
                      <a:pt x="280064" y="411383"/>
                    </a:lnTo>
                    <a:cubicBezTo>
                      <a:pt x="280064" y="418494"/>
                      <a:pt x="283978" y="421695"/>
                      <a:pt x="290650" y="421695"/>
                    </a:cubicBezTo>
                    <a:cubicBezTo>
                      <a:pt x="297410" y="421695"/>
                      <a:pt x="301502" y="418494"/>
                      <a:pt x="301502" y="411383"/>
                    </a:cubicBezTo>
                    <a:lnTo>
                      <a:pt x="301502" y="380714"/>
                    </a:lnTo>
                    <a:cubicBezTo>
                      <a:pt x="301502" y="373603"/>
                      <a:pt x="297410" y="370314"/>
                      <a:pt x="290650" y="370314"/>
                    </a:cubicBezTo>
                    <a:close/>
                    <a:moveTo>
                      <a:pt x="290650" y="351557"/>
                    </a:moveTo>
                    <a:cubicBezTo>
                      <a:pt x="308797" y="351557"/>
                      <a:pt x="323119" y="359380"/>
                      <a:pt x="323119" y="380714"/>
                    </a:cubicBezTo>
                    <a:lnTo>
                      <a:pt x="323119" y="411383"/>
                    </a:lnTo>
                    <a:cubicBezTo>
                      <a:pt x="323119" y="432717"/>
                      <a:pt x="308797" y="440540"/>
                      <a:pt x="290650" y="440540"/>
                    </a:cubicBezTo>
                    <a:cubicBezTo>
                      <a:pt x="272324" y="440540"/>
                      <a:pt x="258269" y="432717"/>
                      <a:pt x="258269" y="411383"/>
                    </a:cubicBezTo>
                    <a:lnTo>
                      <a:pt x="258269" y="380714"/>
                    </a:lnTo>
                    <a:cubicBezTo>
                      <a:pt x="258269" y="359380"/>
                      <a:pt x="272324" y="351557"/>
                      <a:pt x="290650" y="351557"/>
                    </a:cubicBezTo>
                    <a:close/>
                    <a:moveTo>
                      <a:pt x="191523" y="300807"/>
                    </a:moveTo>
                    <a:cubicBezTo>
                      <a:pt x="184763" y="300807"/>
                      <a:pt x="180938" y="304096"/>
                      <a:pt x="180938" y="311207"/>
                    </a:cubicBezTo>
                    <a:lnTo>
                      <a:pt x="180938" y="341876"/>
                    </a:lnTo>
                    <a:cubicBezTo>
                      <a:pt x="180938" y="348987"/>
                      <a:pt x="184763" y="352188"/>
                      <a:pt x="191523" y="352188"/>
                    </a:cubicBezTo>
                    <a:cubicBezTo>
                      <a:pt x="198195" y="352188"/>
                      <a:pt x="202287" y="348987"/>
                      <a:pt x="202287" y="341876"/>
                    </a:cubicBezTo>
                    <a:lnTo>
                      <a:pt x="202287" y="311207"/>
                    </a:lnTo>
                    <a:cubicBezTo>
                      <a:pt x="202287" y="304096"/>
                      <a:pt x="198195" y="300807"/>
                      <a:pt x="191523" y="300807"/>
                    </a:cubicBezTo>
                    <a:close/>
                    <a:moveTo>
                      <a:pt x="191523" y="282050"/>
                    </a:moveTo>
                    <a:cubicBezTo>
                      <a:pt x="209671" y="282050"/>
                      <a:pt x="223904" y="289873"/>
                      <a:pt x="223904" y="311207"/>
                    </a:cubicBezTo>
                    <a:lnTo>
                      <a:pt x="223904" y="341876"/>
                    </a:lnTo>
                    <a:cubicBezTo>
                      <a:pt x="223904" y="363210"/>
                      <a:pt x="209671" y="371033"/>
                      <a:pt x="191523" y="371033"/>
                    </a:cubicBezTo>
                    <a:cubicBezTo>
                      <a:pt x="173109" y="371033"/>
                      <a:pt x="159054" y="363210"/>
                      <a:pt x="159054" y="341876"/>
                    </a:cubicBezTo>
                    <a:lnTo>
                      <a:pt x="159054" y="311207"/>
                    </a:lnTo>
                    <a:cubicBezTo>
                      <a:pt x="159054" y="289873"/>
                      <a:pt x="173109" y="282050"/>
                      <a:pt x="191523" y="282050"/>
                    </a:cubicBezTo>
                    <a:close/>
                    <a:moveTo>
                      <a:pt x="278213" y="273300"/>
                    </a:moveTo>
                    <a:cubicBezTo>
                      <a:pt x="284265" y="273300"/>
                      <a:pt x="290940" y="277832"/>
                      <a:pt x="290940" y="284675"/>
                    </a:cubicBezTo>
                    <a:cubicBezTo>
                      <a:pt x="290940" y="286008"/>
                      <a:pt x="290673" y="287518"/>
                      <a:pt x="290050" y="288851"/>
                    </a:cubicBezTo>
                    <a:lnTo>
                      <a:pt x="213954" y="444363"/>
                    </a:lnTo>
                    <a:cubicBezTo>
                      <a:pt x="212441" y="447651"/>
                      <a:pt x="208347" y="449784"/>
                      <a:pt x="204253" y="449784"/>
                    </a:cubicBezTo>
                    <a:cubicBezTo>
                      <a:pt x="196866" y="449784"/>
                      <a:pt x="192149" y="443741"/>
                      <a:pt x="192149" y="438321"/>
                    </a:cubicBezTo>
                    <a:cubicBezTo>
                      <a:pt x="192149" y="437077"/>
                      <a:pt x="192594" y="435566"/>
                      <a:pt x="193217" y="434233"/>
                    </a:cubicBezTo>
                    <a:lnTo>
                      <a:pt x="269135" y="278632"/>
                    </a:lnTo>
                    <a:cubicBezTo>
                      <a:pt x="270826" y="274989"/>
                      <a:pt x="274297" y="273300"/>
                      <a:pt x="278213" y="273300"/>
                    </a:cubicBezTo>
                    <a:close/>
                    <a:moveTo>
                      <a:pt x="240840" y="239991"/>
                    </a:moveTo>
                    <a:cubicBezTo>
                      <a:pt x="171153" y="239991"/>
                      <a:pt x="114460" y="296603"/>
                      <a:pt x="114460" y="366280"/>
                    </a:cubicBezTo>
                    <a:cubicBezTo>
                      <a:pt x="114460" y="435867"/>
                      <a:pt x="171153" y="492479"/>
                      <a:pt x="240840" y="492479"/>
                    </a:cubicBezTo>
                    <a:cubicBezTo>
                      <a:pt x="310616" y="492479"/>
                      <a:pt x="367309" y="435867"/>
                      <a:pt x="367309" y="366280"/>
                    </a:cubicBezTo>
                    <a:cubicBezTo>
                      <a:pt x="367309" y="296603"/>
                      <a:pt x="310616" y="239991"/>
                      <a:pt x="240840" y="239991"/>
                    </a:cubicBezTo>
                    <a:close/>
                    <a:moveTo>
                      <a:pt x="240840" y="200265"/>
                    </a:moveTo>
                    <a:cubicBezTo>
                      <a:pt x="332510" y="200265"/>
                      <a:pt x="407092" y="274741"/>
                      <a:pt x="407092" y="366280"/>
                    </a:cubicBezTo>
                    <a:cubicBezTo>
                      <a:pt x="407092" y="457819"/>
                      <a:pt x="332510" y="532205"/>
                      <a:pt x="240840" y="532205"/>
                    </a:cubicBezTo>
                    <a:cubicBezTo>
                      <a:pt x="149170" y="532205"/>
                      <a:pt x="74588" y="457819"/>
                      <a:pt x="74588" y="366280"/>
                    </a:cubicBezTo>
                    <a:cubicBezTo>
                      <a:pt x="74588" y="274741"/>
                      <a:pt x="149170" y="200265"/>
                      <a:pt x="240840" y="200265"/>
                    </a:cubicBezTo>
                    <a:close/>
                    <a:moveTo>
                      <a:pt x="240840" y="165478"/>
                    </a:moveTo>
                    <a:cubicBezTo>
                      <a:pt x="130299" y="165478"/>
                      <a:pt x="39873" y="255238"/>
                      <a:pt x="39873" y="366237"/>
                    </a:cubicBezTo>
                    <a:cubicBezTo>
                      <a:pt x="39873" y="476882"/>
                      <a:pt x="130032" y="566908"/>
                      <a:pt x="240840" y="566908"/>
                    </a:cubicBezTo>
                    <a:cubicBezTo>
                      <a:pt x="351736" y="566908"/>
                      <a:pt x="441895" y="476882"/>
                      <a:pt x="441895" y="366237"/>
                    </a:cubicBezTo>
                    <a:cubicBezTo>
                      <a:pt x="441895" y="255238"/>
                      <a:pt x="351380" y="165478"/>
                      <a:pt x="240840" y="165478"/>
                    </a:cubicBezTo>
                    <a:close/>
                    <a:moveTo>
                      <a:pt x="202035" y="98291"/>
                    </a:moveTo>
                    <a:lnTo>
                      <a:pt x="202035" y="128863"/>
                    </a:lnTo>
                    <a:cubicBezTo>
                      <a:pt x="214228" y="126819"/>
                      <a:pt x="227578" y="125663"/>
                      <a:pt x="240840" y="125663"/>
                    </a:cubicBezTo>
                    <a:cubicBezTo>
                      <a:pt x="253656" y="125663"/>
                      <a:pt x="267095" y="126819"/>
                      <a:pt x="279733" y="128863"/>
                    </a:cubicBezTo>
                    <a:lnTo>
                      <a:pt x="279733" y="98291"/>
                    </a:lnTo>
                    <a:close/>
                    <a:moveTo>
                      <a:pt x="169371" y="39814"/>
                    </a:moveTo>
                    <a:cubicBezTo>
                      <a:pt x="165010" y="39814"/>
                      <a:pt x="161361" y="43369"/>
                      <a:pt x="161361" y="47724"/>
                    </a:cubicBezTo>
                    <a:lnTo>
                      <a:pt x="161361" y="50479"/>
                    </a:lnTo>
                    <a:cubicBezTo>
                      <a:pt x="161361" y="54922"/>
                      <a:pt x="165010" y="58477"/>
                      <a:pt x="169371" y="58477"/>
                    </a:cubicBezTo>
                    <a:lnTo>
                      <a:pt x="312397" y="58477"/>
                    </a:lnTo>
                    <a:cubicBezTo>
                      <a:pt x="316758" y="58477"/>
                      <a:pt x="320318" y="54922"/>
                      <a:pt x="320318" y="50479"/>
                    </a:cubicBezTo>
                    <a:lnTo>
                      <a:pt x="320318" y="47724"/>
                    </a:lnTo>
                    <a:cubicBezTo>
                      <a:pt x="320318" y="43369"/>
                      <a:pt x="316758" y="39814"/>
                      <a:pt x="312397" y="39814"/>
                    </a:cubicBezTo>
                    <a:close/>
                    <a:moveTo>
                      <a:pt x="169371" y="0"/>
                    </a:moveTo>
                    <a:lnTo>
                      <a:pt x="312397" y="0"/>
                    </a:lnTo>
                    <a:cubicBezTo>
                      <a:pt x="338742" y="0"/>
                      <a:pt x="360191" y="21418"/>
                      <a:pt x="360191" y="47724"/>
                    </a:cubicBezTo>
                    <a:lnTo>
                      <a:pt x="360191" y="50479"/>
                    </a:lnTo>
                    <a:cubicBezTo>
                      <a:pt x="360191" y="74385"/>
                      <a:pt x="342480" y="94203"/>
                      <a:pt x="319517" y="97669"/>
                    </a:cubicBezTo>
                    <a:lnTo>
                      <a:pt x="319517" y="138905"/>
                    </a:lnTo>
                    <a:cubicBezTo>
                      <a:pt x="335805" y="144504"/>
                      <a:pt x="351291" y="151791"/>
                      <a:pt x="365709" y="160590"/>
                    </a:cubicBezTo>
                    <a:lnTo>
                      <a:pt x="394724" y="131618"/>
                    </a:lnTo>
                    <a:cubicBezTo>
                      <a:pt x="402467" y="123886"/>
                      <a:pt x="415105" y="123886"/>
                      <a:pt x="422849" y="131618"/>
                    </a:cubicBezTo>
                    <a:cubicBezTo>
                      <a:pt x="430681" y="139438"/>
                      <a:pt x="430681" y="152058"/>
                      <a:pt x="422849" y="159790"/>
                    </a:cubicBezTo>
                    <a:lnTo>
                      <a:pt x="398284" y="184318"/>
                    </a:lnTo>
                    <a:cubicBezTo>
                      <a:pt x="449371" y="228487"/>
                      <a:pt x="481679" y="293630"/>
                      <a:pt x="481679" y="366237"/>
                    </a:cubicBezTo>
                    <a:cubicBezTo>
                      <a:pt x="481679" y="498833"/>
                      <a:pt x="373631" y="606722"/>
                      <a:pt x="240840" y="606722"/>
                    </a:cubicBezTo>
                    <a:cubicBezTo>
                      <a:pt x="108048" y="606722"/>
                      <a:pt x="0" y="498833"/>
                      <a:pt x="0" y="366237"/>
                    </a:cubicBezTo>
                    <a:cubicBezTo>
                      <a:pt x="0" y="293630"/>
                      <a:pt x="32397" y="228487"/>
                      <a:pt x="83484" y="184318"/>
                    </a:cubicBezTo>
                    <a:lnTo>
                      <a:pt x="58830" y="159790"/>
                    </a:lnTo>
                    <a:cubicBezTo>
                      <a:pt x="51087" y="152058"/>
                      <a:pt x="51087" y="139438"/>
                      <a:pt x="58830" y="131618"/>
                    </a:cubicBezTo>
                    <a:cubicBezTo>
                      <a:pt x="66663" y="123886"/>
                      <a:pt x="79301" y="123886"/>
                      <a:pt x="87044" y="131618"/>
                    </a:cubicBezTo>
                    <a:lnTo>
                      <a:pt x="116059" y="160590"/>
                    </a:lnTo>
                    <a:cubicBezTo>
                      <a:pt x="130477" y="151791"/>
                      <a:pt x="145963" y="144504"/>
                      <a:pt x="162251" y="138905"/>
                    </a:cubicBezTo>
                    <a:lnTo>
                      <a:pt x="162251" y="97669"/>
                    </a:lnTo>
                    <a:cubicBezTo>
                      <a:pt x="139199" y="94203"/>
                      <a:pt x="121577" y="74385"/>
                      <a:pt x="121577" y="50479"/>
                    </a:cubicBezTo>
                    <a:lnTo>
                      <a:pt x="121577" y="47724"/>
                    </a:lnTo>
                    <a:cubicBezTo>
                      <a:pt x="121577" y="21418"/>
                      <a:pt x="143026" y="0"/>
                      <a:pt x="169371" y="0"/>
                    </a:cubicBezTo>
                    <a:close/>
                  </a:path>
                </a:pathLst>
              </a:custGeom>
              <a:solidFill>
                <a:sysClr val="window" lastClr="FFFFFF"/>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dirty="0">
                  <a:solidFill>
                    <a:prstClr val="black"/>
                  </a:solidFill>
                  <a:latin typeface="Arial" panose="020B0604020202020204"/>
                  <a:ea typeface="微软雅黑 Light" panose="020B0502040204020203" pitchFamily="34" charset="-122"/>
                </a:endParaRPr>
              </a:p>
            </p:txBody>
          </p:sp>
        </p:grpSp>
        <p:sp>
          <p:nvSpPr>
            <p:cNvPr id="26" name="ïṩľidê"/>
            <p:cNvSpPr/>
            <p:nvPr/>
          </p:nvSpPr>
          <p:spPr>
            <a:xfrm>
              <a:off x="6455707" y="4660755"/>
              <a:ext cx="1551214" cy="388996"/>
            </a:xfrm>
            <a:prstGeom prst="rect">
              <a:avLst/>
            </a:prstGeom>
            <a:noFill/>
            <a:ln w="12700" cap="rnd"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1300" b="1" dirty="0">
                  <a:solidFill>
                    <a:prstClr val="black"/>
                  </a:solidFill>
                  <a:latin typeface="微软雅黑" panose="020B0503020204020204" charset="-122"/>
                  <a:ea typeface="微软雅黑" panose="020B0503020204020204" charset="-122"/>
                </a:rPr>
                <a:t>实例：逻辑电路验证</a:t>
              </a:r>
              <a:endParaRPr lang="id-ID" altLang="zh-CN" sz="1300" b="1" dirty="0">
                <a:solidFill>
                  <a:prstClr val="black"/>
                </a:solidFill>
                <a:latin typeface="微软雅黑" panose="020B0503020204020204" charset="-122"/>
                <a:ea typeface="微软雅黑" panose="020B0503020204020204" charset="-122"/>
              </a:endParaRPr>
            </a:p>
          </p:txBody>
        </p:sp>
      </p:grpSp>
      <p:grpSp>
        <p:nvGrpSpPr>
          <p:cNvPr id="30" name="ïŝ1iďé"/>
          <p:cNvGrpSpPr/>
          <p:nvPr/>
        </p:nvGrpSpPr>
        <p:grpSpPr>
          <a:xfrm>
            <a:off x="2085407" y="1590688"/>
            <a:ext cx="1551214" cy="972840"/>
            <a:chOff x="1831993" y="1739294"/>
            <a:chExt cx="1551214" cy="972840"/>
          </a:xfrm>
        </p:grpSpPr>
        <p:sp>
          <p:nvSpPr>
            <p:cNvPr id="35" name="ïşľïḍé"/>
            <p:cNvSpPr/>
            <p:nvPr/>
          </p:nvSpPr>
          <p:spPr>
            <a:xfrm>
              <a:off x="1831993" y="2323138"/>
              <a:ext cx="1551214" cy="388996"/>
            </a:xfrm>
            <a:prstGeom prst="rect">
              <a:avLst/>
            </a:prstGeom>
            <a:noFill/>
            <a:ln w="12700" cap="rnd"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1400" b="1" dirty="0">
                  <a:solidFill>
                    <a:prstClr val="black"/>
                  </a:solidFill>
                  <a:latin typeface="微软雅黑" panose="020B0503020204020204" charset="-122"/>
                  <a:ea typeface="微软雅黑" panose="020B0503020204020204" charset="-122"/>
                </a:rPr>
                <a:t>基础使用</a:t>
              </a:r>
              <a:endParaRPr lang="id-ID" altLang="zh-CN" sz="1400" b="1" dirty="0">
                <a:solidFill>
                  <a:prstClr val="black"/>
                </a:solidFill>
                <a:latin typeface="微软雅黑" panose="020B0503020204020204" charset="-122"/>
                <a:ea typeface="微软雅黑" panose="020B0503020204020204" charset="-122"/>
              </a:endParaRPr>
            </a:p>
          </p:txBody>
        </p:sp>
        <p:grpSp>
          <p:nvGrpSpPr>
            <p:cNvPr id="32" name="íṡľíḋé"/>
            <p:cNvGrpSpPr/>
            <p:nvPr/>
          </p:nvGrpSpPr>
          <p:grpSpPr>
            <a:xfrm>
              <a:off x="2347379" y="1739294"/>
              <a:ext cx="520442" cy="520440"/>
              <a:chOff x="1711594" y="2493391"/>
              <a:chExt cx="506338" cy="506336"/>
            </a:xfrm>
          </p:grpSpPr>
          <p:sp>
            <p:nvSpPr>
              <p:cNvPr id="33" name="íŝḷidè"/>
              <p:cNvSpPr/>
              <p:nvPr/>
            </p:nvSpPr>
            <p:spPr bwMode="auto">
              <a:xfrm>
                <a:off x="1711594" y="2493391"/>
                <a:ext cx="506338" cy="506336"/>
              </a:xfrm>
              <a:prstGeom prst="ellipse">
                <a:avLst/>
              </a:prstGeom>
              <a:solidFill>
                <a:srgbClr val="961318"/>
              </a:solidFill>
              <a:ln w="28575">
                <a:solidFill>
                  <a:sysClr val="window" lastClr="FFFFFF"/>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dirty="0">
                  <a:solidFill>
                    <a:prstClr val="black"/>
                  </a:solidFill>
                  <a:latin typeface="Arial" panose="020B0604020202020204"/>
                  <a:ea typeface="微软雅黑 Light" panose="020B0502040204020203" pitchFamily="34" charset="-122"/>
                </a:endParaRPr>
              </a:p>
            </p:txBody>
          </p:sp>
          <p:sp>
            <p:nvSpPr>
              <p:cNvPr id="34" name="iSļîďè"/>
              <p:cNvSpPr/>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ysClr val="window" lastClr="FFFFFF"/>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dirty="0">
                  <a:solidFill>
                    <a:prstClr val="black"/>
                  </a:solidFill>
                  <a:latin typeface="Arial" panose="020B0604020202020204"/>
                  <a:ea typeface="微软雅黑 Light" panose="020B0502040204020203" pitchFamily="34" charset="-122"/>
                </a:endParaRPr>
              </a:p>
            </p:txBody>
          </p:sp>
        </p:grpSp>
      </p:grpSp>
      <p:grpSp>
        <p:nvGrpSpPr>
          <p:cNvPr id="37" name="ïṣ1îďè"/>
          <p:cNvGrpSpPr/>
          <p:nvPr/>
        </p:nvGrpSpPr>
        <p:grpSpPr>
          <a:xfrm>
            <a:off x="5092245" y="1590688"/>
            <a:ext cx="4548721" cy="972840"/>
            <a:chOff x="4829500" y="1739294"/>
            <a:chExt cx="4548721" cy="972840"/>
          </a:xfrm>
        </p:grpSpPr>
        <p:grpSp>
          <p:nvGrpSpPr>
            <p:cNvPr id="38" name="işľîďê"/>
            <p:cNvGrpSpPr/>
            <p:nvPr/>
          </p:nvGrpSpPr>
          <p:grpSpPr>
            <a:xfrm>
              <a:off x="4829500" y="1739294"/>
              <a:ext cx="1551214" cy="972840"/>
              <a:chOff x="4855939" y="1739294"/>
              <a:chExt cx="1551214" cy="972840"/>
            </a:xfrm>
          </p:grpSpPr>
          <p:grpSp>
            <p:nvGrpSpPr>
              <p:cNvPr id="46" name="ïṡ1íḑé"/>
              <p:cNvGrpSpPr/>
              <p:nvPr/>
            </p:nvGrpSpPr>
            <p:grpSpPr>
              <a:xfrm>
                <a:off x="5371325" y="1739294"/>
                <a:ext cx="520442" cy="520440"/>
                <a:chOff x="1711594" y="2493391"/>
                <a:chExt cx="506338" cy="506336"/>
              </a:xfrm>
            </p:grpSpPr>
            <p:sp>
              <p:nvSpPr>
                <p:cNvPr id="50" name="iṣļîde"/>
                <p:cNvSpPr/>
                <p:nvPr/>
              </p:nvSpPr>
              <p:spPr bwMode="auto">
                <a:xfrm>
                  <a:off x="1711594" y="2493391"/>
                  <a:ext cx="506338" cy="506336"/>
                </a:xfrm>
                <a:prstGeom prst="ellipse">
                  <a:avLst/>
                </a:prstGeom>
                <a:solidFill>
                  <a:srgbClr val="961318"/>
                </a:solidFill>
                <a:ln w="28575">
                  <a:solidFill>
                    <a:sysClr val="window" lastClr="FFFFFF"/>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dirty="0">
                    <a:solidFill>
                      <a:prstClr val="black"/>
                    </a:solidFill>
                    <a:latin typeface="Arial" panose="020B0604020202020204"/>
                    <a:ea typeface="微软雅黑 Light" panose="020B0502040204020203" pitchFamily="34" charset="-122"/>
                  </a:endParaRPr>
                </a:p>
              </p:txBody>
            </p:sp>
            <p:sp>
              <p:nvSpPr>
                <p:cNvPr id="51" name="î$ḷiďé"/>
                <p:cNvSpPr/>
                <p:nvPr/>
              </p:nvSpPr>
              <p:spPr bwMode="auto">
                <a:xfrm>
                  <a:off x="1833748" y="2629288"/>
                  <a:ext cx="262027" cy="262071"/>
                </a:xfrm>
                <a:custGeom>
                  <a:avLst/>
                  <a:gdLst>
                    <a:gd name="T0" fmla="*/ 9102 w 12516"/>
                    <a:gd name="T1" fmla="*/ 7467 h 12516"/>
                    <a:gd name="T2" fmla="*/ 9102 w 12516"/>
                    <a:gd name="T3" fmla="*/ 7396 h 12516"/>
                    <a:gd name="T4" fmla="*/ 9671 w 12516"/>
                    <a:gd name="T5" fmla="*/ 6827 h 12516"/>
                    <a:gd name="T6" fmla="*/ 10240 w 12516"/>
                    <a:gd name="T7" fmla="*/ 7396 h 12516"/>
                    <a:gd name="T8" fmla="*/ 10240 w 12516"/>
                    <a:gd name="T9" fmla="*/ 7467 h 12516"/>
                    <a:gd name="T10" fmla="*/ 10827 w 12516"/>
                    <a:gd name="T11" fmla="*/ 7711 h 12516"/>
                    <a:gd name="T12" fmla="*/ 10879 w 12516"/>
                    <a:gd name="T13" fmla="*/ 7660 h 12516"/>
                    <a:gd name="T14" fmla="*/ 11683 w 12516"/>
                    <a:gd name="T15" fmla="*/ 7660 h 12516"/>
                    <a:gd name="T16" fmla="*/ 11683 w 12516"/>
                    <a:gd name="T17" fmla="*/ 8465 h 12516"/>
                    <a:gd name="T18" fmla="*/ 11632 w 12516"/>
                    <a:gd name="T19" fmla="*/ 8515 h 12516"/>
                    <a:gd name="T20" fmla="*/ 11875 w 12516"/>
                    <a:gd name="T21" fmla="*/ 9102 h 12516"/>
                    <a:gd name="T22" fmla="*/ 11947 w 12516"/>
                    <a:gd name="T23" fmla="*/ 9102 h 12516"/>
                    <a:gd name="T24" fmla="*/ 12516 w 12516"/>
                    <a:gd name="T25" fmla="*/ 9671 h 12516"/>
                    <a:gd name="T26" fmla="*/ 11947 w 12516"/>
                    <a:gd name="T27" fmla="*/ 10240 h 12516"/>
                    <a:gd name="T28" fmla="*/ 11875 w 12516"/>
                    <a:gd name="T29" fmla="*/ 10240 h 12516"/>
                    <a:gd name="T30" fmla="*/ 11632 w 12516"/>
                    <a:gd name="T31" fmla="*/ 10827 h 12516"/>
                    <a:gd name="T32" fmla="*/ 11683 w 12516"/>
                    <a:gd name="T33" fmla="*/ 10879 h 12516"/>
                    <a:gd name="T34" fmla="*/ 11683 w 12516"/>
                    <a:gd name="T35" fmla="*/ 11683 h 12516"/>
                    <a:gd name="T36" fmla="*/ 10878 w 12516"/>
                    <a:gd name="T37" fmla="*/ 11683 h 12516"/>
                    <a:gd name="T38" fmla="*/ 10827 w 12516"/>
                    <a:gd name="T39" fmla="*/ 11632 h 12516"/>
                    <a:gd name="T40" fmla="*/ 10240 w 12516"/>
                    <a:gd name="T41" fmla="*/ 11875 h 12516"/>
                    <a:gd name="T42" fmla="*/ 10240 w 12516"/>
                    <a:gd name="T43" fmla="*/ 11947 h 12516"/>
                    <a:gd name="T44" fmla="*/ 9671 w 12516"/>
                    <a:gd name="T45" fmla="*/ 12516 h 12516"/>
                    <a:gd name="T46" fmla="*/ 9102 w 12516"/>
                    <a:gd name="T47" fmla="*/ 11947 h 12516"/>
                    <a:gd name="T48" fmla="*/ 9102 w 12516"/>
                    <a:gd name="T49" fmla="*/ 11875 h 12516"/>
                    <a:gd name="T50" fmla="*/ 8515 w 12516"/>
                    <a:gd name="T51" fmla="*/ 11632 h 12516"/>
                    <a:gd name="T52" fmla="*/ 8464 w 12516"/>
                    <a:gd name="T53" fmla="*/ 11683 h 12516"/>
                    <a:gd name="T54" fmla="*/ 7667 w 12516"/>
                    <a:gd name="T55" fmla="*/ 11676 h 12516"/>
                    <a:gd name="T56" fmla="*/ 7660 w 12516"/>
                    <a:gd name="T57" fmla="*/ 10879 h 12516"/>
                    <a:gd name="T58" fmla="*/ 7711 w 12516"/>
                    <a:gd name="T59" fmla="*/ 10827 h 12516"/>
                    <a:gd name="T60" fmla="*/ 7467 w 12516"/>
                    <a:gd name="T61" fmla="*/ 10240 h 12516"/>
                    <a:gd name="T62" fmla="*/ 7396 w 12516"/>
                    <a:gd name="T63" fmla="*/ 10240 h 12516"/>
                    <a:gd name="T64" fmla="*/ 6827 w 12516"/>
                    <a:gd name="T65" fmla="*/ 9671 h 12516"/>
                    <a:gd name="T66" fmla="*/ 7396 w 12516"/>
                    <a:gd name="T67" fmla="*/ 9102 h 12516"/>
                    <a:gd name="T68" fmla="*/ 7467 w 12516"/>
                    <a:gd name="T69" fmla="*/ 9102 h 12516"/>
                    <a:gd name="T70" fmla="*/ 7711 w 12516"/>
                    <a:gd name="T71" fmla="*/ 8515 h 12516"/>
                    <a:gd name="T72" fmla="*/ 7660 w 12516"/>
                    <a:gd name="T73" fmla="*/ 8464 h 12516"/>
                    <a:gd name="T74" fmla="*/ 7660 w 12516"/>
                    <a:gd name="T75" fmla="*/ 7659 h 12516"/>
                    <a:gd name="T76" fmla="*/ 8465 w 12516"/>
                    <a:gd name="T77" fmla="*/ 7660 h 12516"/>
                    <a:gd name="T78" fmla="*/ 8515 w 12516"/>
                    <a:gd name="T79" fmla="*/ 7711 h 12516"/>
                    <a:gd name="T80" fmla="*/ 9102 w 12516"/>
                    <a:gd name="T81" fmla="*/ 7467 h 12516"/>
                    <a:gd name="T82" fmla="*/ 5854 w 12516"/>
                    <a:gd name="T83" fmla="*/ 10809 h 12516"/>
                    <a:gd name="T84" fmla="*/ 569 w 12516"/>
                    <a:gd name="T85" fmla="*/ 10809 h 12516"/>
                    <a:gd name="T86" fmla="*/ 0 w 12516"/>
                    <a:gd name="T87" fmla="*/ 10240 h 12516"/>
                    <a:gd name="T88" fmla="*/ 0 w 12516"/>
                    <a:gd name="T89" fmla="*/ 9671 h 12516"/>
                    <a:gd name="T90" fmla="*/ 2693 w 12516"/>
                    <a:gd name="T91" fmla="*/ 5516 h 12516"/>
                    <a:gd name="T92" fmla="*/ 7585 w 12516"/>
                    <a:gd name="T93" fmla="*/ 6278 h 12516"/>
                    <a:gd name="T94" fmla="*/ 5689 w 12516"/>
                    <a:gd name="T95" fmla="*/ 9671 h 12516"/>
                    <a:gd name="T96" fmla="*/ 5854 w 12516"/>
                    <a:gd name="T97" fmla="*/ 10809 h 12516"/>
                    <a:gd name="T98" fmla="*/ 4551 w 12516"/>
                    <a:gd name="T99" fmla="*/ 5120 h 12516"/>
                    <a:gd name="T100" fmla="*/ 2276 w 12516"/>
                    <a:gd name="T101" fmla="*/ 2560 h 12516"/>
                    <a:gd name="T102" fmla="*/ 4551 w 12516"/>
                    <a:gd name="T103" fmla="*/ 0 h 12516"/>
                    <a:gd name="T104" fmla="*/ 6827 w 12516"/>
                    <a:gd name="T105" fmla="*/ 2560 h 12516"/>
                    <a:gd name="T106" fmla="*/ 4551 w 12516"/>
                    <a:gd name="T107" fmla="*/ 5120 h 12516"/>
                    <a:gd name="T108" fmla="*/ 9671 w 12516"/>
                    <a:gd name="T109" fmla="*/ 10809 h 12516"/>
                    <a:gd name="T110" fmla="*/ 10809 w 12516"/>
                    <a:gd name="T111" fmla="*/ 9671 h 12516"/>
                    <a:gd name="T112" fmla="*/ 9671 w 12516"/>
                    <a:gd name="T113" fmla="*/ 8534 h 12516"/>
                    <a:gd name="T114" fmla="*/ 8534 w 12516"/>
                    <a:gd name="T115" fmla="*/ 9671 h 12516"/>
                    <a:gd name="T116" fmla="*/ 9671 w 12516"/>
                    <a:gd name="T117" fmla="*/ 10809 h 1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16" h="12516">
                      <a:moveTo>
                        <a:pt x="9102" y="7467"/>
                      </a:moveTo>
                      <a:lnTo>
                        <a:pt x="9102" y="7396"/>
                      </a:lnTo>
                      <a:cubicBezTo>
                        <a:pt x="9102" y="7082"/>
                        <a:pt x="9357" y="6827"/>
                        <a:pt x="9671" y="6827"/>
                      </a:cubicBezTo>
                      <a:cubicBezTo>
                        <a:pt x="9986" y="6827"/>
                        <a:pt x="10240" y="7082"/>
                        <a:pt x="10240" y="7396"/>
                      </a:cubicBezTo>
                      <a:lnTo>
                        <a:pt x="10240" y="7467"/>
                      </a:lnTo>
                      <a:cubicBezTo>
                        <a:pt x="10449" y="7521"/>
                        <a:pt x="10646" y="7604"/>
                        <a:pt x="10827" y="7711"/>
                      </a:cubicBezTo>
                      <a:lnTo>
                        <a:pt x="10879" y="7660"/>
                      </a:lnTo>
                      <a:cubicBezTo>
                        <a:pt x="11101" y="7438"/>
                        <a:pt x="11461" y="7438"/>
                        <a:pt x="11683" y="7660"/>
                      </a:cubicBezTo>
                      <a:cubicBezTo>
                        <a:pt x="11905" y="7882"/>
                        <a:pt x="11905" y="8243"/>
                        <a:pt x="11683" y="8465"/>
                      </a:cubicBezTo>
                      <a:lnTo>
                        <a:pt x="11632" y="8515"/>
                      </a:lnTo>
                      <a:cubicBezTo>
                        <a:pt x="11739" y="8696"/>
                        <a:pt x="11822" y="8894"/>
                        <a:pt x="11875" y="9102"/>
                      </a:cubicBezTo>
                      <a:lnTo>
                        <a:pt x="11947" y="9102"/>
                      </a:lnTo>
                      <a:cubicBezTo>
                        <a:pt x="12261" y="9102"/>
                        <a:pt x="12516" y="9357"/>
                        <a:pt x="12516" y="9671"/>
                      </a:cubicBezTo>
                      <a:cubicBezTo>
                        <a:pt x="12516" y="9986"/>
                        <a:pt x="12261" y="10240"/>
                        <a:pt x="11947" y="10240"/>
                      </a:cubicBezTo>
                      <a:lnTo>
                        <a:pt x="11875" y="10240"/>
                      </a:lnTo>
                      <a:cubicBezTo>
                        <a:pt x="11822" y="10449"/>
                        <a:pt x="11739" y="10646"/>
                        <a:pt x="11632" y="10827"/>
                      </a:cubicBezTo>
                      <a:lnTo>
                        <a:pt x="11683" y="10879"/>
                      </a:lnTo>
                      <a:cubicBezTo>
                        <a:pt x="11905" y="11101"/>
                        <a:pt x="11905" y="11461"/>
                        <a:pt x="11683" y="11683"/>
                      </a:cubicBezTo>
                      <a:cubicBezTo>
                        <a:pt x="11460" y="11905"/>
                        <a:pt x="11100" y="11905"/>
                        <a:pt x="10878" y="11683"/>
                      </a:cubicBezTo>
                      <a:lnTo>
                        <a:pt x="10827" y="11632"/>
                      </a:lnTo>
                      <a:cubicBezTo>
                        <a:pt x="10644" y="11740"/>
                        <a:pt x="10446" y="11822"/>
                        <a:pt x="10240" y="11875"/>
                      </a:cubicBezTo>
                      <a:lnTo>
                        <a:pt x="10240" y="11947"/>
                      </a:lnTo>
                      <a:cubicBezTo>
                        <a:pt x="10240" y="12261"/>
                        <a:pt x="9986" y="12516"/>
                        <a:pt x="9671" y="12516"/>
                      </a:cubicBezTo>
                      <a:cubicBezTo>
                        <a:pt x="9357" y="12516"/>
                        <a:pt x="9102" y="12261"/>
                        <a:pt x="9102" y="11947"/>
                      </a:cubicBezTo>
                      <a:lnTo>
                        <a:pt x="9102" y="11875"/>
                      </a:lnTo>
                      <a:cubicBezTo>
                        <a:pt x="8896" y="11822"/>
                        <a:pt x="8699" y="11740"/>
                        <a:pt x="8515" y="11632"/>
                      </a:cubicBezTo>
                      <a:lnTo>
                        <a:pt x="8464" y="11683"/>
                      </a:lnTo>
                      <a:cubicBezTo>
                        <a:pt x="8241" y="11899"/>
                        <a:pt x="7886" y="11895"/>
                        <a:pt x="7667" y="11676"/>
                      </a:cubicBezTo>
                      <a:cubicBezTo>
                        <a:pt x="7447" y="11457"/>
                        <a:pt x="7444" y="11102"/>
                        <a:pt x="7660" y="10879"/>
                      </a:cubicBezTo>
                      <a:lnTo>
                        <a:pt x="7711" y="10827"/>
                      </a:lnTo>
                      <a:cubicBezTo>
                        <a:pt x="7603" y="10644"/>
                        <a:pt x="7521" y="10446"/>
                        <a:pt x="7467" y="10240"/>
                      </a:cubicBezTo>
                      <a:lnTo>
                        <a:pt x="7396" y="10240"/>
                      </a:lnTo>
                      <a:cubicBezTo>
                        <a:pt x="7082" y="10240"/>
                        <a:pt x="6827" y="9986"/>
                        <a:pt x="6827" y="9671"/>
                      </a:cubicBezTo>
                      <a:cubicBezTo>
                        <a:pt x="6827" y="9357"/>
                        <a:pt x="7082" y="9102"/>
                        <a:pt x="7396" y="9102"/>
                      </a:cubicBezTo>
                      <a:lnTo>
                        <a:pt x="7467" y="9102"/>
                      </a:lnTo>
                      <a:cubicBezTo>
                        <a:pt x="7521" y="8894"/>
                        <a:pt x="7604" y="8696"/>
                        <a:pt x="7711" y="8515"/>
                      </a:cubicBezTo>
                      <a:lnTo>
                        <a:pt x="7660" y="8464"/>
                      </a:lnTo>
                      <a:cubicBezTo>
                        <a:pt x="7438" y="8242"/>
                        <a:pt x="7438" y="7882"/>
                        <a:pt x="7660" y="7659"/>
                      </a:cubicBezTo>
                      <a:cubicBezTo>
                        <a:pt x="7882" y="7437"/>
                        <a:pt x="8243" y="7437"/>
                        <a:pt x="8465" y="7660"/>
                      </a:cubicBezTo>
                      <a:lnTo>
                        <a:pt x="8515" y="7711"/>
                      </a:lnTo>
                      <a:cubicBezTo>
                        <a:pt x="8699" y="7603"/>
                        <a:pt x="8896" y="7521"/>
                        <a:pt x="9102" y="7467"/>
                      </a:cubicBezTo>
                      <a:close/>
                      <a:moveTo>
                        <a:pt x="5854" y="10809"/>
                      </a:moveTo>
                      <a:lnTo>
                        <a:pt x="569" y="10809"/>
                      </a:lnTo>
                      <a:cubicBezTo>
                        <a:pt x="255" y="10809"/>
                        <a:pt x="0" y="10554"/>
                        <a:pt x="0" y="10240"/>
                      </a:cubicBezTo>
                      <a:lnTo>
                        <a:pt x="0" y="9671"/>
                      </a:lnTo>
                      <a:cubicBezTo>
                        <a:pt x="0" y="7877"/>
                        <a:pt x="1055" y="6249"/>
                        <a:pt x="2693" y="5516"/>
                      </a:cubicBezTo>
                      <a:cubicBezTo>
                        <a:pt x="4331" y="4784"/>
                        <a:pt x="6247" y="5082"/>
                        <a:pt x="7585" y="6278"/>
                      </a:cubicBezTo>
                      <a:cubicBezTo>
                        <a:pt x="6406" y="7003"/>
                        <a:pt x="5688" y="8288"/>
                        <a:pt x="5689" y="9671"/>
                      </a:cubicBezTo>
                      <a:cubicBezTo>
                        <a:pt x="5689" y="10067"/>
                        <a:pt x="5747" y="10448"/>
                        <a:pt x="5854" y="10809"/>
                      </a:cubicBezTo>
                      <a:close/>
                      <a:moveTo>
                        <a:pt x="4551" y="5120"/>
                      </a:moveTo>
                      <a:cubicBezTo>
                        <a:pt x="3294" y="5120"/>
                        <a:pt x="2276" y="3974"/>
                        <a:pt x="2276" y="2560"/>
                      </a:cubicBezTo>
                      <a:cubicBezTo>
                        <a:pt x="2276" y="1147"/>
                        <a:pt x="3294" y="0"/>
                        <a:pt x="4551" y="0"/>
                      </a:cubicBezTo>
                      <a:cubicBezTo>
                        <a:pt x="5809" y="0"/>
                        <a:pt x="6827" y="1147"/>
                        <a:pt x="6827" y="2560"/>
                      </a:cubicBezTo>
                      <a:cubicBezTo>
                        <a:pt x="6827" y="3974"/>
                        <a:pt x="5809" y="5120"/>
                        <a:pt x="4551" y="5120"/>
                      </a:cubicBezTo>
                      <a:close/>
                      <a:moveTo>
                        <a:pt x="9671" y="10809"/>
                      </a:moveTo>
                      <a:cubicBezTo>
                        <a:pt x="10300" y="10809"/>
                        <a:pt x="10809" y="10300"/>
                        <a:pt x="10809" y="9671"/>
                      </a:cubicBezTo>
                      <a:cubicBezTo>
                        <a:pt x="10809" y="9043"/>
                        <a:pt x="10300" y="8534"/>
                        <a:pt x="9671" y="8534"/>
                      </a:cubicBezTo>
                      <a:cubicBezTo>
                        <a:pt x="9043" y="8534"/>
                        <a:pt x="8534" y="9043"/>
                        <a:pt x="8534" y="9671"/>
                      </a:cubicBezTo>
                      <a:cubicBezTo>
                        <a:pt x="8534" y="10300"/>
                        <a:pt x="9043" y="10809"/>
                        <a:pt x="9671" y="10809"/>
                      </a:cubicBezTo>
                      <a:close/>
                    </a:path>
                  </a:pathLst>
                </a:custGeom>
                <a:solidFill>
                  <a:sysClr val="window" lastClr="FFFFFF"/>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dirty="0">
                    <a:solidFill>
                      <a:prstClr val="black"/>
                    </a:solidFill>
                    <a:latin typeface="Arial" panose="020B0604020202020204"/>
                    <a:ea typeface="微软雅黑 Light" panose="020B0502040204020203" pitchFamily="34" charset="-122"/>
                  </a:endParaRPr>
                </a:p>
              </p:txBody>
            </p:sp>
          </p:grpSp>
          <p:sp>
            <p:nvSpPr>
              <p:cNvPr id="48" name="îsľiďè"/>
              <p:cNvSpPr/>
              <p:nvPr/>
            </p:nvSpPr>
            <p:spPr>
              <a:xfrm>
                <a:off x="4855939" y="2323138"/>
                <a:ext cx="1551214" cy="388996"/>
              </a:xfrm>
              <a:prstGeom prst="rect">
                <a:avLst/>
              </a:prstGeom>
              <a:noFill/>
              <a:ln w="12700" cap="rnd"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1400" b="1" dirty="0">
                    <a:solidFill>
                      <a:prstClr val="black"/>
                    </a:solidFill>
                    <a:latin typeface="微软雅黑" panose="020B0503020204020204" charset="-122"/>
                    <a:ea typeface="微软雅黑" panose="020B0503020204020204" charset="-122"/>
                  </a:rPr>
                  <a:t>高级特性</a:t>
                </a:r>
                <a:endParaRPr lang="id-ID" altLang="zh-CN" sz="1400" b="1" dirty="0">
                  <a:solidFill>
                    <a:prstClr val="black"/>
                  </a:solidFill>
                  <a:latin typeface="微软雅黑" panose="020B0503020204020204" charset="-122"/>
                  <a:ea typeface="微软雅黑" panose="020B0503020204020204" charset="-122"/>
                </a:endParaRPr>
              </a:p>
            </p:txBody>
          </p:sp>
        </p:grpSp>
        <p:grpSp>
          <p:nvGrpSpPr>
            <p:cNvPr id="39" name="ïśľíḋé"/>
            <p:cNvGrpSpPr/>
            <p:nvPr/>
          </p:nvGrpSpPr>
          <p:grpSpPr>
            <a:xfrm>
              <a:off x="7827007" y="1739294"/>
              <a:ext cx="1551214" cy="972840"/>
              <a:chOff x="7827007" y="1739294"/>
              <a:chExt cx="1551214" cy="972840"/>
            </a:xfrm>
          </p:grpSpPr>
          <p:grpSp>
            <p:nvGrpSpPr>
              <p:cNvPr id="40" name="ïŝľíḋé"/>
              <p:cNvGrpSpPr/>
              <p:nvPr/>
            </p:nvGrpSpPr>
            <p:grpSpPr>
              <a:xfrm>
                <a:off x="8207708" y="1739294"/>
                <a:ext cx="520442" cy="520440"/>
                <a:chOff x="1711594" y="2493391"/>
                <a:chExt cx="506338" cy="506336"/>
              </a:xfrm>
            </p:grpSpPr>
            <p:sp>
              <p:nvSpPr>
                <p:cNvPr id="44" name="iśľïḑê"/>
                <p:cNvSpPr/>
                <p:nvPr/>
              </p:nvSpPr>
              <p:spPr bwMode="auto">
                <a:xfrm>
                  <a:off x="1711594" y="2493391"/>
                  <a:ext cx="506338" cy="506336"/>
                </a:xfrm>
                <a:prstGeom prst="ellipse">
                  <a:avLst/>
                </a:prstGeom>
                <a:solidFill>
                  <a:srgbClr val="961318"/>
                </a:solidFill>
                <a:ln w="28575">
                  <a:solidFill>
                    <a:sysClr val="window" lastClr="FFFFFF"/>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dirty="0">
                    <a:solidFill>
                      <a:prstClr val="black"/>
                    </a:solidFill>
                    <a:latin typeface="Arial" panose="020B0604020202020204"/>
                    <a:ea typeface="微软雅黑 Light" panose="020B0502040204020203" pitchFamily="34" charset="-122"/>
                  </a:endParaRPr>
                </a:p>
              </p:txBody>
            </p:sp>
            <p:sp>
              <p:nvSpPr>
                <p:cNvPr id="45" name="î$1iḓé"/>
                <p:cNvSpPr/>
                <p:nvPr/>
              </p:nvSpPr>
              <p:spPr bwMode="auto">
                <a:xfrm>
                  <a:off x="1833727" y="2629288"/>
                  <a:ext cx="262071" cy="262071"/>
                </a:xfrm>
                <a:custGeom>
                  <a:avLst/>
                  <a:gdLst>
                    <a:gd name="T0" fmla="*/ 6000 w 12800"/>
                    <a:gd name="T1" fmla="*/ 0 h 12800"/>
                    <a:gd name="T2" fmla="*/ 6800 w 12800"/>
                    <a:gd name="T3" fmla="*/ 0 h 12800"/>
                    <a:gd name="T4" fmla="*/ 7600 w 12800"/>
                    <a:gd name="T5" fmla="*/ 800 h 12800"/>
                    <a:gd name="T6" fmla="*/ 7600 w 12800"/>
                    <a:gd name="T7" fmla="*/ 8800 h 12800"/>
                    <a:gd name="T8" fmla="*/ 6800 w 12800"/>
                    <a:gd name="T9" fmla="*/ 9600 h 12800"/>
                    <a:gd name="T10" fmla="*/ 6000 w 12800"/>
                    <a:gd name="T11" fmla="*/ 9600 h 12800"/>
                    <a:gd name="T12" fmla="*/ 5200 w 12800"/>
                    <a:gd name="T13" fmla="*/ 8800 h 12800"/>
                    <a:gd name="T14" fmla="*/ 5200 w 12800"/>
                    <a:gd name="T15" fmla="*/ 800 h 12800"/>
                    <a:gd name="T16" fmla="*/ 6000 w 12800"/>
                    <a:gd name="T17" fmla="*/ 0 h 12800"/>
                    <a:gd name="T18" fmla="*/ 10400 w 12800"/>
                    <a:gd name="T19" fmla="*/ 2400 h 12800"/>
                    <a:gd name="T20" fmla="*/ 11200 w 12800"/>
                    <a:gd name="T21" fmla="*/ 2400 h 12800"/>
                    <a:gd name="T22" fmla="*/ 12000 w 12800"/>
                    <a:gd name="T23" fmla="*/ 3200 h 12800"/>
                    <a:gd name="T24" fmla="*/ 12000 w 12800"/>
                    <a:gd name="T25" fmla="*/ 8800 h 12800"/>
                    <a:gd name="T26" fmla="*/ 11200 w 12800"/>
                    <a:gd name="T27" fmla="*/ 9600 h 12800"/>
                    <a:gd name="T28" fmla="*/ 10400 w 12800"/>
                    <a:gd name="T29" fmla="*/ 9600 h 12800"/>
                    <a:gd name="T30" fmla="*/ 9600 w 12800"/>
                    <a:gd name="T31" fmla="*/ 8800 h 12800"/>
                    <a:gd name="T32" fmla="*/ 9600 w 12800"/>
                    <a:gd name="T33" fmla="*/ 3200 h 12800"/>
                    <a:gd name="T34" fmla="*/ 10400 w 12800"/>
                    <a:gd name="T35" fmla="*/ 2400 h 12800"/>
                    <a:gd name="T36" fmla="*/ 1600 w 12800"/>
                    <a:gd name="T37" fmla="*/ 4000 h 12800"/>
                    <a:gd name="T38" fmla="*/ 2400 w 12800"/>
                    <a:gd name="T39" fmla="*/ 4000 h 12800"/>
                    <a:gd name="T40" fmla="*/ 3200 w 12800"/>
                    <a:gd name="T41" fmla="*/ 4800 h 12800"/>
                    <a:gd name="T42" fmla="*/ 3200 w 12800"/>
                    <a:gd name="T43" fmla="*/ 8800 h 12800"/>
                    <a:gd name="T44" fmla="*/ 2400 w 12800"/>
                    <a:gd name="T45" fmla="*/ 9600 h 12800"/>
                    <a:gd name="T46" fmla="*/ 1600 w 12800"/>
                    <a:gd name="T47" fmla="*/ 9600 h 12800"/>
                    <a:gd name="T48" fmla="*/ 800 w 12800"/>
                    <a:gd name="T49" fmla="*/ 8800 h 12800"/>
                    <a:gd name="T50" fmla="*/ 800 w 12800"/>
                    <a:gd name="T51" fmla="*/ 4800 h 12800"/>
                    <a:gd name="T52" fmla="*/ 1600 w 12800"/>
                    <a:gd name="T53" fmla="*/ 4000 h 12800"/>
                    <a:gd name="T54" fmla="*/ 0 w 12800"/>
                    <a:gd name="T55" fmla="*/ 11200 h 12800"/>
                    <a:gd name="T56" fmla="*/ 12800 w 12800"/>
                    <a:gd name="T57" fmla="*/ 11200 h 12800"/>
                    <a:gd name="T58" fmla="*/ 12800 w 12800"/>
                    <a:gd name="T59" fmla="*/ 12800 h 12800"/>
                    <a:gd name="T60" fmla="*/ 0 w 12800"/>
                    <a:gd name="T61" fmla="*/ 12800 h 12800"/>
                    <a:gd name="T62" fmla="*/ 0 w 12800"/>
                    <a:gd name="T63" fmla="*/ 112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00" h="12800">
                      <a:moveTo>
                        <a:pt x="6000" y="0"/>
                      </a:moveTo>
                      <a:lnTo>
                        <a:pt x="6800" y="0"/>
                      </a:lnTo>
                      <a:cubicBezTo>
                        <a:pt x="7242" y="0"/>
                        <a:pt x="7600" y="358"/>
                        <a:pt x="7600" y="800"/>
                      </a:cubicBezTo>
                      <a:lnTo>
                        <a:pt x="7600" y="8800"/>
                      </a:lnTo>
                      <a:cubicBezTo>
                        <a:pt x="7600" y="9242"/>
                        <a:pt x="7242" y="9600"/>
                        <a:pt x="6800" y="9600"/>
                      </a:cubicBezTo>
                      <a:lnTo>
                        <a:pt x="6000" y="9600"/>
                      </a:lnTo>
                      <a:cubicBezTo>
                        <a:pt x="5558" y="9600"/>
                        <a:pt x="5200" y="9242"/>
                        <a:pt x="5200" y="8800"/>
                      </a:cubicBezTo>
                      <a:lnTo>
                        <a:pt x="5200" y="800"/>
                      </a:lnTo>
                      <a:cubicBezTo>
                        <a:pt x="5200" y="358"/>
                        <a:pt x="5558" y="0"/>
                        <a:pt x="6000" y="0"/>
                      </a:cubicBezTo>
                      <a:close/>
                      <a:moveTo>
                        <a:pt x="10400" y="2400"/>
                      </a:moveTo>
                      <a:lnTo>
                        <a:pt x="11200" y="2400"/>
                      </a:lnTo>
                      <a:cubicBezTo>
                        <a:pt x="11642" y="2400"/>
                        <a:pt x="12000" y="2758"/>
                        <a:pt x="12000" y="3200"/>
                      </a:cubicBezTo>
                      <a:lnTo>
                        <a:pt x="12000" y="8800"/>
                      </a:lnTo>
                      <a:cubicBezTo>
                        <a:pt x="12000" y="9242"/>
                        <a:pt x="11642" y="9600"/>
                        <a:pt x="11200" y="9600"/>
                      </a:cubicBezTo>
                      <a:lnTo>
                        <a:pt x="10400" y="9600"/>
                      </a:lnTo>
                      <a:cubicBezTo>
                        <a:pt x="9958" y="9600"/>
                        <a:pt x="9600" y="9242"/>
                        <a:pt x="9600" y="8800"/>
                      </a:cubicBezTo>
                      <a:lnTo>
                        <a:pt x="9600" y="3200"/>
                      </a:lnTo>
                      <a:cubicBezTo>
                        <a:pt x="9600" y="2758"/>
                        <a:pt x="9958" y="2400"/>
                        <a:pt x="10400" y="2400"/>
                      </a:cubicBezTo>
                      <a:close/>
                      <a:moveTo>
                        <a:pt x="1600" y="4000"/>
                      </a:moveTo>
                      <a:lnTo>
                        <a:pt x="2400" y="4000"/>
                      </a:lnTo>
                      <a:cubicBezTo>
                        <a:pt x="2842" y="4000"/>
                        <a:pt x="3200" y="4358"/>
                        <a:pt x="3200" y="4800"/>
                      </a:cubicBezTo>
                      <a:lnTo>
                        <a:pt x="3200" y="8800"/>
                      </a:lnTo>
                      <a:cubicBezTo>
                        <a:pt x="3200" y="9242"/>
                        <a:pt x="2842" y="9600"/>
                        <a:pt x="2400" y="9600"/>
                      </a:cubicBezTo>
                      <a:lnTo>
                        <a:pt x="1600" y="9600"/>
                      </a:lnTo>
                      <a:cubicBezTo>
                        <a:pt x="1158" y="9600"/>
                        <a:pt x="800" y="9242"/>
                        <a:pt x="800" y="8800"/>
                      </a:cubicBezTo>
                      <a:lnTo>
                        <a:pt x="800" y="4800"/>
                      </a:lnTo>
                      <a:cubicBezTo>
                        <a:pt x="800" y="4358"/>
                        <a:pt x="1158" y="4000"/>
                        <a:pt x="1600" y="4000"/>
                      </a:cubicBezTo>
                      <a:close/>
                      <a:moveTo>
                        <a:pt x="0" y="11200"/>
                      </a:moveTo>
                      <a:lnTo>
                        <a:pt x="12800" y="11200"/>
                      </a:lnTo>
                      <a:lnTo>
                        <a:pt x="12800" y="12800"/>
                      </a:lnTo>
                      <a:lnTo>
                        <a:pt x="0" y="12800"/>
                      </a:lnTo>
                      <a:lnTo>
                        <a:pt x="0" y="11200"/>
                      </a:lnTo>
                      <a:close/>
                    </a:path>
                  </a:pathLst>
                </a:custGeom>
                <a:solidFill>
                  <a:sysClr val="window" lastClr="FFFFFF"/>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dirty="0">
                    <a:solidFill>
                      <a:prstClr val="black"/>
                    </a:solidFill>
                    <a:latin typeface="Arial" panose="020B0604020202020204"/>
                    <a:ea typeface="微软雅黑 Light" panose="020B0502040204020203" pitchFamily="34" charset="-122"/>
                  </a:endParaRPr>
                </a:p>
              </p:txBody>
            </p:sp>
          </p:grpSp>
          <p:sp>
            <p:nvSpPr>
              <p:cNvPr id="42" name="iŝḷíḋe"/>
              <p:cNvSpPr/>
              <p:nvPr/>
            </p:nvSpPr>
            <p:spPr>
              <a:xfrm>
                <a:off x="7827007" y="2323138"/>
                <a:ext cx="1551214" cy="388996"/>
              </a:xfrm>
              <a:prstGeom prst="rect">
                <a:avLst/>
              </a:prstGeom>
              <a:noFill/>
              <a:ln w="12700" cap="rnd"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1400" b="1" dirty="0">
                    <a:solidFill>
                      <a:prstClr val="black"/>
                    </a:solidFill>
                    <a:latin typeface="微软雅黑" panose="020B0503020204020204" charset="-122"/>
                    <a:ea typeface="微软雅黑" panose="020B0503020204020204" charset="-122"/>
                  </a:rPr>
                  <a:t>实例：数独求解</a:t>
                </a:r>
                <a:endParaRPr lang="id-ID" altLang="zh-CN" sz="1400" b="1" dirty="0">
                  <a:solidFill>
                    <a:prstClr val="black"/>
                  </a:solidFill>
                  <a:latin typeface="微软雅黑" panose="020B0503020204020204" charset="-122"/>
                  <a:ea typeface="微软雅黑" panose="020B0503020204020204" charset="-122"/>
                </a:endParaRPr>
              </a:p>
            </p:txBody>
          </p:sp>
        </p:grpSp>
      </p:grpSp>
      <p:grpSp>
        <p:nvGrpSpPr>
          <p:cNvPr id="52" name="iśḷíďè"/>
          <p:cNvGrpSpPr/>
          <p:nvPr/>
        </p:nvGrpSpPr>
        <p:grpSpPr>
          <a:xfrm>
            <a:off x="5918953" y="3935657"/>
            <a:ext cx="1551214" cy="965488"/>
            <a:chOff x="8834838" y="4085776"/>
            <a:chExt cx="1551214" cy="965488"/>
          </a:xfrm>
        </p:grpSpPr>
        <p:grpSp>
          <p:nvGrpSpPr>
            <p:cNvPr id="53" name="ísḷîḑè"/>
            <p:cNvGrpSpPr/>
            <p:nvPr/>
          </p:nvGrpSpPr>
          <p:grpSpPr>
            <a:xfrm>
              <a:off x="9350224" y="4085776"/>
              <a:ext cx="520442" cy="520440"/>
              <a:chOff x="1711594" y="2493391"/>
              <a:chExt cx="506338" cy="506336"/>
            </a:xfrm>
          </p:grpSpPr>
          <p:sp>
            <p:nvSpPr>
              <p:cNvPr id="57" name="iš1iḑê"/>
              <p:cNvSpPr/>
              <p:nvPr/>
            </p:nvSpPr>
            <p:spPr bwMode="auto">
              <a:xfrm>
                <a:off x="1711594" y="2493391"/>
                <a:ext cx="506338" cy="506336"/>
              </a:xfrm>
              <a:prstGeom prst="ellipse">
                <a:avLst/>
              </a:prstGeom>
              <a:solidFill>
                <a:srgbClr val="961318"/>
              </a:solidFill>
              <a:ln w="28575">
                <a:solidFill>
                  <a:sysClr val="window" lastClr="FFFFFF"/>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dirty="0">
                  <a:solidFill>
                    <a:prstClr val="black"/>
                  </a:solidFill>
                  <a:latin typeface="Arial" panose="020B0604020202020204"/>
                  <a:ea typeface="微软雅黑 Light" panose="020B0502040204020203" pitchFamily="34" charset="-122"/>
                </a:endParaRPr>
              </a:p>
            </p:txBody>
          </p:sp>
          <p:sp>
            <p:nvSpPr>
              <p:cNvPr id="58" name="í$ḻiḑé"/>
              <p:cNvSpPr/>
              <p:nvPr/>
            </p:nvSpPr>
            <p:spPr bwMode="auto">
              <a:xfrm>
                <a:off x="1833727" y="2634556"/>
                <a:ext cx="262071" cy="251534"/>
              </a:xfrm>
              <a:custGeom>
                <a:avLst/>
                <a:gdLst>
                  <a:gd name="T0" fmla="*/ 3750 w 10465"/>
                  <a:gd name="T1" fmla="*/ 7230 h 10045"/>
                  <a:gd name="T2" fmla="*/ 1875 w 10465"/>
                  <a:gd name="T3" fmla="*/ 9105 h 10045"/>
                  <a:gd name="T4" fmla="*/ 0 w 10465"/>
                  <a:gd name="T5" fmla="*/ 7230 h 10045"/>
                  <a:gd name="T6" fmla="*/ 1875 w 10465"/>
                  <a:gd name="T7" fmla="*/ 5355 h 10045"/>
                  <a:gd name="T8" fmla="*/ 3750 w 10465"/>
                  <a:gd name="T9" fmla="*/ 7230 h 10045"/>
                  <a:gd name="T10" fmla="*/ 1875 w 10465"/>
                  <a:gd name="T11" fmla="*/ 8205 h 10045"/>
                  <a:gd name="T12" fmla="*/ 2850 w 10465"/>
                  <a:gd name="T13" fmla="*/ 7230 h 10045"/>
                  <a:gd name="T14" fmla="*/ 1875 w 10465"/>
                  <a:gd name="T15" fmla="*/ 6255 h 10045"/>
                  <a:gd name="T16" fmla="*/ 900 w 10465"/>
                  <a:gd name="T17" fmla="*/ 7230 h 10045"/>
                  <a:gd name="T18" fmla="*/ 1875 w 10465"/>
                  <a:gd name="T19" fmla="*/ 8205 h 10045"/>
                  <a:gd name="T20" fmla="*/ 5215 w 10465"/>
                  <a:gd name="T21" fmla="*/ 3750 h 10045"/>
                  <a:gd name="T22" fmla="*/ 3340 w 10465"/>
                  <a:gd name="T23" fmla="*/ 1875 h 10045"/>
                  <a:gd name="T24" fmla="*/ 5215 w 10465"/>
                  <a:gd name="T25" fmla="*/ 0 h 10045"/>
                  <a:gd name="T26" fmla="*/ 7090 w 10465"/>
                  <a:gd name="T27" fmla="*/ 1875 h 10045"/>
                  <a:gd name="T28" fmla="*/ 5215 w 10465"/>
                  <a:gd name="T29" fmla="*/ 3750 h 10045"/>
                  <a:gd name="T30" fmla="*/ 5215 w 10465"/>
                  <a:gd name="T31" fmla="*/ 900 h 10045"/>
                  <a:gd name="T32" fmla="*/ 4240 w 10465"/>
                  <a:gd name="T33" fmla="*/ 1875 h 10045"/>
                  <a:gd name="T34" fmla="*/ 5215 w 10465"/>
                  <a:gd name="T35" fmla="*/ 2850 h 10045"/>
                  <a:gd name="T36" fmla="*/ 6190 w 10465"/>
                  <a:gd name="T37" fmla="*/ 1875 h 10045"/>
                  <a:gd name="T38" fmla="*/ 5215 w 10465"/>
                  <a:gd name="T39" fmla="*/ 900 h 10045"/>
                  <a:gd name="T40" fmla="*/ 8590 w 10465"/>
                  <a:gd name="T41" fmla="*/ 5355 h 10045"/>
                  <a:gd name="T42" fmla="*/ 10465 w 10465"/>
                  <a:gd name="T43" fmla="*/ 7230 h 10045"/>
                  <a:gd name="T44" fmla="*/ 8590 w 10465"/>
                  <a:gd name="T45" fmla="*/ 9105 h 10045"/>
                  <a:gd name="T46" fmla="*/ 6715 w 10465"/>
                  <a:gd name="T47" fmla="*/ 7230 h 10045"/>
                  <a:gd name="T48" fmla="*/ 8590 w 10465"/>
                  <a:gd name="T49" fmla="*/ 5355 h 10045"/>
                  <a:gd name="T50" fmla="*/ 8590 w 10465"/>
                  <a:gd name="T51" fmla="*/ 8205 h 10045"/>
                  <a:gd name="T52" fmla="*/ 9565 w 10465"/>
                  <a:gd name="T53" fmla="*/ 7230 h 10045"/>
                  <a:gd name="T54" fmla="*/ 8590 w 10465"/>
                  <a:gd name="T55" fmla="*/ 6255 h 10045"/>
                  <a:gd name="T56" fmla="*/ 7615 w 10465"/>
                  <a:gd name="T57" fmla="*/ 7230 h 10045"/>
                  <a:gd name="T58" fmla="*/ 8590 w 10465"/>
                  <a:gd name="T59" fmla="*/ 8205 h 10045"/>
                  <a:gd name="T60" fmla="*/ 8740 w 10465"/>
                  <a:gd name="T61" fmla="*/ 5065 h 10045"/>
                  <a:gd name="T62" fmla="*/ 7241 w 10465"/>
                  <a:gd name="T63" fmla="*/ 2651 h 10045"/>
                  <a:gd name="T64" fmla="*/ 7385 w 10465"/>
                  <a:gd name="T65" fmla="*/ 1874 h 10045"/>
                  <a:gd name="T66" fmla="*/ 7376 w 10465"/>
                  <a:gd name="T67" fmla="*/ 1676 h 10045"/>
                  <a:gd name="T68" fmla="*/ 9671 w 10465"/>
                  <a:gd name="T69" fmla="*/ 5348 h 10045"/>
                  <a:gd name="T70" fmla="*/ 8740 w 10465"/>
                  <a:gd name="T71" fmla="*/ 5065 h 10045"/>
                  <a:gd name="T72" fmla="*/ 6974 w 10465"/>
                  <a:gd name="T73" fmla="*/ 8680 h 10045"/>
                  <a:gd name="T74" fmla="*/ 7771 w 10465"/>
                  <a:gd name="T75" fmla="*/ 9240 h 10045"/>
                  <a:gd name="T76" fmla="*/ 5215 w 10465"/>
                  <a:gd name="T77" fmla="*/ 10045 h 10045"/>
                  <a:gd name="T78" fmla="*/ 2671 w 10465"/>
                  <a:gd name="T79" fmla="*/ 9250 h 10045"/>
                  <a:gd name="T80" fmla="*/ 3477 w 10465"/>
                  <a:gd name="T81" fmla="*/ 8694 h 10045"/>
                  <a:gd name="T82" fmla="*/ 5215 w 10465"/>
                  <a:gd name="T83" fmla="*/ 9145 h 10045"/>
                  <a:gd name="T84" fmla="*/ 6974 w 10465"/>
                  <a:gd name="T85" fmla="*/ 8680 h 10045"/>
                  <a:gd name="T86" fmla="*/ 3188 w 10465"/>
                  <a:gd name="T87" fmla="*/ 2653 h 10045"/>
                  <a:gd name="T88" fmla="*/ 1689 w 10465"/>
                  <a:gd name="T89" fmla="*/ 5069 h 10045"/>
                  <a:gd name="T90" fmla="*/ 757 w 10465"/>
                  <a:gd name="T91" fmla="*/ 5370 h 10045"/>
                  <a:gd name="T92" fmla="*/ 3053 w 10465"/>
                  <a:gd name="T93" fmla="*/ 1678 h 10045"/>
                  <a:gd name="T94" fmla="*/ 3045 w 10465"/>
                  <a:gd name="T95" fmla="*/ 1875 h 10045"/>
                  <a:gd name="T96" fmla="*/ 3188 w 10465"/>
                  <a:gd name="T97" fmla="*/ 2653 h 10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65" h="10045">
                    <a:moveTo>
                      <a:pt x="3750" y="7230"/>
                    </a:moveTo>
                    <a:cubicBezTo>
                      <a:pt x="3750" y="8266"/>
                      <a:pt x="2910" y="9105"/>
                      <a:pt x="1875" y="9105"/>
                    </a:cubicBezTo>
                    <a:cubicBezTo>
                      <a:pt x="840" y="9105"/>
                      <a:pt x="0" y="8265"/>
                      <a:pt x="0" y="7230"/>
                    </a:cubicBezTo>
                    <a:cubicBezTo>
                      <a:pt x="0" y="6195"/>
                      <a:pt x="840" y="5355"/>
                      <a:pt x="1875" y="5355"/>
                    </a:cubicBezTo>
                    <a:cubicBezTo>
                      <a:pt x="2910" y="5355"/>
                      <a:pt x="3750" y="6195"/>
                      <a:pt x="3750" y="7230"/>
                    </a:cubicBezTo>
                    <a:close/>
                    <a:moveTo>
                      <a:pt x="1875" y="8205"/>
                    </a:moveTo>
                    <a:cubicBezTo>
                      <a:pt x="2413" y="8205"/>
                      <a:pt x="2850" y="7769"/>
                      <a:pt x="2850" y="7230"/>
                    </a:cubicBezTo>
                    <a:cubicBezTo>
                      <a:pt x="2850" y="6691"/>
                      <a:pt x="2413" y="6255"/>
                      <a:pt x="1875" y="6255"/>
                    </a:cubicBezTo>
                    <a:cubicBezTo>
                      <a:pt x="1336" y="6255"/>
                      <a:pt x="900" y="6691"/>
                      <a:pt x="900" y="7230"/>
                    </a:cubicBezTo>
                    <a:cubicBezTo>
                      <a:pt x="900" y="7769"/>
                      <a:pt x="1336" y="8205"/>
                      <a:pt x="1875" y="8205"/>
                    </a:cubicBezTo>
                    <a:close/>
                    <a:moveTo>
                      <a:pt x="5215" y="3750"/>
                    </a:moveTo>
                    <a:cubicBezTo>
                      <a:pt x="4180" y="3750"/>
                      <a:pt x="3340" y="2910"/>
                      <a:pt x="3340" y="1875"/>
                    </a:cubicBezTo>
                    <a:cubicBezTo>
                      <a:pt x="3340" y="840"/>
                      <a:pt x="4180" y="0"/>
                      <a:pt x="5215" y="0"/>
                    </a:cubicBezTo>
                    <a:cubicBezTo>
                      <a:pt x="6249" y="0"/>
                      <a:pt x="7090" y="840"/>
                      <a:pt x="7090" y="1875"/>
                    </a:cubicBezTo>
                    <a:cubicBezTo>
                      <a:pt x="7090" y="2910"/>
                      <a:pt x="6249" y="3750"/>
                      <a:pt x="5215" y="3750"/>
                    </a:cubicBezTo>
                    <a:close/>
                    <a:moveTo>
                      <a:pt x="5215" y="900"/>
                    </a:moveTo>
                    <a:cubicBezTo>
                      <a:pt x="4676" y="900"/>
                      <a:pt x="4240" y="1336"/>
                      <a:pt x="4240" y="1875"/>
                    </a:cubicBezTo>
                    <a:cubicBezTo>
                      <a:pt x="4240" y="2414"/>
                      <a:pt x="4676" y="2850"/>
                      <a:pt x="5215" y="2850"/>
                    </a:cubicBezTo>
                    <a:cubicBezTo>
                      <a:pt x="5753" y="2850"/>
                      <a:pt x="6190" y="2414"/>
                      <a:pt x="6190" y="1875"/>
                    </a:cubicBezTo>
                    <a:cubicBezTo>
                      <a:pt x="6190" y="1336"/>
                      <a:pt x="5753" y="900"/>
                      <a:pt x="5215" y="900"/>
                    </a:cubicBezTo>
                    <a:close/>
                    <a:moveTo>
                      <a:pt x="8590" y="5355"/>
                    </a:moveTo>
                    <a:cubicBezTo>
                      <a:pt x="9626" y="5355"/>
                      <a:pt x="10465" y="6195"/>
                      <a:pt x="10465" y="7230"/>
                    </a:cubicBezTo>
                    <a:cubicBezTo>
                      <a:pt x="10465" y="8265"/>
                      <a:pt x="9625" y="9105"/>
                      <a:pt x="8590" y="9105"/>
                    </a:cubicBezTo>
                    <a:cubicBezTo>
                      <a:pt x="7555" y="9105"/>
                      <a:pt x="6715" y="8265"/>
                      <a:pt x="6715" y="7230"/>
                    </a:cubicBezTo>
                    <a:cubicBezTo>
                      <a:pt x="6715" y="6195"/>
                      <a:pt x="7555" y="5355"/>
                      <a:pt x="8590" y="5355"/>
                    </a:cubicBezTo>
                    <a:close/>
                    <a:moveTo>
                      <a:pt x="8590" y="8205"/>
                    </a:moveTo>
                    <a:cubicBezTo>
                      <a:pt x="9128" y="8205"/>
                      <a:pt x="9565" y="7769"/>
                      <a:pt x="9565" y="7230"/>
                    </a:cubicBezTo>
                    <a:cubicBezTo>
                      <a:pt x="9565" y="6691"/>
                      <a:pt x="9128" y="6255"/>
                      <a:pt x="8590" y="6255"/>
                    </a:cubicBezTo>
                    <a:cubicBezTo>
                      <a:pt x="8051" y="6255"/>
                      <a:pt x="7615" y="6691"/>
                      <a:pt x="7615" y="7230"/>
                    </a:cubicBezTo>
                    <a:cubicBezTo>
                      <a:pt x="7615" y="7769"/>
                      <a:pt x="8051" y="8205"/>
                      <a:pt x="8590" y="8205"/>
                    </a:cubicBezTo>
                    <a:close/>
                    <a:moveTo>
                      <a:pt x="8740" y="5065"/>
                    </a:moveTo>
                    <a:cubicBezTo>
                      <a:pt x="8595" y="4066"/>
                      <a:pt x="8035" y="3202"/>
                      <a:pt x="7241" y="2651"/>
                    </a:cubicBezTo>
                    <a:cubicBezTo>
                      <a:pt x="7333" y="2410"/>
                      <a:pt x="7385" y="2147"/>
                      <a:pt x="7385" y="1874"/>
                    </a:cubicBezTo>
                    <a:cubicBezTo>
                      <a:pt x="7385" y="1807"/>
                      <a:pt x="7382" y="1741"/>
                      <a:pt x="7376" y="1676"/>
                    </a:cubicBezTo>
                    <a:cubicBezTo>
                      <a:pt x="8683" y="2403"/>
                      <a:pt x="9590" y="3766"/>
                      <a:pt x="9671" y="5348"/>
                    </a:cubicBezTo>
                    <a:cubicBezTo>
                      <a:pt x="9393" y="5188"/>
                      <a:pt x="9077" y="5088"/>
                      <a:pt x="8740" y="5065"/>
                    </a:cubicBezTo>
                    <a:close/>
                    <a:moveTo>
                      <a:pt x="6974" y="8680"/>
                    </a:moveTo>
                    <a:cubicBezTo>
                      <a:pt x="7193" y="8923"/>
                      <a:pt x="7465" y="9115"/>
                      <a:pt x="7771" y="9240"/>
                    </a:cubicBezTo>
                    <a:cubicBezTo>
                      <a:pt x="7047" y="9748"/>
                      <a:pt x="6166" y="10045"/>
                      <a:pt x="5215" y="10045"/>
                    </a:cubicBezTo>
                    <a:cubicBezTo>
                      <a:pt x="4270" y="10045"/>
                      <a:pt x="3393" y="9751"/>
                      <a:pt x="2671" y="9250"/>
                    </a:cubicBezTo>
                    <a:cubicBezTo>
                      <a:pt x="2981" y="9128"/>
                      <a:pt x="3256" y="8936"/>
                      <a:pt x="3477" y="8694"/>
                    </a:cubicBezTo>
                    <a:cubicBezTo>
                      <a:pt x="3992" y="8981"/>
                      <a:pt x="4583" y="9145"/>
                      <a:pt x="5215" y="9145"/>
                    </a:cubicBezTo>
                    <a:cubicBezTo>
                      <a:pt x="5855" y="9145"/>
                      <a:pt x="6456" y="8976"/>
                      <a:pt x="6974" y="8680"/>
                    </a:cubicBezTo>
                    <a:close/>
                    <a:moveTo>
                      <a:pt x="3188" y="2653"/>
                    </a:moveTo>
                    <a:cubicBezTo>
                      <a:pt x="2393" y="3203"/>
                      <a:pt x="1833" y="4069"/>
                      <a:pt x="1689" y="5069"/>
                    </a:cubicBezTo>
                    <a:cubicBezTo>
                      <a:pt x="1351" y="5098"/>
                      <a:pt x="1033" y="5204"/>
                      <a:pt x="757" y="5370"/>
                    </a:cubicBezTo>
                    <a:cubicBezTo>
                      <a:pt x="832" y="3779"/>
                      <a:pt x="1739" y="2406"/>
                      <a:pt x="3053" y="1678"/>
                    </a:cubicBezTo>
                    <a:cubicBezTo>
                      <a:pt x="3048" y="1743"/>
                      <a:pt x="3045" y="1809"/>
                      <a:pt x="3045" y="1875"/>
                    </a:cubicBezTo>
                    <a:cubicBezTo>
                      <a:pt x="3045" y="2149"/>
                      <a:pt x="3096" y="2411"/>
                      <a:pt x="3188" y="2653"/>
                    </a:cubicBezTo>
                    <a:close/>
                  </a:path>
                </a:pathLst>
              </a:custGeom>
              <a:solidFill>
                <a:sysClr val="window" lastClr="FFFFFF"/>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dirty="0">
                  <a:solidFill>
                    <a:prstClr val="black"/>
                  </a:solidFill>
                  <a:latin typeface="Arial" panose="020B0604020202020204"/>
                  <a:ea typeface="微软雅黑 Light" panose="020B0502040204020203" pitchFamily="34" charset="-122"/>
                </a:endParaRPr>
              </a:p>
            </p:txBody>
          </p:sp>
        </p:grpSp>
        <p:sp>
          <p:nvSpPr>
            <p:cNvPr id="55" name="îŝļïḑé"/>
            <p:cNvSpPr/>
            <p:nvPr/>
          </p:nvSpPr>
          <p:spPr>
            <a:xfrm>
              <a:off x="8834838" y="4662268"/>
              <a:ext cx="1551214" cy="388996"/>
            </a:xfrm>
            <a:prstGeom prst="rect">
              <a:avLst/>
            </a:prstGeom>
            <a:noFill/>
            <a:ln w="12700" cap="rnd" cmpd="sng" algn="ctr">
              <a:noFill/>
              <a:prstDash val="solid"/>
              <a:round/>
            </a:ln>
            <a:effectLst/>
          </p:spPr>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1400" b="1" dirty="0">
                  <a:solidFill>
                    <a:prstClr val="black"/>
                  </a:solidFill>
                  <a:latin typeface="微软雅黑" panose="020B0503020204020204" charset="-122"/>
                  <a:ea typeface="微软雅黑" panose="020B0503020204020204" charset="-122"/>
                </a:rPr>
                <a:t>实例：</a:t>
              </a:r>
              <a:r>
                <a:rPr lang="en-US" altLang="zh-CN" sz="1400" b="1" dirty="0">
                  <a:solidFill>
                    <a:prstClr val="black"/>
                  </a:solidFill>
                  <a:latin typeface="微软雅黑" panose="020B0503020204020204" charset="-122"/>
                  <a:ea typeface="微软雅黑" panose="020B0503020204020204" charset="-122"/>
                </a:rPr>
                <a:t>N</a:t>
              </a:r>
              <a:r>
                <a:rPr lang="zh-CN" altLang="en-US" sz="1400" b="1" dirty="0">
                  <a:solidFill>
                    <a:prstClr val="black"/>
                  </a:solidFill>
                  <a:latin typeface="微软雅黑" panose="020B0503020204020204" charset="-122"/>
                  <a:ea typeface="微软雅黑" panose="020B0503020204020204" charset="-122"/>
                </a:rPr>
                <a:t>皇后问题</a:t>
              </a:r>
              <a:endParaRPr lang="id-ID" altLang="zh-CN" sz="1400" b="1" dirty="0">
                <a:solidFill>
                  <a:prstClr val="black"/>
                </a:solidFill>
                <a:latin typeface="微软雅黑" panose="020B0503020204020204" charset="-122"/>
                <a:ea typeface="微软雅黑" panose="020B0503020204020204" charset="-122"/>
              </a:endParaRPr>
            </a:p>
          </p:txBody>
        </p:sp>
      </p:grpSp>
      <p:sp>
        <p:nvSpPr>
          <p:cNvPr id="66" name="right-thin-arrowheads_32738"/>
          <p:cNvSpPr>
            <a:spLocks noChangeAspect="1"/>
          </p:cNvSpPr>
          <p:nvPr/>
        </p:nvSpPr>
        <p:spPr bwMode="auto">
          <a:xfrm>
            <a:off x="4279669" y="1777958"/>
            <a:ext cx="108050" cy="108000"/>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ysClr val="window" lastClr="FFFFFF">
              <a:lumMod val="50000"/>
            </a:sysClr>
          </a:solidFill>
          <a:ln>
            <a:noFill/>
          </a:ln>
        </p:spPr>
        <p:txBody>
          <a:bodyPr/>
          <a:lstStyle/>
          <a:p>
            <a:endParaRPr lang="zh-CN" altLang="en-US"/>
          </a:p>
        </p:txBody>
      </p:sp>
      <p:sp>
        <p:nvSpPr>
          <p:cNvPr id="67" name="right-thin-arrowheads_32738"/>
          <p:cNvSpPr>
            <a:spLocks noChangeAspect="1"/>
          </p:cNvSpPr>
          <p:nvPr/>
        </p:nvSpPr>
        <p:spPr bwMode="auto">
          <a:xfrm>
            <a:off x="7249223" y="1777958"/>
            <a:ext cx="108050" cy="108000"/>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ysClr val="window" lastClr="FFFFFF">
              <a:lumMod val="50000"/>
            </a:sysClr>
          </a:solidFill>
          <a:ln>
            <a:noFill/>
          </a:ln>
        </p:spPr>
        <p:txBody>
          <a:bodyPr/>
          <a:lstStyle/>
          <a:p>
            <a:endParaRPr lang="zh-CN" altLang="en-US"/>
          </a:p>
        </p:txBody>
      </p:sp>
      <p:sp>
        <p:nvSpPr>
          <p:cNvPr id="68" name="right-thin-arrowheads_32738"/>
          <p:cNvSpPr>
            <a:spLocks noChangeAspect="1"/>
          </p:cNvSpPr>
          <p:nvPr/>
        </p:nvSpPr>
        <p:spPr bwMode="auto">
          <a:xfrm flipH="1">
            <a:off x="8646485" y="4144844"/>
            <a:ext cx="108050" cy="108000"/>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ysClr val="window" lastClr="FFFFFF">
              <a:lumMod val="50000"/>
            </a:sysClr>
          </a:solidFill>
          <a:ln>
            <a:noFill/>
          </a:ln>
        </p:spPr>
        <p:txBody>
          <a:bodyPr/>
          <a:lstStyle/>
          <a:p>
            <a:endParaRPr lang="zh-CN" altLang="en-US"/>
          </a:p>
        </p:txBody>
      </p:sp>
      <p:sp>
        <p:nvSpPr>
          <p:cNvPr id="69" name="right-thin-arrowheads_32738"/>
          <p:cNvSpPr>
            <a:spLocks noChangeAspect="1"/>
          </p:cNvSpPr>
          <p:nvPr/>
        </p:nvSpPr>
        <p:spPr bwMode="auto">
          <a:xfrm flipH="1">
            <a:off x="5815151" y="4144844"/>
            <a:ext cx="108050" cy="108000"/>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ysClr val="window" lastClr="FFFFFF">
              <a:lumMod val="50000"/>
            </a:sysClr>
          </a:solidFill>
          <a:ln>
            <a:noFill/>
          </a:ln>
        </p:spPr>
        <p:txBody>
          <a:bodyPr/>
          <a:lstStyle/>
          <a:p>
            <a:endParaRPr lang="zh-CN" altLang="en-US"/>
          </a:p>
        </p:txBody>
      </p:sp>
      <p:sp>
        <p:nvSpPr>
          <p:cNvPr id="70" name="right-thin-arrowheads_32738"/>
          <p:cNvSpPr>
            <a:spLocks noChangeAspect="1"/>
          </p:cNvSpPr>
          <p:nvPr/>
        </p:nvSpPr>
        <p:spPr bwMode="auto">
          <a:xfrm flipH="1">
            <a:off x="2806988" y="4144844"/>
            <a:ext cx="108050" cy="108000"/>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ysClr val="window" lastClr="FFFFFF">
              <a:lumMod val="50000"/>
            </a:sysClr>
          </a:solidFill>
          <a:ln>
            <a:noFill/>
          </a:ln>
        </p:spPr>
        <p:txBody>
          <a:bodyPr/>
          <a:lstStyle/>
          <a:p>
            <a:endParaRPr lang="zh-CN" altLang="en-US"/>
          </a:p>
        </p:txBody>
      </p:sp>
      <p:sp>
        <p:nvSpPr>
          <p:cNvPr id="71" name="right-thin-arrowheads_32738"/>
          <p:cNvSpPr>
            <a:spLocks noChangeAspect="1"/>
          </p:cNvSpPr>
          <p:nvPr/>
        </p:nvSpPr>
        <p:spPr bwMode="auto">
          <a:xfrm rot="16200000" flipH="1">
            <a:off x="10764726" y="2876069"/>
            <a:ext cx="108050" cy="108000"/>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ysClr val="window" lastClr="FFFFFF">
              <a:lumMod val="50000"/>
            </a:sysClr>
          </a:solidFill>
          <a:ln>
            <a:noFill/>
          </a:ln>
        </p:spPr>
        <p:txBody>
          <a:bodyPr/>
          <a:lstStyle/>
          <a:p>
            <a:endParaRPr lang="zh-CN" altLang="en-US"/>
          </a:p>
        </p:txBody>
      </p:sp>
      <p:pic>
        <p:nvPicPr>
          <p:cNvPr id="80" name="音频 79">
            <a:hlinkClick r:id="" action="ppaction://media"/>
            <a:extLst>
              <a:ext uri="{FF2B5EF4-FFF2-40B4-BE49-F238E27FC236}">
                <a16:creationId xmlns:a16="http://schemas.microsoft.com/office/drawing/2014/main" id="{E6413DE1-5AC9-2021-632A-35DD3385F55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p:transition spd="slow" advTm="967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基础使用</a:t>
              </a:r>
            </a:p>
          </p:txBody>
        </p:sp>
      </p:grpSp>
      <p:sp>
        <p:nvSpPr>
          <p:cNvPr id="21" name="îṩlïde"/>
          <p:cNvSpPr txBox="1"/>
          <p:nvPr/>
        </p:nvSpPr>
        <p:spPr>
          <a:xfrm>
            <a:off x="-83170" y="1050766"/>
            <a:ext cx="5336066" cy="471820"/>
          </a:xfrm>
          <a:prstGeom prst="rect">
            <a:avLst/>
          </a:prstGeom>
          <a:noFill/>
        </p:spPr>
        <p:txBody>
          <a:bodyPr wrap="square" rtlCol="0" anchor="ctr">
            <a:normAutofit/>
          </a:bodyPr>
          <a:lstStyle/>
          <a:p>
            <a:pPr algn="ctr">
              <a:defRPr/>
            </a:pPr>
            <a:r>
              <a:rPr lang="zh-CN" altLang="en-US" b="1" dirty="0">
                <a:solidFill>
                  <a:prstClr val="black"/>
                </a:solidFill>
                <a:latin typeface="微软雅黑" panose="020B0503020204020204" charset="-122"/>
                <a:ea typeface="微软雅黑" panose="020B0503020204020204" charset="-122"/>
              </a:rPr>
              <a:t>使用</a:t>
            </a:r>
            <a:r>
              <a:rPr lang="en-US" altLang="zh-CN" b="1" dirty="0">
                <a:solidFill>
                  <a:prstClr val="black"/>
                </a:solidFill>
                <a:latin typeface="微软雅黑" panose="020B0503020204020204" charset="-122"/>
                <a:ea typeface="微软雅黑" panose="020B0503020204020204" charset="-122"/>
              </a:rPr>
              <a:t>CVC5</a:t>
            </a:r>
            <a:r>
              <a:rPr lang="zh-CN" altLang="en-US" b="1" dirty="0">
                <a:solidFill>
                  <a:prstClr val="black"/>
                </a:solidFill>
                <a:latin typeface="微软雅黑" panose="020B0503020204020204" charset="-122"/>
                <a:ea typeface="微软雅黑" panose="020B0503020204020204" charset="-122"/>
              </a:rPr>
              <a:t>的</a:t>
            </a:r>
            <a:r>
              <a:rPr lang="en-US" altLang="zh-CN" b="1" dirty="0">
                <a:solidFill>
                  <a:prstClr val="black"/>
                </a:solidFill>
                <a:latin typeface="微软雅黑" panose="020B0503020204020204" charset="-122"/>
                <a:ea typeface="微软雅黑" panose="020B0503020204020204" charset="-122"/>
              </a:rPr>
              <a:t>Python API</a:t>
            </a:r>
            <a:r>
              <a:rPr lang="zh-CN" altLang="en-US" b="1" dirty="0">
                <a:solidFill>
                  <a:prstClr val="black"/>
                </a:solidFill>
                <a:latin typeface="微软雅黑" panose="020B0503020204020204" charset="-122"/>
                <a:ea typeface="微软雅黑" panose="020B0503020204020204" charset="-122"/>
              </a:rPr>
              <a:t>通常遵循以下步骤：</a:t>
            </a:r>
            <a:endParaRPr lang="en-US" altLang="zh-CN" b="1" dirty="0">
              <a:solidFill>
                <a:prstClr val="black"/>
              </a:solidFill>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6F9A387F-E8DD-F32B-4BF2-001701C591D7}"/>
              </a:ext>
            </a:extLst>
          </p:cNvPr>
          <p:cNvPicPr>
            <a:picLocks noChangeAspect="1"/>
          </p:cNvPicPr>
          <p:nvPr/>
        </p:nvPicPr>
        <p:blipFill>
          <a:blip r:embed="rId4"/>
          <a:stretch>
            <a:fillRect/>
          </a:stretch>
        </p:blipFill>
        <p:spPr>
          <a:xfrm>
            <a:off x="611558" y="1552810"/>
            <a:ext cx="2943407" cy="1134738"/>
          </a:xfrm>
          <a:prstGeom prst="rect">
            <a:avLst/>
          </a:prstGeom>
        </p:spPr>
      </p:pic>
      <p:pic>
        <p:nvPicPr>
          <p:cNvPr id="4" name="图片 3">
            <a:extLst>
              <a:ext uri="{FF2B5EF4-FFF2-40B4-BE49-F238E27FC236}">
                <a16:creationId xmlns:a16="http://schemas.microsoft.com/office/drawing/2014/main" id="{594EB32D-B89F-87E9-24A3-4A2480AFBACA}"/>
              </a:ext>
            </a:extLst>
          </p:cNvPr>
          <p:cNvPicPr>
            <a:picLocks noChangeAspect="1"/>
          </p:cNvPicPr>
          <p:nvPr/>
        </p:nvPicPr>
        <p:blipFill>
          <a:blip r:embed="rId5"/>
          <a:stretch>
            <a:fillRect/>
          </a:stretch>
        </p:blipFill>
        <p:spPr>
          <a:xfrm>
            <a:off x="4084327" y="1552810"/>
            <a:ext cx="2981331" cy="1134738"/>
          </a:xfrm>
          <a:prstGeom prst="rect">
            <a:avLst/>
          </a:prstGeom>
        </p:spPr>
      </p:pic>
      <p:pic>
        <p:nvPicPr>
          <p:cNvPr id="5" name="图片 4">
            <a:extLst>
              <a:ext uri="{FF2B5EF4-FFF2-40B4-BE49-F238E27FC236}">
                <a16:creationId xmlns:a16="http://schemas.microsoft.com/office/drawing/2014/main" id="{35177815-A38B-FC73-2116-FA01B04F36E5}"/>
              </a:ext>
            </a:extLst>
          </p:cNvPr>
          <p:cNvPicPr>
            <a:picLocks noChangeAspect="1"/>
          </p:cNvPicPr>
          <p:nvPr/>
        </p:nvPicPr>
        <p:blipFill>
          <a:blip r:embed="rId6"/>
          <a:stretch>
            <a:fillRect/>
          </a:stretch>
        </p:blipFill>
        <p:spPr>
          <a:xfrm>
            <a:off x="7595020" y="1549012"/>
            <a:ext cx="3886519" cy="1138536"/>
          </a:xfrm>
          <a:prstGeom prst="rect">
            <a:avLst/>
          </a:prstGeom>
        </p:spPr>
      </p:pic>
      <p:pic>
        <p:nvPicPr>
          <p:cNvPr id="6" name="图片 5">
            <a:extLst>
              <a:ext uri="{FF2B5EF4-FFF2-40B4-BE49-F238E27FC236}">
                <a16:creationId xmlns:a16="http://schemas.microsoft.com/office/drawing/2014/main" id="{56DFA7A2-187D-E8BE-A232-262FB4F41966}"/>
              </a:ext>
            </a:extLst>
          </p:cNvPr>
          <p:cNvPicPr>
            <a:picLocks noChangeAspect="1"/>
          </p:cNvPicPr>
          <p:nvPr/>
        </p:nvPicPr>
        <p:blipFill>
          <a:blip r:embed="rId7"/>
          <a:stretch>
            <a:fillRect/>
          </a:stretch>
        </p:blipFill>
        <p:spPr>
          <a:xfrm>
            <a:off x="1971520" y="2987735"/>
            <a:ext cx="3801374" cy="1134738"/>
          </a:xfrm>
          <a:prstGeom prst="rect">
            <a:avLst/>
          </a:prstGeom>
        </p:spPr>
      </p:pic>
      <p:pic>
        <p:nvPicPr>
          <p:cNvPr id="12" name="图片 11">
            <a:extLst>
              <a:ext uri="{FF2B5EF4-FFF2-40B4-BE49-F238E27FC236}">
                <a16:creationId xmlns:a16="http://schemas.microsoft.com/office/drawing/2014/main" id="{D027552F-57B0-0375-6C6D-4660EA563E22}"/>
              </a:ext>
            </a:extLst>
          </p:cNvPr>
          <p:cNvPicPr>
            <a:picLocks noChangeAspect="1"/>
          </p:cNvPicPr>
          <p:nvPr/>
        </p:nvPicPr>
        <p:blipFill>
          <a:blip r:embed="rId8"/>
          <a:stretch>
            <a:fillRect/>
          </a:stretch>
        </p:blipFill>
        <p:spPr>
          <a:xfrm>
            <a:off x="6270077" y="2990386"/>
            <a:ext cx="3284370" cy="1132087"/>
          </a:xfrm>
          <a:prstGeom prst="rect">
            <a:avLst/>
          </a:prstGeom>
        </p:spPr>
      </p:pic>
      <p:sp>
        <p:nvSpPr>
          <p:cNvPr id="15" name="îṩlïde">
            <a:extLst>
              <a:ext uri="{FF2B5EF4-FFF2-40B4-BE49-F238E27FC236}">
                <a16:creationId xmlns:a16="http://schemas.microsoft.com/office/drawing/2014/main" id="{640F2451-91B6-3529-660C-E2C7CEBF7D49}"/>
              </a:ext>
            </a:extLst>
          </p:cNvPr>
          <p:cNvSpPr txBox="1"/>
          <p:nvPr/>
        </p:nvSpPr>
        <p:spPr>
          <a:xfrm>
            <a:off x="-97569" y="4224799"/>
            <a:ext cx="1823961" cy="471820"/>
          </a:xfrm>
          <a:prstGeom prst="rect">
            <a:avLst/>
          </a:prstGeom>
          <a:noFill/>
        </p:spPr>
        <p:txBody>
          <a:bodyPr wrap="square" rtlCol="0" anchor="ctr">
            <a:normAutofit/>
          </a:bodyPr>
          <a:lstStyle/>
          <a:p>
            <a:pPr algn="ctr">
              <a:defRPr/>
            </a:pPr>
            <a:r>
              <a:rPr lang="zh-CN" altLang="en-US" b="1" dirty="0">
                <a:solidFill>
                  <a:prstClr val="black"/>
                </a:solidFill>
                <a:latin typeface="微软雅黑" panose="020B0503020204020204" charset="-122"/>
                <a:ea typeface="微软雅黑" panose="020B0503020204020204" charset="-122"/>
              </a:rPr>
              <a:t>示例演示：</a:t>
            </a:r>
            <a:endParaRPr lang="en-US" altLang="zh-CN" b="1" dirty="0">
              <a:solidFill>
                <a:prstClr val="black"/>
              </a:solidFill>
              <a:latin typeface="微软雅黑" panose="020B0503020204020204" charset="-122"/>
              <a:ea typeface="微软雅黑" panose="020B0503020204020204" charset="-122"/>
            </a:endParaRPr>
          </a:p>
        </p:txBody>
      </p:sp>
      <p:sp>
        <p:nvSpPr>
          <p:cNvPr id="43" name="îṩlïde">
            <a:extLst>
              <a:ext uri="{FF2B5EF4-FFF2-40B4-BE49-F238E27FC236}">
                <a16:creationId xmlns:a16="http://schemas.microsoft.com/office/drawing/2014/main" id="{250268B5-E82C-7B2A-BEAA-5B622FE96842}"/>
              </a:ext>
            </a:extLst>
          </p:cNvPr>
          <p:cNvSpPr txBox="1"/>
          <p:nvPr/>
        </p:nvSpPr>
        <p:spPr>
          <a:xfrm>
            <a:off x="320880" y="4591077"/>
            <a:ext cx="1823961" cy="471820"/>
          </a:xfrm>
          <a:prstGeom prst="rect">
            <a:avLst/>
          </a:prstGeom>
          <a:noFill/>
        </p:spPr>
        <p:txBody>
          <a:bodyPr wrap="square" rtlCol="0" anchor="ctr">
            <a:normAutofit/>
          </a:bodyPr>
          <a:lstStyle/>
          <a:p>
            <a:pPr algn="ctr">
              <a:defRPr/>
            </a:pPr>
            <a:r>
              <a:rPr lang="zh-CN" altLang="en-US" sz="1600" b="1" dirty="0">
                <a:solidFill>
                  <a:prstClr val="black"/>
                </a:solidFill>
                <a:latin typeface="微软雅黑" panose="020B0503020204020204" charset="-122"/>
                <a:ea typeface="微软雅黑" panose="020B0503020204020204" charset="-122"/>
              </a:rPr>
              <a:t>布尔逻辑示例：</a:t>
            </a:r>
            <a:endParaRPr lang="en-US" altLang="zh-CN" sz="1600" b="1" dirty="0">
              <a:solidFill>
                <a:prstClr val="black"/>
              </a:solidFill>
              <a:latin typeface="微软雅黑" panose="020B0503020204020204" charset="-122"/>
              <a:ea typeface="微软雅黑" panose="020B0503020204020204" charset="-122"/>
            </a:endParaRPr>
          </a:p>
        </p:txBody>
      </p:sp>
      <p:sp>
        <p:nvSpPr>
          <p:cNvPr id="44" name="îṩlïde">
            <a:extLst>
              <a:ext uri="{FF2B5EF4-FFF2-40B4-BE49-F238E27FC236}">
                <a16:creationId xmlns:a16="http://schemas.microsoft.com/office/drawing/2014/main" id="{FBBBCA5F-36DF-7E24-3863-6691C85C7847}"/>
              </a:ext>
            </a:extLst>
          </p:cNvPr>
          <p:cNvSpPr txBox="1"/>
          <p:nvPr/>
        </p:nvSpPr>
        <p:spPr>
          <a:xfrm>
            <a:off x="6358985" y="4591077"/>
            <a:ext cx="1823961" cy="471820"/>
          </a:xfrm>
          <a:prstGeom prst="rect">
            <a:avLst/>
          </a:prstGeom>
          <a:noFill/>
        </p:spPr>
        <p:txBody>
          <a:bodyPr wrap="square" rtlCol="0" anchor="ctr">
            <a:normAutofit/>
          </a:bodyPr>
          <a:lstStyle/>
          <a:p>
            <a:pPr algn="ctr">
              <a:defRPr/>
            </a:pPr>
            <a:r>
              <a:rPr lang="zh-CN" altLang="en-US" sz="1600" b="1" dirty="0">
                <a:solidFill>
                  <a:prstClr val="black"/>
                </a:solidFill>
                <a:latin typeface="微软雅黑" panose="020B0503020204020204" charset="-122"/>
                <a:ea typeface="微软雅黑" panose="020B0503020204020204" charset="-122"/>
              </a:rPr>
              <a:t>整数算数示例：</a:t>
            </a:r>
            <a:endParaRPr lang="en-US" altLang="zh-CN" sz="1600" b="1" dirty="0">
              <a:solidFill>
                <a:prstClr val="black"/>
              </a:solidFill>
              <a:latin typeface="微软雅黑" panose="020B0503020204020204" charset="-122"/>
              <a:ea typeface="微软雅黑" panose="020B0503020204020204" charset="-122"/>
            </a:endParaRPr>
          </a:p>
        </p:txBody>
      </p:sp>
      <p:pic>
        <p:nvPicPr>
          <p:cNvPr id="45" name="图片 44">
            <a:extLst>
              <a:ext uri="{FF2B5EF4-FFF2-40B4-BE49-F238E27FC236}">
                <a16:creationId xmlns:a16="http://schemas.microsoft.com/office/drawing/2014/main" id="{EADD095C-5268-33A7-9E88-A6A3FD2BC0D1}"/>
              </a:ext>
            </a:extLst>
          </p:cNvPr>
          <p:cNvPicPr>
            <a:picLocks noChangeAspect="1"/>
          </p:cNvPicPr>
          <p:nvPr/>
        </p:nvPicPr>
        <p:blipFill>
          <a:blip r:embed="rId9"/>
          <a:stretch>
            <a:fillRect/>
          </a:stretch>
        </p:blipFill>
        <p:spPr>
          <a:xfrm>
            <a:off x="1970313" y="4722847"/>
            <a:ext cx="3645509" cy="1258959"/>
          </a:xfrm>
          <a:prstGeom prst="rect">
            <a:avLst/>
          </a:prstGeom>
        </p:spPr>
      </p:pic>
      <p:pic>
        <p:nvPicPr>
          <p:cNvPr id="46" name="图片 45">
            <a:extLst>
              <a:ext uri="{FF2B5EF4-FFF2-40B4-BE49-F238E27FC236}">
                <a16:creationId xmlns:a16="http://schemas.microsoft.com/office/drawing/2014/main" id="{83C8C1F9-A3B6-9769-688A-233B2BDC9D92}"/>
              </a:ext>
            </a:extLst>
          </p:cNvPr>
          <p:cNvPicPr>
            <a:picLocks noChangeAspect="1"/>
          </p:cNvPicPr>
          <p:nvPr/>
        </p:nvPicPr>
        <p:blipFill>
          <a:blip r:embed="rId10"/>
          <a:stretch>
            <a:fillRect/>
          </a:stretch>
        </p:blipFill>
        <p:spPr>
          <a:xfrm>
            <a:off x="7977673" y="4706280"/>
            <a:ext cx="4040155" cy="1275526"/>
          </a:xfrm>
          <a:prstGeom prst="rect">
            <a:avLst/>
          </a:prstGeom>
        </p:spPr>
      </p:pic>
      <p:pic>
        <p:nvPicPr>
          <p:cNvPr id="20" name="音频 19">
            <a:hlinkClick r:id="" action="ppaction://media"/>
            <a:extLst>
              <a:ext uri="{FF2B5EF4-FFF2-40B4-BE49-F238E27FC236}">
                <a16:creationId xmlns:a16="http://schemas.microsoft.com/office/drawing/2014/main" id="{41AD35FF-5330-3319-4FB3-2A72C965FEE6}"/>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cSld>
  <p:clrMapOvr>
    <a:masterClrMapping/>
  </p:clrMapOvr>
  <p:transition spd="slow" advTm="3939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69986" cy="6681374"/>
            <a:chOff x="335361" y="116633"/>
            <a:chExt cx="11569986" cy="6681374"/>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高级特性</a:t>
              </a:r>
            </a:p>
          </p:txBody>
        </p:sp>
        <p:sp>
          <p:nvSpPr>
            <p:cNvPr id="11" name="文本框 10"/>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21" name="îṩlïde"/>
          <p:cNvSpPr txBox="1"/>
          <p:nvPr/>
        </p:nvSpPr>
        <p:spPr>
          <a:xfrm>
            <a:off x="-1702800" y="962330"/>
            <a:ext cx="5336066" cy="471820"/>
          </a:xfrm>
          <a:prstGeom prst="rect">
            <a:avLst/>
          </a:prstGeom>
          <a:noFill/>
        </p:spPr>
        <p:txBody>
          <a:bodyPr wrap="square" rtlCol="0" anchor="ctr">
            <a:normAutofit/>
          </a:bodyPr>
          <a:lstStyle/>
          <a:p>
            <a:pPr algn="ctr">
              <a:defRPr/>
            </a:pPr>
            <a:r>
              <a:rPr lang="zh-CN" altLang="en-US" b="1" dirty="0">
                <a:solidFill>
                  <a:prstClr val="black"/>
                </a:solidFill>
                <a:latin typeface="微软雅黑" panose="020B0503020204020204" charset="-122"/>
                <a:ea typeface="微软雅黑" panose="020B0503020204020204" charset="-122"/>
              </a:rPr>
              <a:t>量词支持：</a:t>
            </a:r>
            <a:endParaRPr lang="en-US" altLang="zh-CN" b="1" dirty="0">
              <a:solidFill>
                <a:prstClr val="black"/>
              </a:solidFill>
              <a:latin typeface="微软雅黑" panose="020B0503020204020204" charset="-122"/>
              <a:ea typeface="微软雅黑" panose="020B0503020204020204" charset="-122"/>
            </a:endParaRPr>
          </a:p>
        </p:txBody>
      </p:sp>
      <p:sp>
        <p:nvSpPr>
          <p:cNvPr id="3" name="îṩlïde">
            <a:extLst>
              <a:ext uri="{FF2B5EF4-FFF2-40B4-BE49-F238E27FC236}">
                <a16:creationId xmlns:a16="http://schemas.microsoft.com/office/drawing/2014/main" id="{C81683C6-35CB-769F-C007-3C6ECE77AD43}"/>
              </a:ext>
            </a:extLst>
          </p:cNvPr>
          <p:cNvSpPr txBox="1"/>
          <p:nvPr/>
        </p:nvSpPr>
        <p:spPr>
          <a:xfrm>
            <a:off x="5130318" y="962330"/>
            <a:ext cx="5336066" cy="471820"/>
          </a:xfrm>
          <a:prstGeom prst="rect">
            <a:avLst/>
          </a:prstGeom>
          <a:noFill/>
        </p:spPr>
        <p:txBody>
          <a:bodyPr wrap="square" rtlCol="0" anchor="ctr">
            <a:normAutofit/>
          </a:bodyPr>
          <a:lstStyle/>
          <a:p>
            <a:pPr algn="ctr">
              <a:defRPr/>
            </a:pPr>
            <a:r>
              <a:rPr lang="zh-CN" altLang="en-US" b="1" dirty="0">
                <a:solidFill>
                  <a:prstClr val="black"/>
                </a:solidFill>
                <a:latin typeface="微软雅黑" panose="020B0503020204020204" charset="-122"/>
                <a:ea typeface="微软雅黑" panose="020B0503020204020204" charset="-122"/>
              </a:rPr>
              <a:t>数组理论：</a:t>
            </a:r>
            <a:endParaRPr lang="en-US" altLang="zh-CN" b="1" dirty="0">
              <a:solidFill>
                <a:prstClr val="black"/>
              </a:solidFill>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9D8F2703-A5BC-C820-A3A7-5F8167D6DF38}"/>
              </a:ext>
            </a:extLst>
          </p:cNvPr>
          <p:cNvPicPr>
            <a:picLocks noChangeAspect="1"/>
          </p:cNvPicPr>
          <p:nvPr/>
        </p:nvPicPr>
        <p:blipFill>
          <a:blip r:embed="rId4"/>
          <a:stretch>
            <a:fillRect/>
          </a:stretch>
        </p:blipFill>
        <p:spPr>
          <a:xfrm>
            <a:off x="149289" y="1821927"/>
            <a:ext cx="2995043" cy="3031848"/>
          </a:xfrm>
          <a:prstGeom prst="rect">
            <a:avLst/>
          </a:prstGeom>
        </p:spPr>
      </p:pic>
      <p:pic>
        <p:nvPicPr>
          <p:cNvPr id="5" name="图片 4">
            <a:extLst>
              <a:ext uri="{FF2B5EF4-FFF2-40B4-BE49-F238E27FC236}">
                <a16:creationId xmlns:a16="http://schemas.microsoft.com/office/drawing/2014/main" id="{61ED2954-438F-C52A-C452-0B67356F5C5D}"/>
              </a:ext>
            </a:extLst>
          </p:cNvPr>
          <p:cNvPicPr>
            <a:picLocks noChangeAspect="1"/>
          </p:cNvPicPr>
          <p:nvPr/>
        </p:nvPicPr>
        <p:blipFill>
          <a:blip r:embed="rId5"/>
          <a:stretch>
            <a:fillRect/>
          </a:stretch>
        </p:blipFill>
        <p:spPr>
          <a:xfrm>
            <a:off x="3228391" y="1301271"/>
            <a:ext cx="3205631" cy="4073161"/>
          </a:xfrm>
          <a:prstGeom prst="rect">
            <a:avLst/>
          </a:prstGeom>
        </p:spPr>
      </p:pic>
      <p:pic>
        <p:nvPicPr>
          <p:cNvPr id="6" name="图片 5">
            <a:extLst>
              <a:ext uri="{FF2B5EF4-FFF2-40B4-BE49-F238E27FC236}">
                <a16:creationId xmlns:a16="http://schemas.microsoft.com/office/drawing/2014/main" id="{22BAF7F5-3B37-EB3A-C55D-42CEB987EE03}"/>
              </a:ext>
            </a:extLst>
          </p:cNvPr>
          <p:cNvPicPr>
            <a:picLocks noChangeAspect="1"/>
          </p:cNvPicPr>
          <p:nvPr/>
        </p:nvPicPr>
        <p:blipFill>
          <a:blip r:embed="rId6"/>
          <a:stretch>
            <a:fillRect/>
          </a:stretch>
        </p:blipFill>
        <p:spPr>
          <a:xfrm>
            <a:off x="6544580" y="1874986"/>
            <a:ext cx="2543436" cy="2268279"/>
          </a:xfrm>
          <a:prstGeom prst="rect">
            <a:avLst/>
          </a:prstGeom>
        </p:spPr>
      </p:pic>
      <p:pic>
        <p:nvPicPr>
          <p:cNvPr id="12" name="图片 11">
            <a:extLst>
              <a:ext uri="{FF2B5EF4-FFF2-40B4-BE49-F238E27FC236}">
                <a16:creationId xmlns:a16="http://schemas.microsoft.com/office/drawing/2014/main" id="{06875189-E433-9EA9-B502-5C7C692CD94A}"/>
              </a:ext>
            </a:extLst>
          </p:cNvPr>
          <p:cNvPicPr>
            <a:picLocks noChangeAspect="1"/>
          </p:cNvPicPr>
          <p:nvPr/>
        </p:nvPicPr>
        <p:blipFill>
          <a:blip r:embed="rId7"/>
          <a:stretch>
            <a:fillRect/>
          </a:stretch>
        </p:blipFill>
        <p:spPr>
          <a:xfrm>
            <a:off x="9091147" y="1991230"/>
            <a:ext cx="3051637" cy="1931805"/>
          </a:xfrm>
          <a:prstGeom prst="rect">
            <a:avLst/>
          </a:prstGeom>
        </p:spPr>
      </p:pic>
      <p:sp>
        <p:nvSpPr>
          <p:cNvPr id="15" name="îṩlïde">
            <a:extLst>
              <a:ext uri="{FF2B5EF4-FFF2-40B4-BE49-F238E27FC236}">
                <a16:creationId xmlns:a16="http://schemas.microsoft.com/office/drawing/2014/main" id="{55393B18-407F-10D5-87EA-48EDF00003B3}"/>
              </a:ext>
            </a:extLst>
          </p:cNvPr>
          <p:cNvSpPr txBox="1"/>
          <p:nvPr/>
        </p:nvSpPr>
        <p:spPr>
          <a:xfrm>
            <a:off x="6531971" y="6168203"/>
            <a:ext cx="2630370" cy="471820"/>
          </a:xfrm>
          <a:prstGeom prst="rect">
            <a:avLst/>
          </a:prstGeom>
          <a:noFill/>
        </p:spPr>
        <p:txBody>
          <a:bodyPr wrap="square" rtlCol="0" anchor="ctr">
            <a:normAutofit/>
          </a:bodyPr>
          <a:lstStyle/>
          <a:p>
            <a:pPr algn="ctr">
              <a:defRPr/>
            </a:pPr>
            <a:r>
              <a:rPr lang="zh-CN" altLang="en-US" sz="1600" b="1" dirty="0">
                <a:solidFill>
                  <a:prstClr val="black"/>
                </a:solidFill>
                <a:latin typeface="微软雅黑" panose="020B0503020204020204" charset="-122"/>
                <a:ea typeface="微软雅黑" panose="020B0503020204020204" charset="-122"/>
              </a:rPr>
              <a:t>更多示例见代码文件</a:t>
            </a:r>
            <a:endParaRPr lang="en-US" altLang="zh-CN" sz="1600" b="1" dirty="0">
              <a:solidFill>
                <a:prstClr val="black"/>
              </a:solidFill>
              <a:latin typeface="微软雅黑" panose="020B0503020204020204" charset="-122"/>
              <a:ea typeface="微软雅黑" panose="020B0503020204020204" charset="-122"/>
            </a:endParaRPr>
          </a:p>
        </p:txBody>
      </p:sp>
      <p:pic>
        <p:nvPicPr>
          <p:cNvPr id="43" name="图片 42">
            <a:extLst>
              <a:ext uri="{FF2B5EF4-FFF2-40B4-BE49-F238E27FC236}">
                <a16:creationId xmlns:a16="http://schemas.microsoft.com/office/drawing/2014/main" id="{2DCBF56C-3214-DBF9-9128-62B983EE3404}"/>
              </a:ext>
            </a:extLst>
          </p:cNvPr>
          <p:cNvPicPr>
            <a:picLocks noChangeAspect="1"/>
          </p:cNvPicPr>
          <p:nvPr/>
        </p:nvPicPr>
        <p:blipFill>
          <a:blip r:embed="rId8"/>
          <a:stretch>
            <a:fillRect/>
          </a:stretch>
        </p:blipFill>
        <p:spPr>
          <a:xfrm>
            <a:off x="8003182" y="4259509"/>
            <a:ext cx="3178406" cy="1447011"/>
          </a:xfrm>
          <a:prstGeom prst="rect">
            <a:avLst/>
          </a:prstGeom>
        </p:spPr>
      </p:pic>
      <p:pic>
        <p:nvPicPr>
          <p:cNvPr id="44" name="图片 43">
            <a:extLst>
              <a:ext uri="{FF2B5EF4-FFF2-40B4-BE49-F238E27FC236}">
                <a16:creationId xmlns:a16="http://schemas.microsoft.com/office/drawing/2014/main" id="{692EF0E8-B848-D486-CB3B-E0E697C66D57}"/>
              </a:ext>
            </a:extLst>
          </p:cNvPr>
          <p:cNvPicPr>
            <a:picLocks noChangeAspect="1"/>
          </p:cNvPicPr>
          <p:nvPr/>
        </p:nvPicPr>
        <p:blipFill>
          <a:blip r:embed="rId9"/>
          <a:stretch>
            <a:fillRect/>
          </a:stretch>
        </p:blipFill>
        <p:spPr>
          <a:xfrm>
            <a:off x="965233" y="5456628"/>
            <a:ext cx="5034808" cy="1183395"/>
          </a:xfrm>
          <a:prstGeom prst="rect">
            <a:avLst/>
          </a:prstGeom>
        </p:spPr>
      </p:pic>
      <p:pic>
        <p:nvPicPr>
          <p:cNvPr id="18" name="音频 17">
            <a:hlinkClick r:id="" action="ppaction://media"/>
            <a:extLst>
              <a:ext uri="{FF2B5EF4-FFF2-40B4-BE49-F238E27FC236}">
                <a16:creationId xmlns:a16="http://schemas.microsoft.com/office/drawing/2014/main" id="{5C4125C9-B8CC-F8BE-2E18-B9D8E8297BD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3038373"/>
      </p:ext>
    </p:extLst>
  </p:cSld>
  <p:clrMapOvr>
    <a:masterClrMapping/>
  </p:clrMapOvr>
  <p:transition spd="slow" advTm="3487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4913F8-E0A3-DC58-D458-6A4117BB2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14836"/>
            <a:ext cx="12192000" cy="3097910"/>
          </a:xfrm>
          <a:prstGeom prst="rect">
            <a:avLst/>
          </a:prstGeom>
        </p:spPr>
      </p:pic>
      <p:sp>
        <p:nvSpPr>
          <p:cNvPr id="5" name="矩形 4"/>
          <p:cNvSpPr/>
          <p:nvPr/>
        </p:nvSpPr>
        <p:spPr>
          <a:xfrm>
            <a:off x="-12383" y="-14836"/>
            <a:ext cx="12216765" cy="3083074"/>
          </a:xfrm>
          <a:prstGeom prst="rect">
            <a:avLst/>
          </a:prstGeom>
          <a:solidFill>
            <a:srgbClr val="961318">
              <a:alpha val="82000"/>
            </a:srgbClr>
          </a:solidFill>
          <a:ln w="12700" cap="flat" cmpd="sng" algn="ctr">
            <a:noFill/>
            <a:prstDash val="solid"/>
            <a:miter lim="800000"/>
          </a:ln>
          <a:effectLst/>
        </p:spPr>
        <p:txBody>
          <a:bodyPr rtlCol="0" anchor="ctr"/>
          <a:lstStyle/>
          <a:p>
            <a:pPr algn="ctr">
              <a:defRPr/>
            </a:pPr>
            <a:endParaRPr lang="zh-CN" altLang="en-US" kern="0" dirty="0">
              <a:solidFill>
                <a:srgbClr val="FFFFFF"/>
              </a:solidFill>
              <a:latin typeface="Arial" panose="020B0604020202020204"/>
              <a:ea typeface="微软雅黑" panose="020B0503020204020204" charset="-122"/>
              <a:cs typeface="+mn-ea"/>
              <a:sym typeface="+mn-lt"/>
            </a:endParaRPr>
          </a:p>
        </p:txBody>
      </p:sp>
      <p:sp>
        <p:nvSpPr>
          <p:cNvPr id="6" name="文本占位符 8"/>
          <p:cNvSpPr txBox="1"/>
          <p:nvPr/>
        </p:nvSpPr>
        <p:spPr>
          <a:xfrm>
            <a:off x="4815507" y="184482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rgbClr val="961318"/>
          </a:solidFill>
          <a:ln w="193675">
            <a:solidFill>
              <a:srgbClr val="FFFFFF"/>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chemeClr val="bg1"/>
                </a:solidFill>
                <a:effectLst>
                  <a:innerShdw dist="63500" dir="16200000">
                    <a:schemeClr val="accent3"/>
                  </a:innerShdw>
                </a:effectLst>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zh-CN" altLang="en-US" dirty="0">
              <a:solidFill>
                <a:srgbClr val="FFFFFF"/>
              </a:solidFill>
              <a:effectLst>
                <a:innerShdw dist="63500" dir="16200000">
                  <a:srgbClr val="3889F5"/>
                </a:innerShdw>
              </a:effectLst>
              <a:latin typeface="Arial" panose="020B0604020202020204"/>
              <a:ea typeface="微软雅黑" panose="020B0503020204020204" charset="-122"/>
              <a:cs typeface="+mn-ea"/>
              <a:sym typeface="+mn-lt"/>
            </a:endParaRPr>
          </a:p>
        </p:txBody>
      </p:sp>
      <p:sp>
        <p:nvSpPr>
          <p:cNvPr id="8" name="标题 4"/>
          <p:cNvSpPr txBox="1"/>
          <p:nvPr/>
        </p:nvSpPr>
        <p:spPr>
          <a:xfrm>
            <a:off x="3431702" y="4358360"/>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5400" b="1" dirty="0">
                <a:solidFill>
                  <a:srgbClr val="961318"/>
                </a:solidFill>
                <a:latin typeface="微软雅黑" panose="020B0503020204020204" charset="-122"/>
                <a:ea typeface="微软雅黑" panose="020B0503020204020204" charset="-122"/>
              </a:rPr>
              <a:t>CVC5</a:t>
            </a:r>
            <a:r>
              <a:rPr lang="zh-CN" altLang="en-US" sz="5400" b="1" dirty="0">
                <a:solidFill>
                  <a:srgbClr val="961318"/>
                </a:solidFill>
                <a:latin typeface="微软雅黑" panose="020B0503020204020204" charset="-122"/>
                <a:ea typeface="微软雅黑" panose="020B0503020204020204" charset="-122"/>
              </a:rPr>
              <a:t>背景介绍</a:t>
            </a:r>
          </a:p>
        </p:txBody>
      </p:sp>
      <p:cxnSp>
        <p:nvCxnSpPr>
          <p:cNvPr id="9" name="直接连接符 8"/>
          <p:cNvCxnSpPr/>
          <p:nvPr/>
        </p:nvCxnSpPr>
        <p:spPr>
          <a:xfrm>
            <a:off x="3575720" y="5244190"/>
            <a:ext cx="4752528" cy="0"/>
          </a:xfrm>
          <a:prstGeom prst="line">
            <a:avLst/>
          </a:prstGeom>
          <a:noFill/>
          <a:ln w="28575" cap="flat" cmpd="sng" algn="ctr">
            <a:solidFill>
              <a:srgbClr val="961318"/>
            </a:solidFill>
            <a:prstDash val="solid"/>
            <a:headEnd type="oval" w="med" len="med"/>
            <a:tailEnd type="oval" w="med" len="med"/>
          </a:ln>
          <a:effectLst/>
        </p:spPr>
      </p:cxnSp>
      <p:sp>
        <p:nvSpPr>
          <p:cNvPr id="12" name="文本框 11"/>
          <p:cNvSpPr txBox="1"/>
          <p:nvPr/>
        </p:nvSpPr>
        <p:spPr>
          <a:xfrm>
            <a:off x="5250253" y="2386575"/>
            <a:ext cx="1691489" cy="1446550"/>
          </a:xfrm>
          <a:prstGeom prst="rect">
            <a:avLst/>
          </a:prstGeom>
          <a:noFill/>
        </p:spPr>
        <p:txBody>
          <a:bodyPr wrap="none" rtlCol="0">
            <a:spAutoFit/>
          </a:bodyPr>
          <a:lstStyle/>
          <a:p>
            <a:r>
              <a:rPr lang="en-US" altLang="zh-CN" sz="8800" b="1" dirty="0">
                <a:solidFill>
                  <a:prstClr val="white"/>
                </a:solidFill>
                <a:latin typeface="Arial Black" panose="020B0A04020102020204" pitchFamily="34" charset="0"/>
                <a:ea typeface="宋体" panose="02010600030101010101" pitchFamily="2" charset="-122"/>
              </a:rPr>
              <a:t>01</a:t>
            </a:r>
            <a:endParaRPr lang="zh-CN" altLang="en-US" sz="8800" b="1" dirty="0">
              <a:solidFill>
                <a:prstClr val="white"/>
              </a:solidFill>
              <a:latin typeface="Arial Black" panose="020B0A04020102020204" pitchFamily="34" charset="0"/>
              <a:ea typeface="宋体" panose="02010600030101010101" pitchFamily="2" charset="-122"/>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69986" cy="6681374"/>
            <a:chOff x="335361" y="116633"/>
            <a:chExt cx="11569986" cy="6681374"/>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实例：数独求解器</a:t>
              </a:r>
            </a:p>
          </p:txBody>
        </p:sp>
        <p:sp>
          <p:nvSpPr>
            <p:cNvPr id="11" name="文本框 10"/>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4" name="文本框 3">
            <a:extLst>
              <a:ext uri="{FF2B5EF4-FFF2-40B4-BE49-F238E27FC236}">
                <a16:creationId xmlns:a16="http://schemas.microsoft.com/office/drawing/2014/main" id="{09C37842-2CC3-3F3B-9337-FFD8DF955F77}"/>
              </a:ext>
            </a:extLst>
          </p:cNvPr>
          <p:cNvSpPr txBox="1"/>
          <p:nvPr/>
        </p:nvSpPr>
        <p:spPr>
          <a:xfrm>
            <a:off x="335361" y="942051"/>
            <a:ext cx="11691798" cy="923330"/>
          </a:xfrm>
          <a:prstGeom prst="rect">
            <a:avLst/>
          </a:prstGeom>
          <a:noFill/>
        </p:spPr>
        <p:txBody>
          <a:bodyPr wrap="square">
            <a:spAutoFit/>
          </a:bodyPr>
          <a:lstStyle/>
          <a:p>
            <a:r>
              <a:rPr lang="zh-CN" altLang="en-US" sz="1800" b="1" dirty="0">
                <a:solidFill>
                  <a:prstClr val="black"/>
                </a:solidFill>
                <a:latin typeface="微软雅黑" panose="020B0503020204020204" charset="-122"/>
                <a:ea typeface="微软雅黑" panose="020B0503020204020204" charset="-122"/>
              </a:rPr>
              <a:t>数独是一个经典的约束满足问题，</a:t>
            </a:r>
            <a:r>
              <a:rPr lang="zh-CN" altLang="en-US" b="1" dirty="0">
                <a:solidFill>
                  <a:prstClr val="black"/>
                </a:solidFill>
                <a:latin typeface="微软雅黑" panose="020B0503020204020204" charset="-122"/>
                <a:ea typeface="微软雅黑" panose="020B0503020204020204" charset="-122"/>
              </a:rPr>
              <a:t>数独的规则可以很自然地表达为 </a:t>
            </a:r>
            <a:r>
              <a:rPr lang="en-US" altLang="zh-CN" b="1" dirty="0">
                <a:solidFill>
                  <a:prstClr val="black"/>
                </a:solidFill>
                <a:latin typeface="微软雅黑" panose="020B0503020204020204" charset="-122"/>
                <a:ea typeface="微软雅黑" panose="020B0503020204020204" charset="-122"/>
              </a:rPr>
              <a:t>SMT </a:t>
            </a:r>
            <a:r>
              <a:rPr lang="zh-CN" altLang="en-US" b="1" dirty="0">
                <a:solidFill>
                  <a:prstClr val="black"/>
                </a:solidFill>
                <a:latin typeface="微软雅黑" panose="020B0503020204020204" charset="-122"/>
                <a:ea typeface="微软雅黑" panose="020B0503020204020204" charset="-122"/>
              </a:rPr>
              <a:t>约束：每个格子是 </a:t>
            </a:r>
            <a:r>
              <a:rPr lang="en-US" altLang="zh-CN" b="1" dirty="0">
                <a:solidFill>
                  <a:prstClr val="black"/>
                </a:solidFill>
                <a:latin typeface="微软雅黑" panose="020B0503020204020204" charset="-122"/>
                <a:ea typeface="微软雅黑" panose="020B0503020204020204" charset="-122"/>
              </a:rPr>
              <a:t>1 </a:t>
            </a:r>
            <a:r>
              <a:rPr lang="zh-CN" altLang="en-US" b="1" dirty="0">
                <a:solidFill>
                  <a:prstClr val="black"/>
                </a:solidFill>
                <a:latin typeface="微软雅黑" panose="020B0503020204020204" charset="-122"/>
                <a:ea typeface="微软雅黑" panose="020B0503020204020204" charset="-122"/>
              </a:rPr>
              <a:t>到 </a:t>
            </a:r>
            <a:r>
              <a:rPr lang="en-US" altLang="zh-CN" b="1" dirty="0">
                <a:solidFill>
                  <a:prstClr val="black"/>
                </a:solidFill>
                <a:latin typeface="微软雅黑" panose="020B0503020204020204" charset="-122"/>
                <a:ea typeface="微软雅黑" panose="020B0503020204020204" charset="-122"/>
              </a:rPr>
              <a:t>9 </a:t>
            </a:r>
            <a:r>
              <a:rPr lang="zh-CN" altLang="en-US" b="1" dirty="0">
                <a:solidFill>
                  <a:prstClr val="black"/>
                </a:solidFill>
                <a:latin typeface="微软雅黑" panose="020B0503020204020204" charset="-122"/>
                <a:ea typeface="微软雅黑" panose="020B0503020204020204" charset="-122"/>
              </a:rPr>
              <a:t>的整数，每行、每列、每个 </a:t>
            </a:r>
            <a:r>
              <a:rPr lang="en-US" altLang="zh-CN" b="1" dirty="0">
                <a:solidFill>
                  <a:prstClr val="black"/>
                </a:solidFill>
                <a:latin typeface="微软雅黑" panose="020B0503020204020204" charset="-122"/>
                <a:ea typeface="微软雅黑" panose="020B0503020204020204" charset="-122"/>
              </a:rPr>
              <a:t>3x3 </a:t>
            </a:r>
            <a:r>
              <a:rPr lang="zh-CN" altLang="en-US" b="1" dirty="0">
                <a:solidFill>
                  <a:prstClr val="black"/>
                </a:solidFill>
                <a:latin typeface="微软雅黑" panose="020B0503020204020204" charset="-122"/>
                <a:ea typeface="微软雅黑" panose="020B0503020204020204" charset="-122"/>
              </a:rPr>
              <a:t>宫格中的数字都不重复。我们创建一个 </a:t>
            </a:r>
            <a:r>
              <a:rPr lang="en-US" altLang="zh-CN" b="1" dirty="0">
                <a:solidFill>
                  <a:prstClr val="black"/>
                </a:solidFill>
                <a:latin typeface="微软雅黑" panose="020B0503020204020204" charset="-122"/>
                <a:ea typeface="微软雅黑" panose="020B0503020204020204" charset="-122"/>
              </a:rPr>
              <a:t>9x9 </a:t>
            </a:r>
            <a:r>
              <a:rPr lang="zh-CN" altLang="en-US" b="1" dirty="0">
                <a:solidFill>
                  <a:prstClr val="black"/>
                </a:solidFill>
                <a:latin typeface="微软雅黑" panose="020B0503020204020204" charset="-122"/>
                <a:ea typeface="微软雅黑" panose="020B0503020204020204" charset="-122"/>
              </a:rPr>
              <a:t>的整数变量矩阵，然后添加这些约束，</a:t>
            </a:r>
            <a:r>
              <a:rPr lang="en-US" altLang="zh-CN" b="1" dirty="0">
                <a:solidFill>
                  <a:prstClr val="black"/>
                </a:solidFill>
                <a:latin typeface="微软雅黑" panose="020B0503020204020204" charset="-122"/>
                <a:ea typeface="微软雅黑" panose="020B0503020204020204" charset="-122"/>
              </a:rPr>
              <a:t>cvc5 </a:t>
            </a:r>
            <a:r>
              <a:rPr lang="zh-CN" altLang="en-US" b="1" dirty="0">
                <a:solidFill>
                  <a:prstClr val="black"/>
                </a:solidFill>
                <a:latin typeface="微软雅黑" panose="020B0503020204020204" charset="-122"/>
                <a:ea typeface="微软雅黑" panose="020B0503020204020204" charset="-122"/>
              </a:rPr>
              <a:t>就能自动找到解。</a:t>
            </a:r>
          </a:p>
        </p:txBody>
      </p:sp>
      <p:pic>
        <p:nvPicPr>
          <p:cNvPr id="5" name="图片 4">
            <a:extLst>
              <a:ext uri="{FF2B5EF4-FFF2-40B4-BE49-F238E27FC236}">
                <a16:creationId xmlns:a16="http://schemas.microsoft.com/office/drawing/2014/main" id="{CC18FF19-F6DA-1F5F-D5A6-5D88EA9044C3}"/>
              </a:ext>
            </a:extLst>
          </p:cNvPr>
          <p:cNvPicPr>
            <a:picLocks noChangeAspect="1"/>
          </p:cNvPicPr>
          <p:nvPr/>
        </p:nvPicPr>
        <p:blipFill>
          <a:blip r:embed="rId4"/>
          <a:stretch>
            <a:fillRect/>
          </a:stretch>
        </p:blipFill>
        <p:spPr>
          <a:xfrm>
            <a:off x="582445" y="2055965"/>
            <a:ext cx="3475501" cy="1592300"/>
          </a:xfrm>
          <a:prstGeom prst="rect">
            <a:avLst/>
          </a:prstGeom>
        </p:spPr>
      </p:pic>
      <p:pic>
        <p:nvPicPr>
          <p:cNvPr id="6" name="图片 5">
            <a:extLst>
              <a:ext uri="{FF2B5EF4-FFF2-40B4-BE49-F238E27FC236}">
                <a16:creationId xmlns:a16="http://schemas.microsoft.com/office/drawing/2014/main" id="{2376AA8E-D3CC-BA97-937A-BE5F983A2B87}"/>
              </a:ext>
            </a:extLst>
          </p:cNvPr>
          <p:cNvPicPr>
            <a:picLocks noChangeAspect="1"/>
          </p:cNvPicPr>
          <p:nvPr/>
        </p:nvPicPr>
        <p:blipFill>
          <a:blip r:embed="rId5"/>
          <a:stretch>
            <a:fillRect/>
          </a:stretch>
        </p:blipFill>
        <p:spPr>
          <a:xfrm>
            <a:off x="4266874" y="1596942"/>
            <a:ext cx="3558320" cy="3209390"/>
          </a:xfrm>
          <a:prstGeom prst="rect">
            <a:avLst/>
          </a:prstGeom>
        </p:spPr>
      </p:pic>
      <p:pic>
        <p:nvPicPr>
          <p:cNvPr id="12" name="图片 11">
            <a:extLst>
              <a:ext uri="{FF2B5EF4-FFF2-40B4-BE49-F238E27FC236}">
                <a16:creationId xmlns:a16="http://schemas.microsoft.com/office/drawing/2014/main" id="{4FE0C566-B33E-C5F6-49A7-6A648F310AFD}"/>
              </a:ext>
            </a:extLst>
          </p:cNvPr>
          <p:cNvPicPr>
            <a:picLocks noChangeAspect="1"/>
          </p:cNvPicPr>
          <p:nvPr/>
        </p:nvPicPr>
        <p:blipFill>
          <a:blip r:embed="rId6"/>
          <a:stretch>
            <a:fillRect/>
          </a:stretch>
        </p:blipFill>
        <p:spPr>
          <a:xfrm>
            <a:off x="8010549" y="1596943"/>
            <a:ext cx="3344807" cy="3209389"/>
          </a:xfrm>
          <a:prstGeom prst="rect">
            <a:avLst/>
          </a:prstGeom>
        </p:spPr>
      </p:pic>
      <p:pic>
        <p:nvPicPr>
          <p:cNvPr id="15" name="图片 14">
            <a:extLst>
              <a:ext uri="{FF2B5EF4-FFF2-40B4-BE49-F238E27FC236}">
                <a16:creationId xmlns:a16="http://schemas.microsoft.com/office/drawing/2014/main" id="{240A06B3-84F2-055E-61DB-97E453CE689E}"/>
              </a:ext>
            </a:extLst>
          </p:cNvPr>
          <p:cNvPicPr>
            <a:picLocks noChangeAspect="1"/>
          </p:cNvPicPr>
          <p:nvPr/>
        </p:nvPicPr>
        <p:blipFill>
          <a:blip r:embed="rId7"/>
          <a:stretch>
            <a:fillRect/>
          </a:stretch>
        </p:blipFill>
        <p:spPr>
          <a:xfrm>
            <a:off x="2152016" y="4732119"/>
            <a:ext cx="3558320" cy="2125881"/>
          </a:xfrm>
          <a:prstGeom prst="rect">
            <a:avLst/>
          </a:prstGeom>
        </p:spPr>
      </p:pic>
      <p:sp>
        <p:nvSpPr>
          <p:cNvPr id="43" name="文本框 42">
            <a:extLst>
              <a:ext uri="{FF2B5EF4-FFF2-40B4-BE49-F238E27FC236}">
                <a16:creationId xmlns:a16="http://schemas.microsoft.com/office/drawing/2014/main" id="{BA477FBD-182B-CF21-2439-DCDD2EA75552}"/>
              </a:ext>
            </a:extLst>
          </p:cNvPr>
          <p:cNvSpPr txBox="1"/>
          <p:nvPr/>
        </p:nvSpPr>
        <p:spPr>
          <a:xfrm>
            <a:off x="430477" y="4265232"/>
            <a:ext cx="1889718" cy="369332"/>
          </a:xfrm>
          <a:prstGeom prst="rect">
            <a:avLst/>
          </a:prstGeom>
          <a:noFill/>
        </p:spPr>
        <p:txBody>
          <a:bodyPr wrap="square">
            <a:spAutoFit/>
          </a:bodyPr>
          <a:lstStyle/>
          <a:p>
            <a:r>
              <a:rPr lang="zh-CN" altLang="en-US" b="1" dirty="0">
                <a:solidFill>
                  <a:prstClr val="black"/>
                </a:solidFill>
                <a:latin typeface="微软雅黑" panose="020B0503020204020204" charset="-122"/>
                <a:ea typeface="微软雅黑" panose="020B0503020204020204" charset="-122"/>
              </a:rPr>
              <a:t>结果：</a:t>
            </a:r>
          </a:p>
        </p:txBody>
      </p:sp>
      <p:pic>
        <p:nvPicPr>
          <p:cNvPr id="44" name="图片 43">
            <a:extLst>
              <a:ext uri="{FF2B5EF4-FFF2-40B4-BE49-F238E27FC236}">
                <a16:creationId xmlns:a16="http://schemas.microsoft.com/office/drawing/2014/main" id="{D0CA9852-9D2F-26FD-3709-7604BFDFB62E}"/>
              </a:ext>
            </a:extLst>
          </p:cNvPr>
          <p:cNvPicPr>
            <a:picLocks noChangeAspect="1"/>
          </p:cNvPicPr>
          <p:nvPr/>
        </p:nvPicPr>
        <p:blipFill>
          <a:blip r:embed="rId8"/>
          <a:stretch>
            <a:fillRect/>
          </a:stretch>
        </p:blipFill>
        <p:spPr>
          <a:xfrm>
            <a:off x="5895691" y="4806331"/>
            <a:ext cx="2576505" cy="2055945"/>
          </a:xfrm>
          <a:prstGeom prst="rect">
            <a:avLst/>
          </a:prstGeom>
        </p:spPr>
      </p:pic>
      <p:pic>
        <p:nvPicPr>
          <p:cNvPr id="16" name="音频 15">
            <a:hlinkClick r:id="" action="ppaction://media"/>
            <a:extLst>
              <a:ext uri="{FF2B5EF4-FFF2-40B4-BE49-F238E27FC236}">
                <a16:creationId xmlns:a16="http://schemas.microsoft.com/office/drawing/2014/main" id="{F6F1FA8B-722A-44B1-DC96-71D4B5FB7F0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8627735"/>
      </p:ext>
    </p:extLst>
  </p:cSld>
  <p:clrMapOvr>
    <a:masterClrMapping/>
  </p:clrMapOvr>
  <p:transition spd="slow" advTm="2511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69986" cy="6681374"/>
            <a:chOff x="335361" y="116633"/>
            <a:chExt cx="11569986" cy="6681374"/>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实例：</a:t>
              </a:r>
              <a:r>
                <a:rPr kumimoji="0" lang="en-US" altLang="zh-CN"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N</a:t>
              </a: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皇后问题</a:t>
              </a:r>
            </a:p>
          </p:txBody>
        </p:sp>
        <p:sp>
          <p:nvSpPr>
            <p:cNvPr id="11" name="文本框 10"/>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4" name="文本框 3">
            <a:extLst>
              <a:ext uri="{FF2B5EF4-FFF2-40B4-BE49-F238E27FC236}">
                <a16:creationId xmlns:a16="http://schemas.microsoft.com/office/drawing/2014/main" id="{97E49C99-3309-C42E-234D-80D5F8D45FDE}"/>
              </a:ext>
            </a:extLst>
          </p:cNvPr>
          <p:cNvSpPr txBox="1"/>
          <p:nvPr/>
        </p:nvSpPr>
        <p:spPr>
          <a:xfrm>
            <a:off x="335360" y="942051"/>
            <a:ext cx="11645145" cy="646331"/>
          </a:xfrm>
          <a:prstGeom prst="rect">
            <a:avLst/>
          </a:prstGeom>
          <a:noFill/>
        </p:spPr>
        <p:txBody>
          <a:bodyPr wrap="square">
            <a:spAutoFit/>
          </a:bodyPr>
          <a:lstStyle/>
          <a:p>
            <a:pPr>
              <a:defRPr/>
            </a:pPr>
            <a:r>
              <a:rPr lang="zh-CN" altLang="en-US" b="1" dirty="0">
                <a:solidFill>
                  <a:prstClr val="black"/>
                </a:solidFill>
                <a:latin typeface="微软雅黑" panose="020B0503020204020204" charset="-122"/>
                <a:ea typeface="微软雅黑" panose="020B0503020204020204" charset="-122"/>
              </a:rPr>
              <a:t>我们需要在 </a:t>
            </a:r>
            <a:r>
              <a:rPr lang="en-US" altLang="zh-CN" b="1" dirty="0">
                <a:solidFill>
                  <a:prstClr val="black"/>
                </a:solidFill>
                <a:latin typeface="微软雅黑" panose="020B0503020204020204" charset="-122"/>
                <a:ea typeface="微软雅黑" panose="020B0503020204020204" charset="-122"/>
              </a:rPr>
              <a:t>8x8 </a:t>
            </a:r>
            <a:r>
              <a:rPr lang="zh-CN" altLang="en-US" b="1" dirty="0">
                <a:solidFill>
                  <a:prstClr val="black"/>
                </a:solidFill>
                <a:latin typeface="微软雅黑" panose="020B0503020204020204" charset="-122"/>
                <a:ea typeface="微软雅黑" panose="020B0503020204020204" charset="-122"/>
              </a:rPr>
              <a:t>的棋盘上放置 </a:t>
            </a:r>
            <a:r>
              <a:rPr lang="en-US" altLang="zh-CN" b="1" dirty="0">
                <a:solidFill>
                  <a:prstClr val="black"/>
                </a:solidFill>
                <a:latin typeface="微软雅黑" panose="020B0503020204020204" charset="-122"/>
                <a:ea typeface="微软雅黑" panose="020B0503020204020204" charset="-122"/>
              </a:rPr>
              <a:t>8 </a:t>
            </a:r>
            <a:r>
              <a:rPr lang="zh-CN" altLang="en-US" b="1" dirty="0">
                <a:solidFill>
                  <a:prstClr val="black"/>
                </a:solidFill>
                <a:latin typeface="微软雅黑" panose="020B0503020204020204" charset="-122"/>
                <a:ea typeface="微软雅黑" panose="020B0503020204020204" charset="-122"/>
              </a:rPr>
              <a:t>个皇后，使得它们互相不攻击。这可以建模为：</a:t>
            </a:r>
            <a:r>
              <a:rPr lang="en-US" altLang="zh-CN" b="1" dirty="0">
                <a:solidFill>
                  <a:prstClr val="black"/>
                </a:solidFill>
                <a:latin typeface="微软雅黑" panose="020B0503020204020204" charset="-122"/>
                <a:ea typeface="微软雅黑" panose="020B0503020204020204" charset="-122"/>
              </a:rPr>
              <a:t>8 </a:t>
            </a:r>
            <a:r>
              <a:rPr lang="zh-CN" altLang="en-US" b="1" dirty="0">
                <a:solidFill>
                  <a:prstClr val="black"/>
                </a:solidFill>
                <a:latin typeface="微软雅黑" panose="020B0503020204020204" charset="-122"/>
                <a:ea typeface="微软雅黑" panose="020B0503020204020204" charset="-122"/>
              </a:rPr>
              <a:t>个变量分别代表每个皇后所在的列号，然后添加约束确保它们不在同一行、同一列、同一对角线上。</a:t>
            </a:r>
          </a:p>
        </p:txBody>
      </p:sp>
      <p:pic>
        <p:nvPicPr>
          <p:cNvPr id="5" name="图片 4">
            <a:extLst>
              <a:ext uri="{FF2B5EF4-FFF2-40B4-BE49-F238E27FC236}">
                <a16:creationId xmlns:a16="http://schemas.microsoft.com/office/drawing/2014/main" id="{C48D51DE-7288-A009-6FBA-08052F5A5A19}"/>
              </a:ext>
            </a:extLst>
          </p:cNvPr>
          <p:cNvPicPr>
            <a:picLocks noChangeAspect="1"/>
          </p:cNvPicPr>
          <p:nvPr/>
        </p:nvPicPr>
        <p:blipFill>
          <a:blip r:embed="rId2"/>
          <a:stretch>
            <a:fillRect/>
          </a:stretch>
        </p:blipFill>
        <p:spPr>
          <a:xfrm>
            <a:off x="7451499" y="4247075"/>
            <a:ext cx="4529006" cy="2550932"/>
          </a:xfrm>
          <a:prstGeom prst="rect">
            <a:avLst/>
          </a:prstGeom>
        </p:spPr>
      </p:pic>
      <p:sp>
        <p:nvSpPr>
          <p:cNvPr id="6" name="文本框 5">
            <a:extLst>
              <a:ext uri="{FF2B5EF4-FFF2-40B4-BE49-F238E27FC236}">
                <a16:creationId xmlns:a16="http://schemas.microsoft.com/office/drawing/2014/main" id="{70C73CDE-EC5B-D3B0-E92E-15CF1A83B8D9}"/>
              </a:ext>
            </a:extLst>
          </p:cNvPr>
          <p:cNvSpPr txBox="1"/>
          <p:nvPr/>
        </p:nvSpPr>
        <p:spPr>
          <a:xfrm>
            <a:off x="9033301" y="3877743"/>
            <a:ext cx="1889718" cy="369332"/>
          </a:xfrm>
          <a:prstGeom prst="rect">
            <a:avLst/>
          </a:prstGeom>
          <a:noFill/>
        </p:spPr>
        <p:txBody>
          <a:bodyPr wrap="square">
            <a:spAutoFit/>
          </a:bodyPr>
          <a:lstStyle/>
          <a:p>
            <a:r>
              <a:rPr lang="zh-CN" altLang="en-US" b="1" dirty="0">
                <a:solidFill>
                  <a:prstClr val="black"/>
                </a:solidFill>
                <a:latin typeface="微软雅黑" panose="020B0503020204020204" charset="-122"/>
                <a:ea typeface="微软雅黑" panose="020B0503020204020204" charset="-122"/>
              </a:rPr>
              <a:t>结果：</a:t>
            </a:r>
          </a:p>
        </p:txBody>
      </p:sp>
      <p:pic>
        <p:nvPicPr>
          <p:cNvPr id="12" name="图片 11">
            <a:extLst>
              <a:ext uri="{FF2B5EF4-FFF2-40B4-BE49-F238E27FC236}">
                <a16:creationId xmlns:a16="http://schemas.microsoft.com/office/drawing/2014/main" id="{892BD604-B98A-D5A3-318D-118C0CA1B818}"/>
              </a:ext>
            </a:extLst>
          </p:cNvPr>
          <p:cNvPicPr>
            <a:picLocks noChangeAspect="1"/>
          </p:cNvPicPr>
          <p:nvPr/>
        </p:nvPicPr>
        <p:blipFill>
          <a:blip r:embed="rId3"/>
          <a:stretch>
            <a:fillRect/>
          </a:stretch>
        </p:blipFill>
        <p:spPr>
          <a:xfrm>
            <a:off x="121297" y="1682120"/>
            <a:ext cx="3340637" cy="1706111"/>
          </a:xfrm>
          <a:prstGeom prst="rect">
            <a:avLst/>
          </a:prstGeom>
        </p:spPr>
      </p:pic>
      <p:pic>
        <p:nvPicPr>
          <p:cNvPr id="15" name="图片 14">
            <a:extLst>
              <a:ext uri="{FF2B5EF4-FFF2-40B4-BE49-F238E27FC236}">
                <a16:creationId xmlns:a16="http://schemas.microsoft.com/office/drawing/2014/main" id="{3F895C83-FBC1-F64F-DFF1-16B311F899EC}"/>
              </a:ext>
            </a:extLst>
          </p:cNvPr>
          <p:cNvPicPr>
            <a:picLocks noChangeAspect="1"/>
          </p:cNvPicPr>
          <p:nvPr/>
        </p:nvPicPr>
        <p:blipFill>
          <a:blip r:embed="rId4"/>
          <a:stretch>
            <a:fillRect/>
          </a:stretch>
        </p:blipFill>
        <p:spPr>
          <a:xfrm>
            <a:off x="3539682" y="1682120"/>
            <a:ext cx="4392757" cy="1839739"/>
          </a:xfrm>
          <a:prstGeom prst="rect">
            <a:avLst/>
          </a:prstGeom>
        </p:spPr>
      </p:pic>
      <p:pic>
        <p:nvPicPr>
          <p:cNvPr id="43" name="图片 42">
            <a:extLst>
              <a:ext uri="{FF2B5EF4-FFF2-40B4-BE49-F238E27FC236}">
                <a16:creationId xmlns:a16="http://schemas.microsoft.com/office/drawing/2014/main" id="{1862C305-C126-11D7-0975-8A55E1400362}"/>
              </a:ext>
            </a:extLst>
          </p:cNvPr>
          <p:cNvPicPr>
            <a:picLocks noChangeAspect="1"/>
          </p:cNvPicPr>
          <p:nvPr/>
        </p:nvPicPr>
        <p:blipFill>
          <a:blip r:embed="rId5"/>
          <a:stretch>
            <a:fillRect/>
          </a:stretch>
        </p:blipFill>
        <p:spPr>
          <a:xfrm>
            <a:off x="286653" y="3601861"/>
            <a:ext cx="6329264" cy="3127717"/>
          </a:xfrm>
          <a:prstGeom prst="rect">
            <a:avLst/>
          </a:prstGeom>
        </p:spPr>
      </p:pic>
      <p:pic>
        <p:nvPicPr>
          <p:cNvPr id="44" name="图片 43">
            <a:extLst>
              <a:ext uri="{FF2B5EF4-FFF2-40B4-BE49-F238E27FC236}">
                <a16:creationId xmlns:a16="http://schemas.microsoft.com/office/drawing/2014/main" id="{2250F6A5-BDBF-16C5-0E7E-AC9931CAD09C}"/>
              </a:ext>
            </a:extLst>
          </p:cNvPr>
          <p:cNvPicPr>
            <a:picLocks noChangeAspect="1"/>
          </p:cNvPicPr>
          <p:nvPr/>
        </p:nvPicPr>
        <p:blipFill>
          <a:blip r:embed="rId6"/>
          <a:stretch>
            <a:fillRect/>
          </a:stretch>
        </p:blipFill>
        <p:spPr>
          <a:xfrm>
            <a:off x="8010187" y="1757869"/>
            <a:ext cx="4131368" cy="1706111"/>
          </a:xfrm>
          <a:prstGeom prst="rect">
            <a:avLst/>
          </a:prstGeom>
        </p:spPr>
      </p:pic>
    </p:spTree>
    <p:extLst>
      <p:ext uri="{BB962C8B-B14F-4D97-AF65-F5344CB8AC3E}">
        <p14:creationId xmlns:p14="http://schemas.microsoft.com/office/powerpoint/2010/main" val="3687994973"/>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69986" cy="6681374"/>
            <a:chOff x="335361" y="116633"/>
            <a:chExt cx="11569986" cy="6681374"/>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实例：逻辑电路验证</a:t>
              </a:r>
            </a:p>
          </p:txBody>
        </p:sp>
        <p:sp>
          <p:nvSpPr>
            <p:cNvPr id="11" name="文本框 10"/>
            <p:cNvSpPr txBox="1"/>
            <p:nvPr/>
          </p:nvSpPr>
          <p:spPr>
            <a:xfrm>
              <a:off x="10805366" y="642867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sp>
        <p:nvSpPr>
          <p:cNvPr id="6" name="文本框 5">
            <a:extLst>
              <a:ext uri="{FF2B5EF4-FFF2-40B4-BE49-F238E27FC236}">
                <a16:creationId xmlns:a16="http://schemas.microsoft.com/office/drawing/2014/main" id="{70C73CDE-EC5B-D3B0-E92E-15CF1A83B8D9}"/>
              </a:ext>
            </a:extLst>
          </p:cNvPr>
          <p:cNvSpPr txBox="1"/>
          <p:nvPr/>
        </p:nvSpPr>
        <p:spPr>
          <a:xfrm>
            <a:off x="9163931" y="1856078"/>
            <a:ext cx="1889718" cy="369332"/>
          </a:xfrm>
          <a:prstGeom prst="rect">
            <a:avLst/>
          </a:prstGeom>
          <a:noFill/>
        </p:spPr>
        <p:txBody>
          <a:bodyPr wrap="square">
            <a:spAutoFit/>
          </a:bodyPr>
          <a:lstStyle/>
          <a:p>
            <a:r>
              <a:rPr lang="zh-CN" altLang="en-US" b="1" dirty="0">
                <a:solidFill>
                  <a:prstClr val="black"/>
                </a:solidFill>
                <a:latin typeface="微软雅黑" panose="020B0503020204020204" charset="-122"/>
                <a:ea typeface="微软雅黑" panose="020B0503020204020204" charset="-122"/>
              </a:rPr>
              <a:t>结果：</a:t>
            </a:r>
          </a:p>
        </p:txBody>
      </p:sp>
      <p:pic>
        <p:nvPicPr>
          <p:cNvPr id="2" name="图片 1">
            <a:extLst>
              <a:ext uri="{FF2B5EF4-FFF2-40B4-BE49-F238E27FC236}">
                <a16:creationId xmlns:a16="http://schemas.microsoft.com/office/drawing/2014/main" id="{482D34DE-981C-5A3A-FD23-A5EC823B5207}"/>
              </a:ext>
            </a:extLst>
          </p:cNvPr>
          <p:cNvPicPr>
            <a:picLocks noChangeAspect="1"/>
          </p:cNvPicPr>
          <p:nvPr/>
        </p:nvPicPr>
        <p:blipFill>
          <a:blip r:embed="rId2"/>
          <a:stretch>
            <a:fillRect/>
          </a:stretch>
        </p:blipFill>
        <p:spPr>
          <a:xfrm>
            <a:off x="7541485" y="2308506"/>
            <a:ext cx="4114657" cy="1365537"/>
          </a:xfrm>
          <a:prstGeom prst="rect">
            <a:avLst/>
          </a:prstGeom>
        </p:spPr>
      </p:pic>
      <p:pic>
        <p:nvPicPr>
          <p:cNvPr id="3" name="图片 2">
            <a:extLst>
              <a:ext uri="{FF2B5EF4-FFF2-40B4-BE49-F238E27FC236}">
                <a16:creationId xmlns:a16="http://schemas.microsoft.com/office/drawing/2014/main" id="{0D9977CC-47EF-F621-AEA1-A718EB0DD332}"/>
              </a:ext>
            </a:extLst>
          </p:cNvPr>
          <p:cNvPicPr>
            <a:picLocks noChangeAspect="1"/>
          </p:cNvPicPr>
          <p:nvPr/>
        </p:nvPicPr>
        <p:blipFill>
          <a:blip r:embed="rId3"/>
          <a:stretch>
            <a:fillRect/>
          </a:stretch>
        </p:blipFill>
        <p:spPr>
          <a:xfrm>
            <a:off x="7904326" y="3898350"/>
            <a:ext cx="3388974" cy="2017599"/>
          </a:xfrm>
          <a:prstGeom prst="rect">
            <a:avLst/>
          </a:prstGeom>
        </p:spPr>
      </p:pic>
      <p:sp>
        <p:nvSpPr>
          <p:cNvPr id="17" name="文本框 16">
            <a:extLst>
              <a:ext uri="{FF2B5EF4-FFF2-40B4-BE49-F238E27FC236}">
                <a16:creationId xmlns:a16="http://schemas.microsoft.com/office/drawing/2014/main" id="{2CC9F463-7AF6-74DB-2EC1-52C9859D42F3}"/>
              </a:ext>
            </a:extLst>
          </p:cNvPr>
          <p:cNvSpPr txBox="1"/>
          <p:nvPr/>
        </p:nvSpPr>
        <p:spPr>
          <a:xfrm>
            <a:off x="188944" y="942051"/>
            <a:ext cx="11856875" cy="646331"/>
          </a:xfrm>
          <a:prstGeom prst="rect">
            <a:avLst/>
          </a:prstGeom>
          <a:noFill/>
        </p:spPr>
        <p:txBody>
          <a:bodyPr wrap="square">
            <a:spAutoFit/>
          </a:bodyPr>
          <a:lstStyle/>
          <a:p>
            <a:r>
              <a:rPr lang="zh-CN" altLang="en-US" b="1" dirty="0">
                <a:solidFill>
                  <a:prstClr val="black"/>
                </a:solidFill>
                <a:latin typeface="微软雅黑" panose="020B0503020204020204" charset="-122"/>
                <a:ea typeface="微软雅黑" panose="020B0503020204020204" charset="-122"/>
              </a:rPr>
              <a:t>假设我们有一个布尔电路，我们想验证它是否等价于另一个电路，或者检查某个电路在什么输入下会产生特定输出。我们可以用位向量或布尔变量来表示信号，用约束来表示逻辑门的行为</a:t>
            </a:r>
          </a:p>
        </p:txBody>
      </p:sp>
      <p:pic>
        <p:nvPicPr>
          <p:cNvPr id="18" name="图片 17">
            <a:extLst>
              <a:ext uri="{FF2B5EF4-FFF2-40B4-BE49-F238E27FC236}">
                <a16:creationId xmlns:a16="http://schemas.microsoft.com/office/drawing/2014/main" id="{0CDB01AB-31B1-E35E-B4B8-5AA269099E09}"/>
              </a:ext>
            </a:extLst>
          </p:cNvPr>
          <p:cNvPicPr>
            <a:picLocks noChangeAspect="1"/>
          </p:cNvPicPr>
          <p:nvPr/>
        </p:nvPicPr>
        <p:blipFill>
          <a:blip r:embed="rId4"/>
          <a:stretch>
            <a:fillRect/>
          </a:stretch>
        </p:blipFill>
        <p:spPr>
          <a:xfrm>
            <a:off x="188944" y="2094722"/>
            <a:ext cx="2729552" cy="3429000"/>
          </a:xfrm>
          <a:prstGeom prst="rect">
            <a:avLst/>
          </a:prstGeom>
        </p:spPr>
      </p:pic>
      <p:pic>
        <p:nvPicPr>
          <p:cNvPr id="19" name="图片 18">
            <a:extLst>
              <a:ext uri="{FF2B5EF4-FFF2-40B4-BE49-F238E27FC236}">
                <a16:creationId xmlns:a16="http://schemas.microsoft.com/office/drawing/2014/main" id="{E6F5992F-D59B-E743-C806-99D3E6754C78}"/>
              </a:ext>
            </a:extLst>
          </p:cNvPr>
          <p:cNvPicPr>
            <a:picLocks noChangeAspect="1"/>
          </p:cNvPicPr>
          <p:nvPr/>
        </p:nvPicPr>
        <p:blipFill>
          <a:blip r:embed="rId5"/>
          <a:stretch>
            <a:fillRect/>
          </a:stretch>
        </p:blipFill>
        <p:spPr>
          <a:xfrm>
            <a:off x="3396520" y="1856078"/>
            <a:ext cx="3666941" cy="4245429"/>
          </a:xfrm>
          <a:prstGeom prst="rect">
            <a:avLst/>
          </a:prstGeom>
        </p:spPr>
      </p:pic>
    </p:spTree>
    <p:extLst>
      <p:ext uri="{BB962C8B-B14F-4D97-AF65-F5344CB8AC3E}">
        <p14:creationId xmlns:p14="http://schemas.microsoft.com/office/powerpoint/2010/main" val="2161023598"/>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00" y="1489075"/>
            <a:ext cx="12278360" cy="3632200"/>
          </a:xfrm>
          <a:prstGeom prst="rect">
            <a:avLst/>
          </a:prstGeom>
          <a:solidFill>
            <a:srgbClr val="961318">
              <a:alpha val="85000"/>
            </a:srgbClr>
          </a:solidFill>
          <a:ln w="12700" cap="flat" cmpd="sng" algn="ctr">
            <a:noFill/>
            <a:prstDash val="solid"/>
            <a:miter lim="800000"/>
          </a:ln>
          <a:effectLst/>
        </p:spPr>
        <p:txBody>
          <a:bodyPr rtlCol="0" anchor="ctr"/>
          <a:lstStyle/>
          <a:p>
            <a:pPr algn="ctr">
              <a:defRPr/>
            </a:pPr>
            <a:endParaRPr lang="zh-CN" altLang="en-US" kern="0" dirty="0">
              <a:solidFill>
                <a:srgbClr val="FFFFFF"/>
              </a:solidFill>
              <a:latin typeface="Arial" panose="020B0604020202020204"/>
              <a:ea typeface="微软雅黑" panose="020B0503020204020204" charset="-122"/>
              <a:cs typeface="+mn-ea"/>
              <a:sym typeface="+mn-lt"/>
            </a:endParaRPr>
          </a:p>
        </p:txBody>
      </p:sp>
      <p:sp>
        <p:nvSpPr>
          <p:cNvPr id="4" name="Rectangle 9"/>
          <p:cNvSpPr/>
          <p:nvPr/>
        </p:nvSpPr>
        <p:spPr>
          <a:xfrm>
            <a:off x="1668145" y="2964815"/>
            <a:ext cx="9416415" cy="1778000"/>
          </a:xfrm>
          <a:prstGeom prst="rect">
            <a:avLst/>
          </a:prstGeom>
        </p:spPr>
        <p:txBody>
          <a:bodyPr wrap="square">
            <a:noAutofit/>
          </a:bodyPr>
          <a:lstStyle/>
          <a:p>
            <a:pPr algn="ctr"/>
            <a:r>
              <a:rPr lang="zh-CN" altLang="en-US" sz="6000" b="1" dirty="0">
                <a:solidFill>
                  <a:prstClr val="white"/>
                </a:solidFill>
                <a:latin typeface="微软雅黑" panose="020B0503020204020204" charset="-122"/>
                <a:ea typeface="微软雅黑" panose="020B0503020204020204" charset="-122"/>
                <a:cs typeface="阿里巴巴普惠体 B" panose="00020600040101010101" pitchFamily="18" charset="-122"/>
              </a:rPr>
              <a:t>感谢观看 期待您的指点</a:t>
            </a:r>
            <a:r>
              <a:rPr lang="zh-CN" altLang="en-US" sz="6000" b="1" i="1" dirty="0">
                <a:solidFill>
                  <a:prstClr val="white"/>
                </a:solidFill>
                <a:latin typeface="微软雅黑" panose="020B0503020204020204" charset="-122"/>
                <a:ea typeface="微软雅黑" panose="020B0503020204020204" charset="-122"/>
                <a:cs typeface="阿里巴巴普惠体 B" panose="00020600040101010101" pitchFamily="18" charset="-122"/>
              </a:rPr>
              <a:t>！</a:t>
            </a:r>
          </a:p>
        </p:txBody>
      </p:sp>
      <p:cxnSp>
        <p:nvCxnSpPr>
          <p:cNvPr id="6" name="直接连接符 5"/>
          <p:cNvCxnSpPr/>
          <p:nvPr/>
        </p:nvCxnSpPr>
        <p:spPr>
          <a:xfrm flipV="1">
            <a:off x="-631417" y="5529572"/>
            <a:ext cx="5256126" cy="1"/>
          </a:xfrm>
          <a:prstGeom prst="line">
            <a:avLst/>
          </a:prstGeom>
          <a:noFill/>
          <a:ln w="38100" cap="flat" cmpd="sng" algn="ctr">
            <a:solidFill>
              <a:srgbClr val="961318"/>
            </a:solidFill>
            <a:prstDash val="solid"/>
            <a:miter lim="800000"/>
          </a:ln>
          <a:effectLst/>
        </p:spPr>
      </p:cxnSp>
      <p:cxnSp>
        <p:nvCxnSpPr>
          <p:cNvPr id="7" name="直接连接符 6"/>
          <p:cNvCxnSpPr/>
          <p:nvPr/>
        </p:nvCxnSpPr>
        <p:spPr>
          <a:xfrm>
            <a:off x="7770554" y="5561910"/>
            <a:ext cx="5446002" cy="0"/>
          </a:xfrm>
          <a:prstGeom prst="line">
            <a:avLst/>
          </a:prstGeom>
          <a:noFill/>
          <a:ln w="38100" cap="flat" cmpd="sng" algn="ctr">
            <a:solidFill>
              <a:srgbClr val="961318"/>
            </a:solidFill>
            <a:prstDash val="solid"/>
            <a:miter lim="800000"/>
          </a:ln>
          <a:effectLst/>
        </p:spPr>
      </p:cxnSp>
      <p:sp>
        <p:nvSpPr>
          <p:cNvPr id="15" name="Rectangle 10"/>
          <p:cNvSpPr/>
          <p:nvPr>
            <p:custDataLst>
              <p:tags r:id="rId1"/>
            </p:custDataLst>
          </p:nvPr>
        </p:nvSpPr>
        <p:spPr>
          <a:xfrm>
            <a:off x="55245" y="4028440"/>
            <a:ext cx="12215495" cy="400110"/>
          </a:xfrm>
          <a:prstGeom prst="rect">
            <a:avLst/>
          </a:prstGeom>
        </p:spPr>
        <p:txBody>
          <a:bodyPr wrap="square">
            <a:spAutoFit/>
          </a:bodyPr>
          <a:lstStyle/>
          <a:p>
            <a:pPr algn="ctr"/>
            <a:r>
              <a:rPr lang="fr-FR" altLang="zh-CN" sz="2000" b="1" dirty="0">
                <a:solidFill>
                  <a:prstClr val="white"/>
                </a:solidFill>
                <a:latin typeface="微软雅黑 Light" panose="020B0502040204020203" pitchFamily="34" charset="-122"/>
                <a:ea typeface="微软雅黑 Light" panose="020B0502040204020203" pitchFamily="34" charset="-122"/>
              </a:rPr>
              <a:t>Xidian University </a:t>
            </a:r>
            <a:r>
              <a:rPr lang="zh-CN" altLang="en-US" sz="2000" b="1" dirty="0">
                <a:solidFill>
                  <a:prstClr val="white"/>
                </a:solidFill>
                <a:latin typeface="微软雅黑 Light" panose="020B0502040204020203" pitchFamily="34" charset="-122"/>
                <a:ea typeface="微软雅黑 Light" panose="020B0502040204020203" pitchFamily="34" charset="-122"/>
              </a:rPr>
              <a:t>GRADUATION REPLY GENERAL TEMPLATE</a:t>
            </a:r>
          </a:p>
        </p:txBody>
      </p:sp>
      <p:sp>
        <p:nvSpPr>
          <p:cNvPr id="3" name="文本框 8">
            <a:extLst>
              <a:ext uri="{FF2B5EF4-FFF2-40B4-BE49-F238E27FC236}">
                <a16:creationId xmlns:a16="http://schemas.microsoft.com/office/drawing/2014/main" id="{51CA68EA-D1DF-DD9B-89C9-692558D71065}"/>
              </a:ext>
            </a:extLst>
          </p:cNvPr>
          <p:cNvSpPr txBox="1"/>
          <p:nvPr/>
        </p:nvSpPr>
        <p:spPr>
          <a:xfrm>
            <a:off x="4624709" y="5337693"/>
            <a:ext cx="3075931" cy="400110"/>
          </a:xfrm>
          <a:prstGeom prst="rect">
            <a:avLst/>
          </a:prstGeom>
          <a:noFill/>
        </p:spPr>
        <p:txBody>
          <a:bodyPr wrap="square" rtlCol="0">
            <a:spAutoFit/>
          </a:bodyPr>
          <a:lstStyle/>
          <a:p>
            <a:pPr algn="ctr">
              <a:buClrTx/>
              <a:buSzTx/>
              <a:buFontTx/>
            </a:pPr>
            <a:r>
              <a:rPr lang="zh-CN" altLang="en-US" sz="2000" dirty="0">
                <a:solidFill>
                  <a:srgbClr val="8C1515"/>
                </a:solidFill>
                <a:latin typeface="华文行楷" panose="02010800040101010101" pitchFamily="2" charset="-122"/>
                <a:ea typeface="华文行楷" panose="02010800040101010101" pitchFamily="2" charset="-122"/>
                <a:sym typeface="+mn-ea"/>
              </a:rPr>
              <a:t>厚德 求真 砺学 笃行</a:t>
            </a:r>
          </a:p>
        </p:txBody>
      </p:sp>
      <p:pic>
        <p:nvPicPr>
          <p:cNvPr id="5" name="图片 4">
            <a:extLst>
              <a:ext uri="{FF2B5EF4-FFF2-40B4-BE49-F238E27FC236}">
                <a16:creationId xmlns:a16="http://schemas.microsoft.com/office/drawing/2014/main" id="{11C1B341-CB0A-F5AF-C678-BFBA5C160E58}"/>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67123" y="1637266"/>
            <a:ext cx="4857753" cy="1317973"/>
          </a:xfrm>
          <a:prstGeom prst="rect">
            <a:avLst/>
          </a:prstGeom>
        </p:spPr>
      </p:pic>
      <p:grpSp>
        <p:nvGrpSpPr>
          <p:cNvPr id="8" name="组合 7">
            <a:extLst>
              <a:ext uri="{FF2B5EF4-FFF2-40B4-BE49-F238E27FC236}">
                <a16:creationId xmlns:a16="http://schemas.microsoft.com/office/drawing/2014/main" id="{F91AFE4D-ECE5-3075-987F-DF8EE1157822}"/>
              </a:ext>
            </a:extLst>
          </p:cNvPr>
          <p:cNvGrpSpPr/>
          <p:nvPr/>
        </p:nvGrpSpPr>
        <p:grpSpPr>
          <a:xfrm>
            <a:off x="5035453" y="5714684"/>
            <a:ext cx="2499402" cy="1095678"/>
            <a:chOff x="2958238" y="5878875"/>
            <a:chExt cx="2499402" cy="1095678"/>
          </a:xfrm>
        </p:grpSpPr>
        <p:sp>
          <p:nvSpPr>
            <p:cNvPr id="9" name="TextBox 14">
              <a:extLst>
                <a:ext uri="{FF2B5EF4-FFF2-40B4-BE49-F238E27FC236}">
                  <a16:creationId xmlns:a16="http://schemas.microsoft.com/office/drawing/2014/main" id="{C1EF8731-3404-F18B-234A-66D7C2B909ED}"/>
                </a:ext>
              </a:extLst>
            </p:cNvPr>
            <p:cNvSpPr txBox="1"/>
            <p:nvPr/>
          </p:nvSpPr>
          <p:spPr>
            <a:xfrm>
              <a:off x="2958238" y="5878875"/>
              <a:ext cx="2294218"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答辩人：宋亮亮 党叶楠</a:t>
              </a:r>
            </a:p>
          </p:txBody>
        </p:sp>
        <p:sp>
          <p:nvSpPr>
            <p:cNvPr id="14" name="TextBox 28">
              <a:extLst>
                <a:ext uri="{FF2B5EF4-FFF2-40B4-BE49-F238E27FC236}">
                  <a16:creationId xmlns:a16="http://schemas.microsoft.com/office/drawing/2014/main" id="{E0AC2592-5589-6BAB-42E2-98849C405042}"/>
                </a:ext>
              </a:extLst>
            </p:cNvPr>
            <p:cNvSpPr txBox="1"/>
            <p:nvPr/>
          </p:nvSpPr>
          <p:spPr>
            <a:xfrm>
              <a:off x="2958238" y="6257437"/>
              <a:ext cx="2499402"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所在学院：</a:t>
              </a:r>
              <a:r>
                <a:rPr lang="en-US" altLang="zh-CN" sz="1600" b="1" dirty="0">
                  <a:solidFill>
                    <a:srgbClr val="961318"/>
                  </a:solidFill>
                  <a:latin typeface="Arial" panose="020B0604020202020204"/>
                  <a:ea typeface="微软雅黑" panose="020B0503020204020204" charset="-122"/>
                  <a:cs typeface="+mn-ea"/>
                </a:rPr>
                <a:t> </a:t>
              </a:r>
              <a:r>
                <a:rPr lang="zh-CN" altLang="en-US" sz="1600" b="1" dirty="0">
                  <a:solidFill>
                    <a:srgbClr val="961318"/>
                  </a:solidFill>
                  <a:latin typeface="Arial" panose="020B0604020202020204"/>
                  <a:ea typeface="微软雅黑" panose="020B0503020204020204" charset="-122"/>
                  <a:cs typeface="+mn-ea"/>
                </a:rPr>
                <a:t>人工智能学院</a:t>
              </a:r>
            </a:p>
          </p:txBody>
        </p:sp>
        <p:sp>
          <p:nvSpPr>
            <p:cNvPr id="16" name="TextBox 90">
              <a:extLst>
                <a:ext uri="{FF2B5EF4-FFF2-40B4-BE49-F238E27FC236}">
                  <a16:creationId xmlns:a16="http://schemas.microsoft.com/office/drawing/2014/main" id="{C07BE131-61EB-D707-A82E-B0D74144868E}"/>
                </a:ext>
              </a:extLst>
            </p:cNvPr>
            <p:cNvSpPr txBox="1"/>
            <p:nvPr/>
          </p:nvSpPr>
          <p:spPr>
            <a:xfrm>
              <a:off x="2958238" y="6635999"/>
              <a:ext cx="2314929" cy="338554"/>
            </a:xfrm>
            <a:prstGeom prst="rect">
              <a:avLst/>
            </a:prstGeom>
            <a:noFill/>
          </p:spPr>
          <p:txBody>
            <a:bodyPr wrap="none" rtlCol="0">
              <a:spAutoFit/>
            </a:bodyPr>
            <a:lstStyle/>
            <a:p>
              <a:r>
                <a:rPr lang="zh-CN" altLang="en-US" sz="1600" b="1" dirty="0">
                  <a:solidFill>
                    <a:srgbClr val="961318"/>
                  </a:solidFill>
                  <a:latin typeface="Arial" panose="020B0604020202020204"/>
                  <a:ea typeface="微软雅黑" panose="020B0503020204020204" charset="-122"/>
                  <a:cs typeface="+mn-ea"/>
                </a:rPr>
                <a:t>日期：</a:t>
              </a:r>
              <a:r>
                <a:rPr lang="en-US" altLang="zh-CN" sz="1600" b="1" dirty="0">
                  <a:solidFill>
                    <a:srgbClr val="961318"/>
                  </a:solidFill>
                  <a:latin typeface="Arial" panose="020B0604020202020204"/>
                  <a:ea typeface="微软雅黑" panose="020B0503020204020204" charset="-122"/>
                  <a:cs typeface="+mn-ea"/>
                </a:rPr>
                <a:t>2025</a:t>
              </a:r>
              <a:r>
                <a:rPr lang="zh-CN" altLang="en-US" sz="1600" b="1" dirty="0">
                  <a:solidFill>
                    <a:srgbClr val="961318"/>
                  </a:solidFill>
                  <a:latin typeface="Arial" panose="020B0604020202020204"/>
                  <a:ea typeface="微软雅黑" panose="020B0503020204020204" charset="-122"/>
                  <a:cs typeface="+mn-ea"/>
                </a:rPr>
                <a:t>年</a:t>
              </a:r>
              <a:r>
                <a:rPr lang="en-US" altLang="zh-CN" sz="1600" b="1" dirty="0">
                  <a:solidFill>
                    <a:srgbClr val="961318"/>
                  </a:solidFill>
                  <a:latin typeface="Arial" panose="020B0604020202020204"/>
                  <a:ea typeface="微软雅黑" panose="020B0503020204020204" charset="-122"/>
                  <a:cs typeface="+mn-ea"/>
                </a:rPr>
                <a:t>12</a:t>
              </a:r>
              <a:r>
                <a:rPr lang="zh-CN" altLang="en-US" sz="1600" b="1" dirty="0">
                  <a:solidFill>
                    <a:srgbClr val="961318"/>
                  </a:solidFill>
                  <a:latin typeface="Arial" panose="020B0604020202020204"/>
                  <a:ea typeface="微软雅黑" panose="020B0503020204020204" charset="-122"/>
                  <a:cs typeface="+mn-ea"/>
                </a:rPr>
                <a:t>月</a:t>
              </a:r>
              <a:r>
                <a:rPr lang="en-US" altLang="zh-CN" sz="1600" b="1" dirty="0">
                  <a:solidFill>
                    <a:srgbClr val="961318"/>
                  </a:solidFill>
                  <a:latin typeface="Arial" panose="020B0604020202020204"/>
                  <a:ea typeface="微软雅黑" panose="020B0503020204020204" charset="-122"/>
                  <a:cs typeface="+mn-ea"/>
                </a:rPr>
                <a:t>11</a:t>
              </a:r>
              <a:r>
                <a:rPr lang="zh-CN" altLang="en-US" sz="1600" b="1" dirty="0">
                  <a:solidFill>
                    <a:srgbClr val="961318"/>
                  </a:solidFill>
                  <a:latin typeface="Arial" panose="020B0604020202020204"/>
                  <a:ea typeface="微软雅黑" panose="020B0503020204020204" charset="-122"/>
                  <a:cs typeface="+mn-ea"/>
                </a:rPr>
                <a:t>日</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8"/>
              <a:ext cx="5501952" cy="5665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rgbClr val="961318"/>
                  </a:solidFill>
                </a:rPr>
                <a:t>CVC5</a:t>
              </a:r>
              <a:r>
                <a:rPr lang="zh-CN" altLang="en-US" dirty="0">
                  <a:solidFill>
                    <a:srgbClr val="961318"/>
                  </a:solidFill>
                </a:rPr>
                <a:t>背景介绍</a:t>
              </a:r>
              <a:endParaRPr kumimoji="0" lang="zh-CN" altLang="en-US" sz="48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grpSp>
        <p:nvGrpSpPr>
          <p:cNvPr id="44" name="组合 43">
            <a:extLst>
              <a:ext uri="{FF2B5EF4-FFF2-40B4-BE49-F238E27FC236}">
                <a16:creationId xmlns:a16="http://schemas.microsoft.com/office/drawing/2014/main" id="{8DB77ABB-143A-9593-185F-5DBD7674AAEC}"/>
              </a:ext>
            </a:extLst>
          </p:cNvPr>
          <p:cNvGrpSpPr/>
          <p:nvPr/>
        </p:nvGrpSpPr>
        <p:grpSpPr>
          <a:xfrm>
            <a:off x="392209" y="4674761"/>
            <a:ext cx="5349614" cy="490220"/>
            <a:chOff x="860625" y="2349428"/>
            <a:chExt cx="5349614" cy="490220"/>
          </a:xfrm>
        </p:grpSpPr>
        <p:sp>
          <p:nvSpPr>
            <p:cNvPr id="2" name="圆角矩形 6">
              <a:extLst>
                <a:ext uri="{FF2B5EF4-FFF2-40B4-BE49-F238E27FC236}">
                  <a16:creationId xmlns:a16="http://schemas.microsoft.com/office/drawing/2014/main" id="{6C6665AD-597F-1FE9-8506-6F49FC4AD1F0}"/>
                </a:ext>
              </a:extLst>
            </p:cNvPr>
            <p:cNvSpPr/>
            <p:nvPr/>
          </p:nvSpPr>
          <p:spPr>
            <a:xfrm>
              <a:off x="860625" y="2349428"/>
              <a:ext cx="5349614" cy="490220"/>
            </a:xfrm>
            <a:prstGeom prst="roundRect">
              <a:avLst>
                <a:gd name="adj" fmla="val 37046"/>
              </a:avLst>
            </a:prstGeom>
            <a:gradFill>
              <a:gsLst>
                <a:gs pos="53000">
                  <a:srgbClr val="961318"/>
                </a:gs>
                <a:gs pos="95000">
                  <a:srgbClr val="961318">
                    <a:alpha val="0"/>
                  </a:srgbClr>
                </a:gs>
                <a:gs pos="0">
                  <a:srgbClr val="961318"/>
                </a:gs>
              </a:gsLst>
              <a:lin ang="20700000" scaled="0"/>
            </a:gradFill>
            <a:ln w="12700" cap="flat" cmpd="sng" algn="ctr">
              <a:noFill/>
              <a:prstDash val="solid"/>
              <a:miter lim="800000"/>
            </a:ln>
            <a:effectLst/>
          </p:spPr>
          <p:txBody>
            <a:bodyPr rtlCol="0" anchor="ctr"/>
            <a:lstStyle/>
            <a:p>
              <a:pPr algn="ctr">
                <a:defRPr/>
              </a:pPr>
              <a:endParaRPr lang="zh-CN" altLang="en-US" kern="0">
                <a:solidFill>
                  <a:prstClr val="white"/>
                </a:solidFill>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602C19D7-E81B-A0A9-6E37-F6FC64CB1C3D}"/>
                </a:ext>
              </a:extLst>
            </p:cNvPr>
            <p:cNvSpPr txBox="1"/>
            <p:nvPr/>
          </p:nvSpPr>
          <p:spPr>
            <a:xfrm>
              <a:off x="961296" y="2368918"/>
              <a:ext cx="4141531" cy="461665"/>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b="1" i="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它可以处理的逻辑问题</a:t>
              </a:r>
              <a:r>
                <a:rPr kumimoji="0" lang="en-US" altLang="zh-CN" b="1" i="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a:t>
              </a:r>
              <a:endParaRPr kumimoji="0" lang="zh-CN" altLang="en-US" b="1" i="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grpSp>
      <p:sp>
        <p:nvSpPr>
          <p:cNvPr id="4" name="文本框 3">
            <a:extLst>
              <a:ext uri="{FF2B5EF4-FFF2-40B4-BE49-F238E27FC236}">
                <a16:creationId xmlns:a16="http://schemas.microsoft.com/office/drawing/2014/main" id="{D6206A40-BCA1-B90F-DF0A-B8B09CA17A62}"/>
              </a:ext>
            </a:extLst>
          </p:cNvPr>
          <p:cNvSpPr txBox="1"/>
          <p:nvPr/>
        </p:nvSpPr>
        <p:spPr>
          <a:xfrm>
            <a:off x="367840" y="3901288"/>
            <a:ext cx="10867156" cy="490220"/>
          </a:xfrm>
          <a:prstGeom prst="rect">
            <a:avLst/>
          </a:prstGeom>
          <a:noFill/>
        </p:spPr>
        <p:txBody>
          <a:bodyPr wrap="square" rtlCol="0">
            <a:no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en-US" altLang="zh-CN" sz="2400" b="1" dirty="0">
                <a:latin typeface="微软雅黑" panose="020B0503020204020204" pitchFamily="34" charset="-122"/>
                <a:ea typeface="微软雅黑" panose="020B0503020204020204" pitchFamily="34" charset="-122"/>
              </a:rPr>
              <a:t>CVC5 </a:t>
            </a:r>
            <a:r>
              <a:rPr lang="zh-CN" altLang="en-US" sz="2400" b="1" dirty="0">
                <a:latin typeface="微软雅黑" panose="020B0503020204020204" pitchFamily="34" charset="-122"/>
                <a:ea typeface="微软雅黑" panose="020B0503020204020204" pitchFamily="34" charset="-122"/>
              </a:rPr>
              <a:t>是一台可以自动帮你判断“某件事逻辑上是否可行”的智能机器</a:t>
            </a:r>
            <a:r>
              <a:rPr lang="zh-CN" altLang="en-US" sz="2400" b="1" dirty="0"/>
              <a:t>。</a:t>
            </a:r>
            <a:endParaRPr kumimoji="0" lang="zh-CN" altLang="zh-CN" sz="2400" b="1" i="0" u="none" strike="noStrike" cap="none" normalizeH="0" baseline="0" dirty="0">
              <a:ln>
                <a:noFill/>
              </a:ln>
              <a:solidFill>
                <a:schemeClr val="tx1"/>
              </a:solidFill>
              <a:effectLst/>
              <a:latin typeface="Arial" panose="020B0604020202020204" pitchFamily="34" charset="0"/>
            </a:endParaRPr>
          </a:p>
        </p:txBody>
      </p:sp>
      <p:grpSp>
        <p:nvGrpSpPr>
          <p:cNvPr id="45" name="组合 44">
            <a:extLst>
              <a:ext uri="{FF2B5EF4-FFF2-40B4-BE49-F238E27FC236}">
                <a16:creationId xmlns:a16="http://schemas.microsoft.com/office/drawing/2014/main" id="{A0CEF5BC-25B7-22A3-05EA-C1FD0F76704E}"/>
              </a:ext>
            </a:extLst>
          </p:cNvPr>
          <p:cNvGrpSpPr/>
          <p:nvPr/>
        </p:nvGrpSpPr>
        <p:grpSpPr>
          <a:xfrm>
            <a:off x="335361" y="1021647"/>
            <a:ext cx="5349614" cy="581057"/>
            <a:chOff x="860625" y="1005945"/>
            <a:chExt cx="5349614" cy="581057"/>
          </a:xfrm>
        </p:grpSpPr>
        <p:sp>
          <p:nvSpPr>
            <p:cNvPr id="5" name="圆角矩形 6">
              <a:extLst>
                <a:ext uri="{FF2B5EF4-FFF2-40B4-BE49-F238E27FC236}">
                  <a16:creationId xmlns:a16="http://schemas.microsoft.com/office/drawing/2014/main" id="{BA4C18E5-C232-8050-BD6B-F1CF973945D9}"/>
                </a:ext>
              </a:extLst>
            </p:cNvPr>
            <p:cNvSpPr/>
            <p:nvPr/>
          </p:nvSpPr>
          <p:spPr>
            <a:xfrm>
              <a:off x="860625" y="1076826"/>
              <a:ext cx="5349614" cy="490220"/>
            </a:xfrm>
            <a:prstGeom prst="roundRect">
              <a:avLst>
                <a:gd name="adj" fmla="val 37046"/>
              </a:avLst>
            </a:prstGeom>
            <a:gradFill>
              <a:gsLst>
                <a:gs pos="53000">
                  <a:srgbClr val="961318"/>
                </a:gs>
                <a:gs pos="95000">
                  <a:srgbClr val="961318">
                    <a:alpha val="0"/>
                  </a:srgbClr>
                </a:gs>
                <a:gs pos="0">
                  <a:srgbClr val="961318"/>
                </a:gs>
              </a:gsLst>
              <a:lin ang="20700000" scaled="0"/>
            </a:gradFill>
            <a:ln w="12700" cap="flat" cmpd="sng" algn="ctr">
              <a:noFill/>
              <a:prstDash val="solid"/>
              <a:miter lim="800000"/>
            </a:ln>
            <a:effectLst/>
          </p:spPr>
          <p:txBody>
            <a:bodyPr rtlCol="0" anchor="ctr"/>
            <a:lstStyle/>
            <a:p>
              <a:pPr algn="ctr">
                <a:defRPr/>
              </a:pPr>
              <a:endParaRPr lang="zh-CN" altLang="en-US" kern="0">
                <a:solidFill>
                  <a:prstClr val="white"/>
                </a:solidFill>
                <a:latin typeface="微软雅黑" panose="020B0503020204020204" charset="-122"/>
                <a:ea typeface="微软雅黑" panose="020B0503020204020204" charset="-122"/>
              </a:endParaRPr>
            </a:p>
          </p:txBody>
        </p:sp>
        <p:sp>
          <p:nvSpPr>
            <p:cNvPr id="6" name="文本框 5">
              <a:extLst>
                <a:ext uri="{FF2B5EF4-FFF2-40B4-BE49-F238E27FC236}">
                  <a16:creationId xmlns:a16="http://schemas.microsoft.com/office/drawing/2014/main" id="{05D9B2FE-3E64-A159-B2F8-6EFF4D80697A}"/>
                </a:ext>
              </a:extLst>
            </p:cNvPr>
            <p:cNvSpPr txBox="1"/>
            <p:nvPr/>
          </p:nvSpPr>
          <p:spPr>
            <a:xfrm>
              <a:off x="1145761" y="1005945"/>
              <a:ext cx="3772603" cy="581057"/>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eaLnBrk="1" fontAlgn="auto" latinLnBrk="0" hangingPunct="1">
                <a:lnSpc>
                  <a:spcPct val="150000"/>
                </a:lnSpc>
                <a:spcBef>
                  <a:spcPts val="0"/>
                </a:spcBef>
                <a:spcAft>
                  <a:spcPts val="0"/>
                </a:spcAft>
                <a:buClrTx/>
                <a:buSzTx/>
                <a:buFontTx/>
                <a:buNone/>
                <a:defRPr/>
              </a:pPr>
              <a:r>
                <a:rPr kumimoji="0" lang="en-US" altLang="zh-CN" b="1" i="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CVC5</a:t>
              </a:r>
              <a:r>
                <a:rPr kumimoji="0" lang="zh-CN" altLang="en-US" b="1" i="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是干什么的？</a:t>
              </a:r>
            </a:p>
          </p:txBody>
        </p:sp>
      </p:grpSp>
      <p:sp>
        <p:nvSpPr>
          <p:cNvPr id="43" name="文本框 42">
            <a:extLst>
              <a:ext uri="{FF2B5EF4-FFF2-40B4-BE49-F238E27FC236}">
                <a16:creationId xmlns:a16="http://schemas.microsoft.com/office/drawing/2014/main" id="{D43880BC-54DD-1E4F-A124-F39335381249}"/>
              </a:ext>
            </a:extLst>
          </p:cNvPr>
          <p:cNvSpPr txBox="1"/>
          <p:nvPr/>
        </p:nvSpPr>
        <p:spPr>
          <a:xfrm>
            <a:off x="392209" y="1756422"/>
            <a:ext cx="11196239" cy="1142108"/>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sz="2400" b="1" dirty="0">
                <a:solidFill>
                  <a:schemeClr val="tx1"/>
                </a:solidFill>
                <a:latin typeface="微软雅黑" panose="020B0503020204020204" pitchFamily="34" charset="-122"/>
                <a:ea typeface="微软雅黑" panose="020B0503020204020204" pitchFamily="34" charset="-122"/>
              </a:rPr>
              <a:t>CVC5 </a:t>
            </a:r>
            <a:r>
              <a:rPr lang="zh-CN" altLang="en-US" sz="2400" b="1" dirty="0">
                <a:solidFill>
                  <a:schemeClr val="tx1"/>
                </a:solidFill>
                <a:latin typeface="微软雅黑" panose="020B0503020204020204" pitchFamily="34" charset="-122"/>
                <a:ea typeface="微软雅黑" panose="020B0503020204020204" pitchFamily="34" charset="-122"/>
              </a:rPr>
              <a:t>是一款“</a:t>
            </a:r>
            <a:r>
              <a:rPr lang="en-US" altLang="zh-CN" sz="2400" b="1" dirty="0">
                <a:solidFill>
                  <a:schemeClr val="tx1"/>
                </a:solidFill>
                <a:latin typeface="微软雅黑" panose="020B0503020204020204" pitchFamily="34" charset="-122"/>
                <a:ea typeface="微软雅黑" panose="020B0503020204020204" pitchFamily="34" charset="-122"/>
              </a:rPr>
              <a:t>SMT </a:t>
            </a:r>
            <a:r>
              <a:rPr lang="zh-CN" altLang="en-US" sz="2400" b="1" dirty="0">
                <a:solidFill>
                  <a:schemeClr val="tx1"/>
                </a:solidFill>
                <a:latin typeface="微软雅黑" panose="020B0503020204020204" pitchFamily="34" charset="-122"/>
                <a:ea typeface="微软雅黑" panose="020B0503020204020204" pitchFamily="34" charset="-122"/>
              </a:rPr>
              <a:t>求解器”（</a:t>
            </a:r>
            <a:r>
              <a:rPr lang="en-US" altLang="zh-CN" sz="2400" b="1" dirty="0">
                <a:solidFill>
                  <a:schemeClr val="tx1"/>
                </a:solidFill>
                <a:latin typeface="微软雅黑" panose="020B0503020204020204" pitchFamily="34" charset="-122"/>
                <a:ea typeface="微软雅黑" panose="020B0503020204020204" pitchFamily="34" charset="-122"/>
              </a:rPr>
              <a:t>Satisfiability Modulo Theories Solver</a:t>
            </a:r>
            <a:r>
              <a:rPr lang="zh-CN" altLang="en-US" sz="2400" b="1" dirty="0">
                <a:solidFill>
                  <a:schemeClr val="tx1"/>
                </a:solidFill>
                <a:latin typeface="微软雅黑" panose="020B0503020204020204" pitchFamily="34" charset="-122"/>
                <a:ea typeface="微软雅黑" panose="020B0503020204020204" pitchFamily="34" charset="-122"/>
              </a:rPr>
              <a:t>），用于判断带数学理论约束的逻辑公式是否可满足。</a:t>
            </a:r>
            <a:endParaRPr lang="zh-CN" altLang="en-US" sz="2400" b="1" dirty="0"/>
          </a:p>
        </p:txBody>
      </p:sp>
      <p:grpSp>
        <p:nvGrpSpPr>
          <p:cNvPr id="159" name="组合 158">
            <a:extLst>
              <a:ext uri="{FF2B5EF4-FFF2-40B4-BE49-F238E27FC236}">
                <a16:creationId xmlns:a16="http://schemas.microsoft.com/office/drawing/2014/main" id="{5A7D500F-008D-6AF3-2171-99F314213F94}"/>
              </a:ext>
            </a:extLst>
          </p:cNvPr>
          <p:cNvGrpSpPr/>
          <p:nvPr/>
        </p:nvGrpSpPr>
        <p:grpSpPr>
          <a:xfrm>
            <a:off x="392209" y="3096123"/>
            <a:ext cx="5349614" cy="490220"/>
            <a:chOff x="860625" y="2349428"/>
            <a:chExt cx="5349614" cy="490220"/>
          </a:xfrm>
        </p:grpSpPr>
        <p:sp>
          <p:nvSpPr>
            <p:cNvPr id="160" name="圆角矩形 6">
              <a:extLst>
                <a:ext uri="{FF2B5EF4-FFF2-40B4-BE49-F238E27FC236}">
                  <a16:creationId xmlns:a16="http://schemas.microsoft.com/office/drawing/2014/main" id="{F6F973E3-ABEC-2DB6-DCA5-F1ECF49CDA7C}"/>
                </a:ext>
              </a:extLst>
            </p:cNvPr>
            <p:cNvSpPr/>
            <p:nvPr/>
          </p:nvSpPr>
          <p:spPr>
            <a:xfrm>
              <a:off x="860625" y="2349428"/>
              <a:ext cx="5349614" cy="490220"/>
            </a:xfrm>
            <a:prstGeom prst="roundRect">
              <a:avLst>
                <a:gd name="adj" fmla="val 37046"/>
              </a:avLst>
            </a:prstGeom>
            <a:gradFill>
              <a:gsLst>
                <a:gs pos="53000">
                  <a:srgbClr val="961318"/>
                </a:gs>
                <a:gs pos="95000">
                  <a:srgbClr val="961318">
                    <a:alpha val="0"/>
                  </a:srgbClr>
                </a:gs>
                <a:gs pos="0">
                  <a:srgbClr val="961318"/>
                </a:gs>
              </a:gsLst>
              <a:lin ang="20700000" scaled="0"/>
            </a:gradFill>
            <a:ln w="12700" cap="flat" cmpd="sng" algn="ctr">
              <a:noFill/>
              <a:prstDash val="solid"/>
              <a:miter lim="800000"/>
            </a:ln>
            <a:effectLst/>
          </p:spPr>
          <p:txBody>
            <a:bodyPr rtlCol="0" anchor="ctr"/>
            <a:lstStyle/>
            <a:p>
              <a:pPr algn="ctr">
                <a:defRPr/>
              </a:pPr>
              <a:endParaRPr lang="zh-CN" altLang="en-US" kern="0">
                <a:solidFill>
                  <a:prstClr val="white"/>
                </a:solidFill>
                <a:latin typeface="微软雅黑" panose="020B0503020204020204" charset="-122"/>
                <a:ea typeface="微软雅黑" panose="020B0503020204020204" charset="-122"/>
              </a:endParaRPr>
            </a:p>
          </p:txBody>
        </p:sp>
        <p:sp>
          <p:nvSpPr>
            <p:cNvPr id="161" name="文本框 160">
              <a:extLst>
                <a:ext uri="{FF2B5EF4-FFF2-40B4-BE49-F238E27FC236}">
                  <a16:creationId xmlns:a16="http://schemas.microsoft.com/office/drawing/2014/main" id="{F1556E1E-1829-DA44-87C3-3D6CAF7C4977}"/>
                </a:ext>
              </a:extLst>
            </p:cNvPr>
            <p:cNvSpPr txBox="1"/>
            <p:nvPr/>
          </p:nvSpPr>
          <p:spPr>
            <a:xfrm>
              <a:off x="961296" y="2368918"/>
              <a:ext cx="4141531" cy="461665"/>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b="1" i="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一句话概括“什么是</a:t>
              </a:r>
              <a:r>
                <a:rPr kumimoji="0" lang="en-US" altLang="zh-CN" b="1" i="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CVC5</a:t>
              </a:r>
              <a:r>
                <a:rPr kumimoji="0" lang="zh-CN" altLang="en-US" b="1" i="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a:t>
              </a:r>
            </a:p>
          </p:txBody>
        </p:sp>
      </p:grpSp>
      <p:sp>
        <p:nvSpPr>
          <p:cNvPr id="163" name="文本框 162">
            <a:extLst>
              <a:ext uri="{FF2B5EF4-FFF2-40B4-BE49-F238E27FC236}">
                <a16:creationId xmlns:a16="http://schemas.microsoft.com/office/drawing/2014/main" id="{43B26830-9E10-A7BB-3797-8761049878B9}"/>
              </a:ext>
            </a:extLst>
          </p:cNvPr>
          <p:cNvSpPr txBox="1"/>
          <p:nvPr/>
        </p:nvSpPr>
        <p:spPr>
          <a:xfrm>
            <a:off x="492880" y="5704828"/>
            <a:ext cx="3900220"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整数</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实数约束（线性</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非线性）</a:t>
            </a:r>
          </a:p>
        </p:txBody>
      </p:sp>
      <p:sp>
        <p:nvSpPr>
          <p:cNvPr id="165" name="文本框 164">
            <a:extLst>
              <a:ext uri="{FF2B5EF4-FFF2-40B4-BE49-F238E27FC236}">
                <a16:creationId xmlns:a16="http://schemas.microsoft.com/office/drawing/2014/main" id="{E840C37D-75EA-21D2-FDAD-792952DFABEA}"/>
              </a:ext>
            </a:extLst>
          </p:cNvPr>
          <p:cNvSpPr txBox="1"/>
          <p:nvPr/>
        </p:nvSpPr>
        <p:spPr>
          <a:xfrm>
            <a:off x="492880" y="5291812"/>
            <a:ext cx="3855026"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布尔逻辑</a:t>
            </a:r>
            <a:endParaRPr lang="en-US" altLang="zh-CN" sz="2000" b="1" dirty="0">
              <a:latin typeface="微软雅黑" panose="020B0503020204020204" pitchFamily="34" charset="-122"/>
              <a:ea typeface="微软雅黑" panose="020B0503020204020204" pitchFamily="34" charset="-122"/>
            </a:endParaRPr>
          </a:p>
        </p:txBody>
      </p:sp>
      <p:sp>
        <p:nvSpPr>
          <p:cNvPr id="166" name="文本框 165">
            <a:extLst>
              <a:ext uri="{FF2B5EF4-FFF2-40B4-BE49-F238E27FC236}">
                <a16:creationId xmlns:a16="http://schemas.microsoft.com/office/drawing/2014/main" id="{4D2285E8-A545-9576-7D26-F068E2F7B3E1}"/>
              </a:ext>
            </a:extLst>
          </p:cNvPr>
          <p:cNvSpPr txBox="1"/>
          <p:nvPr/>
        </p:nvSpPr>
        <p:spPr>
          <a:xfrm>
            <a:off x="4959663" y="5291812"/>
            <a:ext cx="3900220"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位向量（硬件验证常用</a:t>
            </a:r>
            <a:r>
              <a:rPr lang="zh-CN" altLang="en-US" sz="2000" dirty="0"/>
              <a:t>）</a:t>
            </a:r>
            <a:endParaRPr lang="zh-CN" altLang="en-US" sz="2000" dirty="0">
              <a:latin typeface="微软雅黑" panose="020B0503020204020204" pitchFamily="34" charset="-122"/>
              <a:ea typeface="微软雅黑" panose="020B0503020204020204" pitchFamily="34" charset="-122"/>
            </a:endParaRPr>
          </a:p>
        </p:txBody>
      </p:sp>
      <p:sp>
        <p:nvSpPr>
          <p:cNvPr id="167" name="文本框 166">
            <a:extLst>
              <a:ext uri="{FF2B5EF4-FFF2-40B4-BE49-F238E27FC236}">
                <a16:creationId xmlns:a16="http://schemas.microsoft.com/office/drawing/2014/main" id="{650F1FC3-F81A-DDF3-A621-4949ABA90A88}"/>
              </a:ext>
            </a:extLst>
          </p:cNvPr>
          <p:cNvSpPr txBox="1"/>
          <p:nvPr/>
        </p:nvSpPr>
        <p:spPr>
          <a:xfrm>
            <a:off x="4959663" y="5779882"/>
            <a:ext cx="2839239"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字符串与正则表达式</a:t>
            </a:r>
          </a:p>
        </p:txBody>
      </p:sp>
      <p:sp>
        <p:nvSpPr>
          <p:cNvPr id="168" name="文本框 167">
            <a:extLst>
              <a:ext uri="{FF2B5EF4-FFF2-40B4-BE49-F238E27FC236}">
                <a16:creationId xmlns:a16="http://schemas.microsoft.com/office/drawing/2014/main" id="{BB49EBA7-E6D9-285B-B771-951BD042C8E6}"/>
              </a:ext>
            </a:extLst>
          </p:cNvPr>
          <p:cNvSpPr txBox="1"/>
          <p:nvPr/>
        </p:nvSpPr>
        <p:spPr>
          <a:xfrm>
            <a:off x="8970818" y="5304718"/>
            <a:ext cx="1556836"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数组理论</a:t>
            </a:r>
          </a:p>
        </p:txBody>
      </p:sp>
      <p:sp>
        <p:nvSpPr>
          <p:cNvPr id="169" name="文本框 168">
            <a:extLst>
              <a:ext uri="{FF2B5EF4-FFF2-40B4-BE49-F238E27FC236}">
                <a16:creationId xmlns:a16="http://schemas.microsoft.com/office/drawing/2014/main" id="{109242F5-650D-457E-62C2-9D793BFCD918}"/>
              </a:ext>
            </a:extLst>
          </p:cNvPr>
          <p:cNvSpPr txBox="1"/>
          <p:nvPr/>
        </p:nvSpPr>
        <p:spPr>
          <a:xfrm>
            <a:off x="8970818" y="5746946"/>
            <a:ext cx="1499128"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量词逻辑</a:t>
            </a:r>
          </a:p>
        </p:txBody>
      </p:sp>
    </p:spTree>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4C455741-C11A-9BC5-A00A-4E61EC360F19}"/>
              </a:ext>
            </a:extLst>
          </p:cNvPr>
          <p:cNvSpPr/>
          <p:nvPr/>
        </p:nvSpPr>
        <p:spPr>
          <a:xfrm>
            <a:off x="448640" y="1936707"/>
            <a:ext cx="11554184" cy="4273714"/>
          </a:xfrm>
          <a:prstGeom prst="rect">
            <a:avLst/>
          </a:prstGeom>
          <a:solidFill>
            <a:srgbClr val="961318">
              <a:alpha val="20000"/>
            </a:srgbClr>
          </a:solidFill>
          <a:ln w="12700" cap="flat" cmpd="sng" algn="ctr">
            <a:noFill/>
            <a:prstDash val="solid"/>
            <a:miter lim="800000"/>
          </a:ln>
          <a:effectLst/>
        </p:spPr>
        <p:txBody>
          <a:bodyPr rtlCol="0" anchor="ctr"/>
          <a:lstStyle/>
          <a:p>
            <a:pPr marL="0" marR="0" lvl="0" indent="0" algn="l" defTabSz="914400" rtl="0" eaLnBrk="0" fontAlgn="base" latinLnBrk="0" hangingPunct="0">
              <a:lnSpc>
                <a:spcPct val="100000"/>
              </a:lnSpc>
              <a:spcBef>
                <a:spcPct val="0"/>
              </a:spcBef>
              <a:spcAft>
                <a:spcPct val="0"/>
              </a:spcAft>
              <a:buClrTx/>
              <a:buSzTx/>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nvGrpSpPr>
          <p:cNvPr id="7" name="组合 6"/>
          <p:cNvGrpSpPr/>
          <p:nvPr/>
        </p:nvGrpSpPr>
        <p:grpSpPr>
          <a:xfrm>
            <a:off x="311007" y="121954"/>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rgbClr val="961318"/>
                  </a:solidFill>
                </a:rPr>
                <a:t>CVC5</a:t>
              </a:r>
              <a:r>
                <a:rPr lang="zh-CN" altLang="en-US" dirty="0">
                  <a:solidFill>
                    <a:srgbClr val="961318"/>
                  </a:solidFill>
                </a:rPr>
                <a:t>背景介绍</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sp>
        <p:nvSpPr>
          <p:cNvPr id="21" name="平行四边形 20"/>
          <p:cNvSpPr/>
          <p:nvPr/>
        </p:nvSpPr>
        <p:spPr>
          <a:xfrm>
            <a:off x="567751" y="1159181"/>
            <a:ext cx="7682631" cy="617240"/>
          </a:xfrm>
          <a:prstGeom prst="parallelogram">
            <a:avLst>
              <a:gd name="adj" fmla="val 0"/>
            </a:avLst>
          </a:prstGeom>
          <a:noFill/>
          <a:ln w="9525" cap="flat" cmpd="sng" algn="ctr">
            <a:solidFill>
              <a:srgbClr val="961318"/>
            </a:solidFill>
            <a:prstDash val="solid"/>
            <a:miter lim="800000"/>
          </a:ln>
          <a:effectLst/>
        </p:spPr>
        <p:txBody>
          <a:bodyPr rtlCol="0" anchor="ctr"/>
          <a:lstStyle/>
          <a:p>
            <a:pPr algn="ctr">
              <a:defRPr/>
            </a:pPr>
            <a:endParaRPr lang="zh-CN" altLang="en-US" kern="0" dirty="0">
              <a:solidFill>
                <a:prstClr val="white"/>
              </a:solidFill>
              <a:ea typeface="阿里巴巴普惠体 R"/>
            </a:endParaRPr>
          </a:p>
        </p:txBody>
      </p:sp>
      <p:sp>
        <p:nvSpPr>
          <p:cNvPr id="22" name="平行四边形 21"/>
          <p:cNvSpPr/>
          <p:nvPr/>
        </p:nvSpPr>
        <p:spPr>
          <a:xfrm>
            <a:off x="528180" y="1271710"/>
            <a:ext cx="1322732" cy="585398"/>
          </a:xfrm>
          <a:prstGeom prst="parallelogram">
            <a:avLst>
              <a:gd name="adj" fmla="val 0"/>
            </a:avLst>
          </a:prstGeom>
          <a:solidFill>
            <a:srgbClr val="961318"/>
          </a:solidFill>
          <a:ln w="12700" cap="flat" cmpd="sng" algn="ctr">
            <a:noFill/>
            <a:prstDash val="solid"/>
            <a:miter lim="800000"/>
          </a:ln>
          <a:effectLst/>
        </p:spPr>
        <p:txBody>
          <a:bodyPr rtlCol="0" anchor="ctr"/>
          <a:lstStyle/>
          <a:p>
            <a:pPr algn="ctr">
              <a:defRPr/>
            </a:pPr>
            <a:endParaRPr lang="zh-CN" altLang="en-US" kern="0" dirty="0">
              <a:solidFill>
                <a:prstClr val="white"/>
              </a:solidFill>
              <a:ea typeface="阿里巴巴普惠体 R"/>
            </a:endParaRPr>
          </a:p>
        </p:txBody>
      </p:sp>
      <p:sp>
        <p:nvSpPr>
          <p:cNvPr id="20" name="文本框 19"/>
          <p:cNvSpPr txBox="1"/>
          <p:nvPr/>
        </p:nvSpPr>
        <p:spPr>
          <a:xfrm>
            <a:off x="413878" y="1297278"/>
            <a:ext cx="1585404" cy="497957"/>
          </a:xfrm>
          <a:prstGeom prst="rect">
            <a:avLst/>
          </a:prstGeom>
          <a:noFill/>
        </p:spPr>
        <p:txBody>
          <a:bodyPr wrap="square" rtlCol="0">
            <a:spAutoFit/>
          </a:bodyPr>
          <a:lstStyle/>
          <a:p>
            <a:pPr algn="ctr">
              <a:lnSpc>
                <a:spcPct val="120000"/>
              </a:lnSpc>
              <a:defRPr/>
            </a:pPr>
            <a:r>
              <a:rPr lang="zh-CN" altLang="en-US" sz="2400" kern="0" dirty="0">
                <a:solidFill>
                  <a:prstClr val="white"/>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技术动机</a:t>
            </a:r>
          </a:p>
        </p:txBody>
      </p:sp>
      <p:sp>
        <p:nvSpPr>
          <p:cNvPr id="35" name="矩形 34"/>
          <p:cNvSpPr/>
          <p:nvPr/>
        </p:nvSpPr>
        <p:spPr>
          <a:xfrm>
            <a:off x="438201" y="1498641"/>
            <a:ext cx="11339921" cy="418191"/>
          </a:xfrm>
          <a:prstGeom prst="rect">
            <a:avLst/>
          </a:prstGeom>
        </p:spPr>
        <p:txBody>
          <a:bodyPr wrap="square">
            <a:spAutoFit/>
          </a:bodyPr>
          <a:lstStyle/>
          <a:p>
            <a:pPr algn="just">
              <a:lnSpc>
                <a:spcPct val="150000"/>
              </a:lnSpc>
              <a:defRPr/>
            </a:pPr>
            <a:endParaRPr lang="zh-CN" altLang="en-US" sz="1600" dirty="0">
              <a:solidFill>
                <a:prstClr val="black">
                  <a:lumMod val="85000"/>
                  <a:lumOff val="15000"/>
                </a:prstClr>
              </a:solidFill>
              <a:latin typeface="微软雅黑" panose="020B0503020204020204" charset="-122"/>
              <a:ea typeface="微软雅黑" panose="020B0503020204020204" charset="-122"/>
              <a:cs typeface="微软雅黑" panose="020B0503020204020204" charset="-122"/>
            </a:endParaRPr>
          </a:p>
        </p:txBody>
      </p:sp>
      <p:sp>
        <p:nvSpPr>
          <p:cNvPr id="3" name="文本框 2">
            <a:extLst>
              <a:ext uri="{FF2B5EF4-FFF2-40B4-BE49-F238E27FC236}">
                <a16:creationId xmlns:a16="http://schemas.microsoft.com/office/drawing/2014/main" id="{E2289E61-6E52-6FD3-DA7A-8FDB65F12817}"/>
              </a:ext>
            </a:extLst>
          </p:cNvPr>
          <p:cNvSpPr txBox="1"/>
          <p:nvPr/>
        </p:nvSpPr>
        <p:spPr>
          <a:xfrm>
            <a:off x="1850912" y="1275066"/>
            <a:ext cx="7288138"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）软件硬件越来越复杂，需要形式化验证</a:t>
            </a:r>
          </a:p>
        </p:txBody>
      </p:sp>
      <p:sp>
        <p:nvSpPr>
          <p:cNvPr id="16" name="文本框 15">
            <a:extLst>
              <a:ext uri="{FF2B5EF4-FFF2-40B4-BE49-F238E27FC236}">
                <a16:creationId xmlns:a16="http://schemas.microsoft.com/office/drawing/2014/main" id="{6936F8E7-AF7A-1110-1511-E99F64476174}"/>
              </a:ext>
            </a:extLst>
          </p:cNvPr>
          <p:cNvSpPr txBox="1"/>
          <p:nvPr/>
        </p:nvSpPr>
        <p:spPr>
          <a:xfrm>
            <a:off x="597519" y="1918316"/>
            <a:ext cx="11339921" cy="224305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现代系统（芯片、航空软件、编译器、智能系统）规模与复杂性增加，验证系统正确性变得更加困难</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手工验证不可能完成。</a:t>
            </a:r>
            <a:endParaRPr lang="en-US" altLang="zh-CN" sz="24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必须依靠自动化推理工具</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SMT </a:t>
            </a:r>
            <a:r>
              <a:rPr lang="zh-CN" altLang="en-US" sz="2400" dirty="0">
                <a:latin typeface="微软雅黑" panose="020B0503020204020204" pitchFamily="34" charset="-122"/>
                <a:ea typeface="微软雅黑" panose="020B0503020204020204" pitchFamily="34" charset="-122"/>
              </a:rPr>
              <a:t>求解器成为验证工具链核心</a:t>
            </a:r>
          </a:p>
        </p:txBody>
      </p:sp>
      <p:sp>
        <p:nvSpPr>
          <p:cNvPr id="2" name="文本框 1">
            <a:extLst>
              <a:ext uri="{FF2B5EF4-FFF2-40B4-BE49-F238E27FC236}">
                <a16:creationId xmlns:a16="http://schemas.microsoft.com/office/drawing/2014/main" id="{C93B1FFC-8082-1F72-91E6-09B12539A450}"/>
              </a:ext>
            </a:extLst>
          </p:cNvPr>
          <p:cNvSpPr txBox="1"/>
          <p:nvPr/>
        </p:nvSpPr>
        <p:spPr>
          <a:xfrm>
            <a:off x="654367" y="4422828"/>
            <a:ext cx="3916457"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组合逻辑与理论的需求：</a:t>
            </a:r>
          </a:p>
        </p:txBody>
      </p:sp>
      <p:sp>
        <p:nvSpPr>
          <p:cNvPr id="4" name="文本框 3">
            <a:extLst>
              <a:ext uri="{FF2B5EF4-FFF2-40B4-BE49-F238E27FC236}">
                <a16:creationId xmlns:a16="http://schemas.microsoft.com/office/drawing/2014/main" id="{D9DA9988-D94F-B524-19E1-7B13356B1DB0}"/>
              </a:ext>
            </a:extLst>
          </p:cNvPr>
          <p:cNvSpPr txBox="1"/>
          <p:nvPr/>
        </p:nvSpPr>
        <p:spPr>
          <a:xfrm>
            <a:off x="597519" y="4876392"/>
            <a:ext cx="10458475" cy="1135054"/>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传统 </a:t>
            </a:r>
            <a:r>
              <a:rPr lang="en-US" altLang="zh-CN" sz="2400" dirty="0">
                <a:latin typeface="微软雅黑" panose="020B0503020204020204" pitchFamily="34" charset="-122"/>
                <a:ea typeface="微软雅黑" panose="020B0503020204020204" pitchFamily="34" charset="-122"/>
              </a:rPr>
              <a:t>SAT </a:t>
            </a:r>
            <a:r>
              <a:rPr lang="zh-CN" altLang="en-US" sz="2400" dirty="0">
                <a:latin typeface="微软雅黑" panose="020B0503020204020204" pitchFamily="34" charset="-122"/>
                <a:ea typeface="微软雅黑" panose="020B0503020204020204" pitchFamily="34" charset="-122"/>
              </a:rPr>
              <a:t>求解器只能处理纯布尔逻辑表达式，</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实际问题往往涉及多个理论（如整数、实数、数组、字符串等）</a:t>
            </a:r>
          </a:p>
        </p:txBody>
      </p:sp>
    </p:spTree>
    <p:extLst>
      <p:ext uri="{BB962C8B-B14F-4D97-AF65-F5344CB8AC3E}">
        <p14:creationId xmlns:p14="http://schemas.microsoft.com/office/powerpoint/2010/main" val="3594417010"/>
      </p:ext>
    </p:ext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4C455741-C11A-9BC5-A00A-4E61EC360F19}"/>
              </a:ext>
            </a:extLst>
          </p:cNvPr>
          <p:cNvSpPr/>
          <p:nvPr/>
        </p:nvSpPr>
        <p:spPr>
          <a:xfrm>
            <a:off x="198474" y="1990114"/>
            <a:ext cx="11770008" cy="4317148"/>
          </a:xfrm>
          <a:prstGeom prst="rect">
            <a:avLst/>
          </a:prstGeom>
          <a:solidFill>
            <a:srgbClr val="961318">
              <a:alpha val="20000"/>
            </a:srgbClr>
          </a:solidFill>
          <a:ln w="12700" cap="flat" cmpd="sng" algn="ctr">
            <a:noFill/>
            <a:prstDash val="solid"/>
            <a:miter lim="800000"/>
          </a:ln>
          <a:effectLst/>
        </p:spPr>
        <p:txBody>
          <a:bodyPr rtlCol="0" anchor="ctr"/>
          <a:lstStyle/>
          <a:p>
            <a:pPr marL="0" marR="0" lvl="0" indent="0" algn="l" defTabSz="914400" rtl="0" eaLnBrk="0" fontAlgn="base" latinLnBrk="0" hangingPunct="0">
              <a:lnSpc>
                <a:spcPct val="100000"/>
              </a:lnSpc>
              <a:spcBef>
                <a:spcPct val="0"/>
              </a:spcBef>
              <a:spcAft>
                <a:spcPct val="0"/>
              </a:spcAft>
              <a:buClrTx/>
              <a:buSzTx/>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nvGrpSpPr>
          <p:cNvPr id="7" name="组合 6"/>
          <p:cNvGrpSpPr/>
          <p:nvPr/>
        </p:nvGrpSpPr>
        <p:grpSpPr>
          <a:xfrm>
            <a:off x="311007" y="121954"/>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rgbClr val="961318"/>
                  </a:solidFill>
                </a:rPr>
                <a:t>CVC5</a:t>
              </a:r>
              <a:r>
                <a:rPr lang="zh-CN" altLang="en-US" dirty="0">
                  <a:solidFill>
                    <a:srgbClr val="961318"/>
                  </a:solidFill>
                </a:rPr>
                <a:t>背景介绍</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sp>
        <p:nvSpPr>
          <p:cNvPr id="21" name="平行四边形 20"/>
          <p:cNvSpPr/>
          <p:nvPr/>
        </p:nvSpPr>
        <p:spPr>
          <a:xfrm>
            <a:off x="360062" y="1095789"/>
            <a:ext cx="6345537" cy="617240"/>
          </a:xfrm>
          <a:prstGeom prst="parallelogram">
            <a:avLst>
              <a:gd name="adj" fmla="val 0"/>
            </a:avLst>
          </a:prstGeom>
          <a:noFill/>
          <a:ln w="9525" cap="flat" cmpd="sng" algn="ctr">
            <a:solidFill>
              <a:srgbClr val="961318"/>
            </a:solidFill>
            <a:prstDash val="solid"/>
            <a:miter lim="800000"/>
          </a:ln>
          <a:effectLst/>
        </p:spPr>
        <p:txBody>
          <a:bodyPr rtlCol="0" anchor="ctr"/>
          <a:lstStyle/>
          <a:p>
            <a:pPr algn="ctr">
              <a:defRPr/>
            </a:pPr>
            <a:endParaRPr lang="zh-CN" altLang="en-US" kern="0" dirty="0">
              <a:solidFill>
                <a:prstClr val="white"/>
              </a:solidFill>
              <a:ea typeface="阿里巴巴普惠体 R"/>
            </a:endParaRPr>
          </a:p>
        </p:txBody>
      </p:sp>
      <p:sp>
        <p:nvSpPr>
          <p:cNvPr id="22" name="平行四边形 21"/>
          <p:cNvSpPr/>
          <p:nvPr/>
        </p:nvSpPr>
        <p:spPr>
          <a:xfrm>
            <a:off x="312777" y="1180611"/>
            <a:ext cx="1580634" cy="585398"/>
          </a:xfrm>
          <a:prstGeom prst="parallelogram">
            <a:avLst>
              <a:gd name="adj" fmla="val 0"/>
            </a:avLst>
          </a:prstGeom>
          <a:solidFill>
            <a:srgbClr val="961318"/>
          </a:solidFill>
          <a:ln w="12700" cap="flat" cmpd="sng" algn="ctr">
            <a:noFill/>
            <a:prstDash val="solid"/>
            <a:miter lim="800000"/>
          </a:ln>
          <a:effectLst/>
        </p:spPr>
        <p:txBody>
          <a:bodyPr rtlCol="0" anchor="ctr"/>
          <a:lstStyle/>
          <a:p>
            <a:pPr algn="ctr">
              <a:defRPr/>
            </a:pPr>
            <a:endParaRPr lang="zh-CN" altLang="en-US" kern="0" dirty="0">
              <a:solidFill>
                <a:prstClr val="white"/>
              </a:solidFill>
              <a:ea typeface="阿里巴巴普惠体 R"/>
            </a:endParaRPr>
          </a:p>
        </p:txBody>
      </p:sp>
      <p:sp>
        <p:nvSpPr>
          <p:cNvPr id="20" name="文本框 19"/>
          <p:cNvSpPr txBox="1"/>
          <p:nvPr/>
        </p:nvSpPr>
        <p:spPr>
          <a:xfrm>
            <a:off x="198474" y="1197594"/>
            <a:ext cx="1759229" cy="497957"/>
          </a:xfrm>
          <a:prstGeom prst="rect">
            <a:avLst/>
          </a:prstGeom>
          <a:noFill/>
        </p:spPr>
        <p:txBody>
          <a:bodyPr wrap="square" rtlCol="0">
            <a:spAutoFit/>
          </a:bodyPr>
          <a:lstStyle/>
          <a:p>
            <a:pPr algn="ctr">
              <a:lnSpc>
                <a:spcPct val="120000"/>
              </a:lnSpc>
              <a:defRPr/>
            </a:pPr>
            <a:r>
              <a:rPr lang="zh-CN" altLang="en-US" sz="2400" kern="0" dirty="0">
                <a:solidFill>
                  <a:prstClr val="white"/>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技术动机</a:t>
            </a:r>
          </a:p>
        </p:txBody>
      </p:sp>
      <p:sp>
        <p:nvSpPr>
          <p:cNvPr id="35" name="矩形 34"/>
          <p:cNvSpPr/>
          <p:nvPr/>
        </p:nvSpPr>
        <p:spPr>
          <a:xfrm>
            <a:off x="438201" y="1498641"/>
            <a:ext cx="11339921" cy="418191"/>
          </a:xfrm>
          <a:prstGeom prst="rect">
            <a:avLst/>
          </a:prstGeom>
        </p:spPr>
        <p:txBody>
          <a:bodyPr wrap="square">
            <a:spAutoFit/>
          </a:bodyPr>
          <a:lstStyle/>
          <a:p>
            <a:pPr algn="just">
              <a:lnSpc>
                <a:spcPct val="150000"/>
              </a:lnSpc>
              <a:defRPr/>
            </a:pPr>
            <a:endParaRPr lang="zh-CN" altLang="en-US" sz="1600" dirty="0">
              <a:solidFill>
                <a:prstClr val="black">
                  <a:lumMod val="85000"/>
                  <a:lumOff val="15000"/>
                </a:prstClr>
              </a:solidFill>
              <a:latin typeface="微软雅黑" panose="020B0503020204020204" charset="-122"/>
              <a:ea typeface="微软雅黑" panose="020B0503020204020204" charset="-122"/>
              <a:cs typeface="微软雅黑" panose="020B0503020204020204" charset="-122"/>
            </a:endParaRPr>
          </a:p>
        </p:txBody>
      </p:sp>
      <p:sp>
        <p:nvSpPr>
          <p:cNvPr id="3" name="文本框 2">
            <a:extLst>
              <a:ext uri="{FF2B5EF4-FFF2-40B4-BE49-F238E27FC236}">
                <a16:creationId xmlns:a16="http://schemas.microsoft.com/office/drawing/2014/main" id="{E2289E61-6E52-6FD3-DA7A-8FDB65F12817}"/>
              </a:ext>
            </a:extLst>
          </p:cNvPr>
          <p:cNvSpPr txBox="1"/>
          <p:nvPr/>
        </p:nvSpPr>
        <p:spPr>
          <a:xfrm>
            <a:off x="1805617" y="1231741"/>
            <a:ext cx="7288138"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）形式化验证正在走向工程化</a:t>
            </a:r>
          </a:p>
        </p:txBody>
      </p:sp>
      <p:sp>
        <p:nvSpPr>
          <p:cNvPr id="40" name="文本框 39">
            <a:extLst>
              <a:ext uri="{FF2B5EF4-FFF2-40B4-BE49-F238E27FC236}">
                <a16:creationId xmlns:a16="http://schemas.microsoft.com/office/drawing/2014/main" id="{D6954082-7B8B-2023-AA63-0A1F0EBC075A}"/>
              </a:ext>
            </a:extLst>
          </p:cNvPr>
          <p:cNvSpPr txBox="1"/>
          <p:nvPr/>
        </p:nvSpPr>
        <p:spPr>
          <a:xfrm>
            <a:off x="810943" y="1998312"/>
            <a:ext cx="10789620" cy="3508653"/>
          </a:xfrm>
          <a:prstGeom prst="rect">
            <a:avLst/>
          </a:prstGeom>
          <a:noFill/>
        </p:spPr>
        <p:txBody>
          <a:bodyPr wrap="non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工业界（</a:t>
            </a:r>
            <a:r>
              <a:rPr lang="en-US" altLang="zh-CN" sz="2400" dirty="0">
                <a:latin typeface="微软雅黑" panose="020B0503020204020204" pitchFamily="34" charset="-122"/>
                <a:ea typeface="微软雅黑" panose="020B0503020204020204" pitchFamily="34" charset="-122"/>
              </a:rPr>
              <a:t>Intel</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AMD</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Microsoft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Apple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NASA</a:t>
            </a:r>
            <a:r>
              <a:rPr lang="zh-CN" altLang="en-US" sz="2400" dirty="0">
                <a:latin typeface="微软雅黑" panose="020B0503020204020204" pitchFamily="34" charset="-122"/>
                <a:ea typeface="微软雅黑" panose="020B0503020204020204" pitchFamily="34" charset="-122"/>
              </a:rPr>
              <a:t>）大规模使用 </a:t>
            </a:r>
            <a:r>
              <a:rPr lang="en-US" altLang="zh-CN" sz="2400" dirty="0">
                <a:latin typeface="微软雅黑" panose="020B0503020204020204" pitchFamily="34" charset="-122"/>
                <a:ea typeface="微软雅黑" panose="020B0503020204020204" pitchFamily="34" charset="-122"/>
              </a:rPr>
              <a:t>SMT </a:t>
            </a:r>
            <a:r>
              <a:rPr lang="zh-CN" altLang="en-US" sz="2400" dirty="0">
                <a:latin typeface="微软雅黑" panose="020B0503020204020204" pitchFamily="34" charset="-122"/>
                <a:ea typeface="微软雅黑" panose="020B0503020204020204" pitchFamily="34" charset="-122"/>
              </a:rPr>
              <a:t>工具：</a:t>
            </a:r>
          </a:p>
          <a:p>
            <a:pPr marL="342900" indent="-34290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验证明芯安全性</a:t>
            </a:r>
          </a:p>
          <a:p>
            <a:pPr marL="342900" indent="-34290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验证编译器优化正确性</a:t>
            </a:r>
          </a:p>
          <a:p>
            <a:pPr marL="342900" indent="-34290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验证无人机、自动驾驶控制系统</a:t>
            </a:r>
          </a:p>
          <a:p>
            <a:pPr marL="342900" indent="-34290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发现程序漏洞（字符串</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正则分析）</a:t>
            </a:r>
          </a:p>
          <a:p>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
        <p:nvSpPr>
          <p:cNvPr id="42" name="文本框 41">
            <a:extLst>
              <a:ext uri="{FF2B5EF4-FFF2-40B4-BE49-F238E27FC236}">
                <a16:creationId xmlns:a16="http://schemas.microsoft.com/office/drawing/2014/main" id="{E9E1FEC4-9694-8F26-F8F4-671A344146CA}"/>
              </a:ext>
            </a:extLst>
          </p:cNvPr>
          <p:cNvSpPr txBox="1"/>
          <p:nvPr/>
        </p:nvSpPr>
        <p:spPr>
          <a:xfrm>
            <a:off x="748597" y="4923874"/>
            <a:ext cx="9481654"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这些大企业需要：</a:t>
            </a:r>
            <a:r>
              <a:rPr lang="zh-CN" altLang="en-US" sz="2400" b="1" dirty="0">
                <a:latin typeface="微软雅黑" panose="020B0503020204020204" pitchFamily="34" charset="-122"/>
                <a:ea typeface="微软雅黑" panose="020B0503020204020204" pitchFamily="34" charset="-122"/>
              </a:rPr>
              <a:t>更快</a:t>
            </a:r>
            <a:r>
              <a:rPr lang="zh-CN" altLang="en-US" sz="2400" dirty="0">
                <a:latin typeface="微软雅黑" panose="020B0503020204020204" pitchFamily="34" charset="-122"/>
                <a:ea typeface="微软雅黑" panose="020B0503020204020204" pitchFamily="34" charset="-122"/>
              </a:rPr>
              <a:t>（大公式）</a:t>
            </a:r>
            <a:r>
              <a:rPr lang="zh-CN" altLang="en-US" sz="2400" b="1" dirty="0">
                <a:latin typeface="微软雅黑" panose="020B0503020204020204" pitchFamily="34" charset="-122"/>
                <a:ea typeface="微软雅黑" panose="020B0503020204020204" pitchFamily="34" charset="-122"/>
              </a:rPr>
              <a:t>更强</a:t>
            </a:r>
            <a:r>
              <a:rPr lang="zh-CN" altLang="en-US" sz="2400" dirty="0">
                <a:latin typeface="微软雅黑" panose="020B0503020204020204" pitchFamily="34" charset="-122"/>
                <a:ea typeface="微软雅黑" panose="020B0503020204020204" pitchFamily="34" charset="-122"/>
              </a:rPr>
              <a:t>（复杂理论）</a:t>
            </a:r>
            <a:r>
              <a:rPr lang="zh-CN" altLang="en-US" sz="2400" b="1" dirty="0">
                <a:latin typeface="微软雅黑" panose="020B0503020204020204" pitchFamily="34" charset="-122"/>
                <a:ea typeface="微软雅黑" panose="020B0503020204020204" pitchFamily="34" charset="-122"/>
              </a:rPr>
              <a:t>更稳</a:t>
            </a:r>
            <a:r>
              <a:rPr lang="zh-CN" altLang="en-US" sz="2400" dirty="0">
                <a:latin typeface="微软雅黑" panose="020B0503020204020204" pitchFamily="34" charset="-122"/>
                <a:ea typeface="微软雅黑" panose="020B0503020204020204" pitchFamily="34" charset="-122"/>
              </a:rPr>
              <a:t>（工程规模）</a:t>
            </a:r>
          </a:p>
        </p:txBody>
      </p:sp>
      <p:sp>
        <p:nvSpPr>
          <p:cNvPr id="45" name="文本框 44">
            <a:extLst>
              <a:ext uri="{FF2B5EF4-FFF2-40B4-BE49-F238E27FC236}">
                <a16:creationId xmlns:a16="http://schemas.microsoft.com/office/drawing/2014/main" id="{F5B6DE70-16B8-C5E1-30E7-EE36CA0E451F}"/>
              </a:ext>
            </a:extLst>
          </p:cNvPr>
          <p:cNvSpPr txBox="1"/>
          <p:nvPr/>
        </p:nvSpPr>
        <p:spPr>
          <a:xfrm>
            <a:off x="552737" y="5531378"/>
            <a:ext cx="6141026"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因此 </a:t>
            </a:r>
            <a:r>
              <a:rPr lang="en-US" altLang="zh-CN" sz="2400" b="1" dirty="0">
                <a:latin typeface="微软雅黑" panose="020B0503020204020204" pitchFamily="34" charset="-122"/>
                <a:ea typeface="微软雅黑" panose="020B0503020204020204" pitchFamily="34" charset="-122"/>
              </a:rPr>
              <a:t>CVC5 </a:t>
            </a:r>
            <a:r>
              <a:rPr lang="zh-CN" altLang="en-US" sz="2400" b="1" dirty="0">
                <a:latin typeface="微软雅黑" panose="020B0503020204020204" pitchFamily="34" charset="-122"/>
                <a:ea typeface="微软雅黑" panose="020B0503020204020204" pitchFamily="34" charset="-122"/>
              </a:rPr>
              <a:t>应运而生。</a:t>
            </a:r>
          </a:p>
        </p:txBody>
      </p:sp>
    </p:spTree>
    <p:extLst>
      <p:ext uri="{BB962C8B-B14F-4D97-AF65-F5344CB8AC3E}">
        <p14:creationId xmlns:p14="http://schemas.microsoft.com/office/powerpoint/2010/main" val="1141060754"/>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4C455741-C11A-9BC5-A00A-4E61EC360F19}"/>
              </a:ext>
            </a:extLst>
          </p:cNvPr>
          <p:cNvSpPr/>
          <p:nvPr/>
        </p:nvSpPr>
        <p:spPr>
          <a:xfrm>
            <a:off x="438201" y="1916832"/>
            <a:ext cx="11666249" cy="4031569"/>
          </a:xfrm>
          <a:prstGeom prst="rect">
            <a:avLst/>
          </a:prstGeom>
          <a:solidFill>
            <a:srgbClr val="961318">
              <a:alpha val="20000"/>
            </a:srgbClr>
          </a:solidFill>
          <a:ln w="12700" cap="flat" cmpd="sng" algn="ctr">
            <a:noFill/>
            <a:prstDash val="solid"/>
            <a:miter lim="800000"/>
          </a:ln>
          <a:effectLst/>
        </p:spPr>
        <p:txBody>
          <a:bodyPr rtlCol="0" anchor="ctr"/>
          <a:lstStyle/>
          <a:p>
            <a:pPr marL="0" marR="0" lvl="0" indent="0" algn="l" defTabSz="914400" rtl="0" eaLnBrk="0" fontAlgn="base" latinLnBrk="0" hangingPunct="0">
              <a:lnSpc>
                <a:spcPct val="100000"/>
              </a:lnSpc>
              <a:spcBef>
                <a:spcPct val="0"/>
              </a:spcBef>
              <a:spcAft>
                <a:spcPct val="0"/>
              </a:spcAft>
              <a:buClrTx/>
              <a:buSzTx/>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nvGrpSpPr>
          <p:cNvPr id="7" name="组合 6"/>
          <p:cNvGrpSpPr/>
          <p:nvPr/>
        </p:nvGrpSpPr>
        <p:grpSpPr>
          <a:xfrm>
            <a:off x="311007" y="121954"/>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rgbClr val="961318"/>
                  </a:solidFill>
                </a:rPr>
                <a:t>CVC5</a:t>
              </a:r>
              <a:r>
                <a:rPr lang="zh-CN" altLang="en-US" dirty="0">
                  <a:solidFill>
                    <a:srgbClr val="961318"/>
                  </a:solidFill>
                </a:rPr>
                <a:t>背景介绍</a:t>
              </a: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sp>
        <p:nvSpPr>
          <p:cNvPr id="21" name="平行四边形 20"/>
          <p:cNvSpPr/>
          <p:nvPr/>
        </p:nvSpPr>
        <p:spPr>
          <a:xfrm>
            <a:off x="360063" y="1095789"/>
            <a:ext cx="8389082" cy="617240"/>
          </a:xfrm>
          <a:prstGeom prst="parallelogram">
            <a:avLst>
              <a:gd name="adj" fmla="val 0"/>
            </a:avLst>
          </a:prstGeom>
          <a:noFill/>
          <a:ln w="9525" cap="flat" cmpd="sng" algn="ctr">
            <a:solidFill>
              <a:srgbClr val="961318"/>
            </a:solidFill>
            <a:prstDash val="solid"/>
            <a:miter lim="800000"/>
          </a:ln>
          <a:effectLst/>
        </p:spPr>
        <p:txBody>
          <a:bodyPr rtlCol="0" anchor="ctr"/>
          <a:lstStyle/>
          <a:p>
            <a:pPr algn="ctr">
              <a:defRPr/>
            </a:pPr>
            <a:endParaRPr lang="zh-CN" altLang="en-US" kern="0" dirty="0">
              <a:solidFill>
                <a:prstClr val="white"/>
              </a:solidFill>
              <a:ea typeface="阿里巴巴普惠体 R"/>
            </a:endParaRPr>
          </a:p>
        </p:txBody>
      </p:sp>
      <p:sp>
        <p:nvSpPr>
          <p:cNvPr id="22" name="平行四边形 21"/>
          <p:cNvSpPr/>
          <p:nvPr/>
        </p:nvSpPr>
        <p:spPr>
          <a:xfrm>
            <a:off x="312777" y="1180611"/>
            <a:ext cx="1580634" cy="585398"/>
          </a:xfrm>
          <a:prstGeom prst="parallelogram">
            <a:avLst>
              <a:gd name="adj" fmla="val 0"/>
            </a:avLst>
          </a:prstGeom>
          <a:solidFill>
            <a:srgbClr val="961318"/>
          </a:solidFill>
          <a:ln w="12700" cap="flat" cmpd="sng" algn="ctr">
            <a:noFill/>
            <a:prstDash val="solid"/>
            <a:miter lim="800000"/>
          </a:ln>
          <a:effectLst/>
        </p:spPr>
        <p:txBody>
          <a:bodyPr rtlCol="0" anchor="ctr"/>
          <a:lstStyle/>
          <a:p>
            <a:pPr algn="ctr">
              <a:defRPr/>
            </a:pPr>
            <a:endParaRPr lang="zh-CN" altLang="en-US" kern="0" dirty="0">
              <a:solidFill>
                <a:prstClr val="white"/>
              </a:solidFill>
              <a:ea typeface="阿里巴巴普惠体 R"/>
            </a:endParaRPr>
          </a:p>
        </p:txBody>
      </p:sp>
      <p:sp>
        <p:nvSpPr>
          <p:cNvPr id="20" name="文本框 19"/>
          <p:cNvSpPr txBox="1"/>
          <p:nvPr/>
        </p:nvSpPr>
        <p:spPr>
          <a:xfrm>
            <a:off x="198474" y="1197594"/>
            <a:ext cx="1759229" cy="497957"/>
          </a:xfrm>
          <a:prstGeom prst="rect">
            <a:avLst/>
          </a:prstGeom>
          <a:noFill/>
        </p:spPr>
        <p:txBody>
          <a:bodyPr wrap="square" rtlCol="0">
            <a:spAutoFit/>
          </a:bodyPr>
          <a:lstStyle/>
          <a:p>
            <a:pPr algn="ctr">
              <a:lnSpc>
                <a:spcPct val="120000"/>
              </a:lnSpc>
              <a:defRPr/>
            </a:pPr>
            <a:r>
              <a:rPr lang="zh-CN" altLang="en-US" sz="2400" kern="0" dirty="0">
                <a:solidFill>
                  <a:prstClr val="white"/>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技术动机</a:t>
            </a:r>
          </a:p>
        </p:txBody>
      </p:sp>
      <p:sp>
        <p:nvSpPr>
          <p:cNvPr id="35" name="矩形 34"/>
          <p:cNvSpPr/>
          <p:nvPr/>
        </p:nvSpPr>
        <p:spPr>
          <a:xfrm>
            <a:off x="438201" y="1498641"/>
            <a:ext cx="11339921" cy="418191"/>
          </a:xfrm>
          <a:prstGeom prst="rect">
            <a:avLst/>
          </a:prstGeom>
        </p:spPr>
        <p:txBody>
          <a:bodyPr wrap="square">
            <a:spAutoFit/>
          </a:bodyPr>
          <a:lstStyle/>
          <a:p>
            <a:pPr algn="just">
              <a:lnSpc>
                <a:spcPct val="150000"/>
              </a:lnSpc>
              <a:defRPr/>
            </a:pPr>
            <a:endParaRPr lang="zh-CN" altLang="en-US" sz="1600" dirty="0">
              <a:solidFill>
                <a:prstClr val="black">
                  <a:lumMod val="85000"/>
                  <a:lumOff val="15000"/>
                </a:prstClr>
              </a:solidFill>
              <a:latin typeface="微软雅黑" panose="020B0503020204020204" charset="-122"/>
              <a:ea typeface="微软雅黑" panose="020B0503020204020204" charset="-122"/>
              <a:cs typeface="微软雅黑" panose="020B0503020204020204" charset="-122"/>
            </a:endParaRPr>
          </a:p>
        </p:txBody>
      </p:sp>
      <p:sp>
        <p:nvSpPr>
          <p:cNvPr id="3" name="文本框 2">
            <a:extLst>
              <a:ext uri="{FF2B5EF4-FFF2-40B4-BE49-F238E27FC236}">
                <a16:creationId xmlns:a16="http://schemas.microsoft.com/office/drawing/2014/main" id="{E2289E61-6E52-6FD3-DA7A-8FDB65F12817}"/>
              </a:ext>
            </a:extLst>
          </p:cNvPr>
          <p:cNvSpPr txBox="1"/>
          <p:nvPr/>
        </p:nvSpPr>
        <p:spPr>
          <a:xfrm>
            <a:off x="1755912" y="1202380"/>
            <a:ext cx="7288138" cy="830997"/>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）前代求解器（如 </a:t>
            </a:r>
            <a:r>
              <a:rPr lang="en-US" altLang="zh-CN" sz="2400" b="1" dirty="0">
                <a:latin typeface="微软雅黑" panose="020B0503020204020204" pitchFamily="34" charset="-122"/>
                <a:ea typeface="微软雅黑" panose="020B0503020204020204" pitchFamily="34" charset="-122"/>
              </a:rPr>
              <a:t>CVC4</a:t>
            </a:r>
            <a:r>
              <a:rPr lang="zh-CN" altLang="en-US" sz="2400" b="1" dirty="0">
                <a:latin typeface="微软雅黑" panose="020B0503020204020204" pitchFamily="34" charset="-122"/>
                <a:ea typeface="微软雅黑" panose="020B0503020204020204" pitchFamily="34" charset="-122"/>
              </a:rPr>
              <a:t>）在现代要求下不足</a:t>
            </a:r>
          </a:p>
          <a:p>
            <a:endParaRPr lang="zh-CN" altLang="en-US" sz="2400" b="1" dirty="0">
              <a:latin typeface="微软雅黑" panose="020B0503020204020204" pitchFamily="34" charset="-122"/>
              <a:ea typeface="微软雅黑" panose="020B0503020204020204" pitchFamily="34" charset="-122"/>
            </a:endParaRPr>
          </a:p>
        </p:txBody>
      </p:sp>
      <p:sp>
        <p:nvSpPr>
          <p:cNvPr id="2" name="Rectangle 4">
            <a:extLst>
              <a:ext uri="{FF2B5EF4-FFF2-40B4-BE49-F238E27FC236}">
                <a16:creationId xmlns:a16="http://schemas.microsoft.com/office/drawing/2014/main" id="{E3EBA183-278A-5CC3-A675-ED935E4F9AF3}"/>
              </a:ext>
            </a:extLst>
          </p:cNvPr>
          <p:cNvSpPr>
            <a:spLocks noChangeArrowheads="1"/>
          </p:cNvSpPr>
          <p:nvPr/>
        </p:nvSpPr>
        <p:spPr bwMode="auto">
          <a:xfrm>
            <a:off x="760791" y="2193830"/>
            <a:ext cx="10461390" cy="335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CVC5 的开发者团队发现：</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tabLst/>
            </a:pPr>
            <a:r>
              <a:rPr kumimoji="0" lang="zh-CN"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CVC4 的架构难以适配新理论</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tabLst/>
            </a:pPr>
            <a:r>
              <a:rPr kumimoji="0" lang="zh-CN"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对非线性算术、字符串、正则等理论性能不足</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tabLst/>
            </a:pPr>
            <a:r>
              <a:rPr kumimoji="0" lang="zh-CN"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难以支持新的求解算法和多理论协作</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tabLst/>
            </a:pPr>
            <a:r>
              <a:rPr kumimoji="0" lang="zh-CN"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大规模公式上的求解速度瓶颈</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因此提出：</a:t>
            </a:r>
            <a:r>
              <a:rPr kumimoji="0" lang="zh-CN" altLang="zh-CN"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完全重新设计一个现代、高性能、可扩展的新架构 —— CVC5</a:t>
            </a:r>
            <a:endParaRPr kumimoji="0" lang="zh-CN"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1064282"/>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rgbClr val="961318"/>
                  </a:solidFill>
                </a:rPr>
                <a:t>CVC5</a:t>
              </a:r>
              <a:r>
                <a:rPr lang="zh-CN" altLang="en-US" dirty="0">
                  <a:solidFill>
                    <a:srgbClr val="961318"/>
                  </a:solidFill>
                </a:rPr>
                <a:t>背景介绍</a:t>
              </a:r>
              <a:endParaRPr kumimoji="0" lang="zh-CN" altLang="en-US" sz="48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grpSp>
        <p:nvGrpSpPr>
          <p:cNvPr id="15" name="组合 14"/>
          <p:cNvGrpSpPr/>
          <p:nvPr/>
        </p:nvGrpSpPr>
        <p:grpSpPr>
          <a:xfrm>
            <a:off x="0" y="5704157"/>
            <a:ext cx="12192000" cy="444500"/>
            <a:chOff x="0" y="3314700"/>
            <a:chExt cx="12192000" cy="444500"/>
          </a:xfrm>
        </p:grpSpPr>
        <p:sp>
          <p:nvSpPr>
            <p:cNvPr id="16" name="任意多边形 104"/>
            <p:cNvSpPr/>
            <p:nvPr/>
          </p:nvSpPr>
          <p:spPr>
            <a:xfrm>
              <a:off x="0" y="3314700"/>
              <a:ext cx="12192000" cy="444500"/>
            </a:xfrm>
            <a:custGeom>
              <a:avLst/>
              <a:gdLst>
                <a:gd name="connsiteX0" fmla="*/ 0 w 12192000"/>
                <a:gd name="connsiteY0" fmla="*/ 0 h 444500"/>
                <a:gd name="connsiteX1" fmla="*/ 11654397 w 12192000"/>
                <a:gd name="connsiteY1" fmla="*/ 0 h 444500"/>
                <a:gd name="connsiteX2" fmla="*/ 12192000 w 12192000"/>
                <a:gd name="connsiteY2" fmla="*/ 218904 h 444500"/>
                <a:gd name="connsiteX3" fmla="*/ 12192000 w 12192000"/>
                <a:gd name="connsiteY3" fmla="*/ 222250 h 444500"/>
                <a:gd name="connsiteX4" fmla="*/ 11646180 w 12192000"/>
                <a:gd name="connsiteY4" fmla="*/ 444500 h 444500"/>
                <a:gd name="connsiteX5" fmla="*/ 0 w 12192000"/>
                <a:gd name="connsiteY5" fmla="*/ 444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44500">
                  <a:moveTo>
                    <a:pt x="0" y="0"/>
                  </a:moveTo>
                  <a:lnTo>
                    <a:pt x="11654397" y="0"/>
                  </a:lnTo>
                  <a:lnTo>
                    <a:pt x="12192000" y="218904"/>
                  </a:lnTo>
                  <a:lnTo>
                    <a:pt x="12192000" y="222250"/>
                  </a:lnTo>
                  <a:lnTo>
                    <a:pt x="11646180" y="444500"/>
                  </a:lnTo>
                  <a:lnTo>
                    <a:pt x="0" y="444500"/>
                  </a:lnTo>
                  <a:close/>
                </a:path>
              </a:pathLst>
            </a:custGeom>
            <a:solidFill>
              <a:srgbClr val="961318"/>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endParaRPr>
            </a:p>
          </p:txBody>
        </p:sp>
        <p:cxnSp>
          <p:nvCxnSpPr>
            <p:cNvPr id="17" name="直接连接符 16"/>
            <p:cNvCxnSpPr/>
            <p:nvPr/>
          </p:nvCxnSpPr>
          <p:spPr>
            <a:xfrm>
              <a:off x="660400" y="3467100"/>
              <a:ext cx="0" cy="144000"/>
            </a:xfrm>
            <a:prstGeom prst="line">
              <a:avLst/>
            </a:prstGeom>
            <a:noFill/>
            <a:ln w="76200" cap="rnd" cmpd="sng" algn="ctr">
              <a:solidFill>
                <a:srgbClr val="FFFFFF"/>
              </a:solidFill>
              <a:prstDash val="solid"/>
              <a:miter lim="800000"/>
            </a:ln>
            <a:effectLst/>
          </p:spPr>
        </p:cxnSp>
        <p:cxnSp>
          <p:nvCxnSpPr>
            <p:cNvPr id="18" name="直接连接符 17"/>
            <p:cNvCxnSpPr/>
            <p:nvPr/>
          </p:nvCxnSpPr>
          <p:spPr>
            <a:xfrm>
              <a:off x="869217" y="3467100"/>
              <a:ext cx="0" cy="144000"/>
            </a:xfrm>
            <a:prstGeom prst="line">
              <a:avLst/>
            </a:prstGeom>
            <a:noFill/>
            <a:ln w="76200" cap="rnd" cmpd="sng" algn="ctr">
              <a:solidFill>
                <a:srgbClr val="FFFFFF"/>
              </a:solidFill>
              <a:prstDash val="solid"/>
              <a:miter lim="800000"/>
            </a:ln>
            <a:effectLst/>
          </p:spPr>
        </p:cxnSp>
        <p:cxnSp>
          <p:nvCxnSpPr>
            <p:cNvPr id="19" name="直接连接符 18"/>
            <p:cNvCxnSpPr/>
            <p:nvPr/>
          </p:nvCxnSpPr>
          <p:spPr>
            <a:xfrm>
              <a:off x="1078034" y="3467100"/>
              <a:ext cx="0" cy="144000"/>
            </a:xfrm>
            <a:prstGeom prst="line">
              <a:avLst/>
            </a:prstGeom>
            <a:noFill/>
            <a:ln w="76200" cap="rnd" cmpd="sng" algn="ctr">
              <a:solidFill>
                <a:srgbClr val="FFFFFF"/>
              </a:solidFill>
              <a:prstDash val="solid"/>
              <a:miter lim="800000"/>
            </a:ln>
            <a:effectLst/>
          </p:spPr>
        </p:cxnSp>
        <p:cxnSp>
          <p:nvCxnSpPr>
            <p:cNvPr id="20" name="直接连接符 19"/>
            <p:cNvCxnSpPr/>
            <p:nvPr/>
          </p:nvCxnSpPr>
          <p:spPr>
            <a:xfrm>
              <a:off x="1286851" y="3467100"/>
              <a:ext cx="0" cy="144000"/>
            </a:xfrm>
            <a:prstGeom prst="line">
              <a:avLst/>
            </a:prstGeom>
            <a:noFill/>
            <a:ln w="76200" cap="rnd" cmpd="sng" algn="ctr">
              <a:solidFill>
                <a:srgbClr val="FFFFFF"/>
              </a:solidFill>
              <a:prstDash val="solid"/>
              <a:miter lim="800000"/>
            </a:ln>
            <a:effectLst/>
          </p:spPr>
        </p:cxnSp>
        <p:cxnSp>
          <p:nvCxnSpPr>
            <p:cNvPr id="21" name="直接连接符 20"/>
            <p:cNvCxnSpPr/>
            <p:nvPr/>
          </p:nvCxnSpPr>
          <p:spPr>
            <a:xfrm>
              <a:off x="1495668" y="3467100"/>
              <a:ext cx="0" cy="144000"/>
            </a:xfrm>
            <a:prstGeom prst="line">
              <a:avLst/>
            </a:prstGeom>
            <a:noFill/>
            <a:ln w="76200" cap="rnd" cmpd="sng" algn="ctr">
              <a:solidFill>
                <a:srgbClr val="FFFFFF"/>
              </a:solidFill>
              <a:prstDash val="solid"/>
              <a:miter lim="800000"/>
            </a:ln>
            <a:effectLst/>
          </p:spPr>
        </p:cxnSp>
        <p:cxnSp>
          <p:nvCxnSpPr>
            <p:cNvPr id="22" name="直接连接符 21"/>
            <p:cNvCxnSpPr/>
            <p:nvPr/>
          </p:nvCxnSpPr>
          <p:spPr>
            <a:xfrm>
              <a:off x="1704485" y="3467100"/>
              <a:ext cx="0" cy="144000"/>
            </a:xfrm>
            <a:prstGeom prst="line">
              <a:avLst/>
            </a:prstGeom>
            <a:noFill/>
            <a:ln w="76200" cap="rnd" cmpd="sng" algn="ctr">
              <a:solidFill>
                <a:srgbClr val="FFFFFF"/>
              </a:solidFill>
              <a:prstDash val="solid"/>
              <a:miter lim="800000"/>
            </a:ln>
            <a:effectLst/>
          </p:spPr>
        </p:cxnSp>
        <p:cxnSp>
          <p:nvCxnSpPr>
            <p:cNvPr id="23" name="直接连接符 22"/>
            <p:cNvCxnSpPr/>
            <p:nvPr/>
          </p:nvCxnSpPr>
          <p:spPr>
            <a:xfrm>
              <a:off x="1913302" y="3467100"/>
              <a:ext cx="0" cy="144000"/>
            </a:xfrm>
            <a:prstGeom prst="line">
              <a:avLst/>
            </a:prstGeom>
            <a:noFill/>
            <a:ln w="76200" cap="rnd" cmpd="sng" algn="ctr">
              <a:solidFill>
                <a:srgbClr val="FFFFFF"/>
              </a:solidFill>
              <a:prstDash val="solid"/>
              <a:miter lim="800000"/>
            </a:ln>
            <a:effectLst/>
          </p:spPr>
        </p:cxnSp>
        <p:cxnSp>
          <p:nvCxnSpPr>
            <p:cNvPr id="24" name="直接连接符 23"/>
            <p:cNvCxnSpPr/>
            <p:nvPr/>
          </p:nvCxnSpPr>
          <p:spPr>
            <a:xfrm>
              <a:off x="2122119" y="3467100"/>
              <a:ext cx="0" cy="144000"/>
            </a:xfrm>
            <a:prstGeom prst="line">
              <a:avLst/>
            </a:prstGeom>
            <a:noFill/>
            <a:ln w="76200" cap="rnd" cmpd="sng" algn="ctr">
              <a:solidFill>
                <a:srgbClr val="FFFFFF"/>
              </a:solidFill>
              <a:prstDash val="solid"/>
              <a:miter lim="800000"/>
            </a:ln>
            <a:effectLst/>
          </p:spPr>
        </p:cxnSp>
        <p:cxnSp>
          <p:nvCxnSpPr>
            <p:cNvPr id="25" name="直接连接符 24"/>
            <p:cNvCxnSpPr/>
            <p:nvPr/>
          </p:nvCxnSpPr>
          <p:spPr>
            <a:xfrm>
              <a:off x="2330936" y="3467100"/>
              <a:ext cx="0" cy="144000"/>
            </a:xfrm>
            <a:prstGeom prst="line">
              <a:avLst/>
            </a:prstGeom>
            <a:noFill/>
            <a:ln w="76200" cap="rnd" cmpd="sng" algn="ctr">
              <a:solidFill>
                <a:srgbClr val="FFFFFF"/>
              </a:solidFill>
              <a:prstDash val="solid"/>
              <a:miter lim="800000"/>
            </a:ln>
            <a:effectLst/>
          </p:spPr>
        </p:cxnSp>
        <p:cxnSp>
          <p:nvCxnSpPr>
            <p:cNvPr id="26" name="直接连接符 25"/>
            <p:cNvCxnSpPr/>
            <p:nvPr/>
          </p:nvCxnSpPr>
          <p:spPr>
            <a:xfrm>
              <a:off x="2539753" y="3467100"/>
              <a:ext cx="0" cy="144000"/>
            </a:xfrm>
            <a:prstGeom prst="line">
              <a:avLst/>
            </a:prstGeom>
            <a:noFill/>
            <a:ln w="76200" cap="rnd" cmpd="sng" algn="ctr">
              <a:solidFill>
                <a:srgbClr val="FFFFFF"/>
              </a:solidFill>
              <a:prstDash val="solid"/>
              <a:miter lim="800000"/>
            </a:ln>
            <a:effectLst/>
          </p:spPr>
        </p:cxnSp>
        <p:cxnSp>
          <p:nvCxnSpPr>
            <p:cNvPr id="27" name="直接连接符 26"/>
            <p:cNvCxnSpPr/>
            <p:nvPr/>
          </p:nvCxnSpPr>
          <p:spPr>
            <a:xfrm>
              <a:off x="2748570" y="3467100"/>
              <a:ext cx="0" cy="144000"/>
            </a:xfrm>
            <a:prstGeom prst="line">
              <a:avLst/>
            </a:prstGeom>
            <a:noFill/>
            <a:ln w="76200" cap="rnd" cmpd="sng" algn="ctr">
              <a:solidFill>
                <a:srgbClr val="FFFFFF"/>
              </a:solidFill>
              <a:prstDash val="solid"/>
              <a:miter lim="800000"/>
            </a:ln>
            <a:effectLst/>
          </p:spPr>
        </p:cxnSp>
        <p:cxnSp>
          <p:nvCxnSpPr>
            <p:cNvPr id="28" name="直接连接符 27"/>
            <p:cNvCxnSpPr/>
            <p:nvPr/>
          </p:nvCxnSpPr>
          <p:spPr>
            <a:xfrm>
              <a:off x="2957387" y="3467100"/>
              <a:ext cx="0" cy="144000"/>
            </a:xfrm>
            <a:prstGeom prst="line">
              <a:avLst/>
            </a:prstGeom>
            <a:noFill/>
            <a:ln w="76200" cap="rnd" cmpd="sng" algn="ctr">
              <a:solidFill>
                <a:srgbClr val="FFFFFF"/>
              </a:solidFill>
              <a:prstDash val="solid"/>
              <a:miter lim="800000"/>
            </a:ln>
            <a:effectLst/>
          </p:spPr>
        </p:cxnSp>
        <p:cxnSp>
          <p:nvCxnSpPr>
            <p:cNvPr id="29" name="直接连接符 28"/>
            <p:cNvCxnSpPr/>
            <p:nvPr/>
          </p:nvCxnSpPr>
          <p:spPr>
            <a:xfrm>
              <a:off x="3166204" y="3467100"/>
              <a:ext cx="0" cy="144000"/>
            </a:xfrm>
            <a:prstGeom prst="line">
              <a:avLst/>
            </a:prstGeom>
            <a:noFill/>
            <a:ln w="76200" cap="rnd" cmpd="sng" algn="ctr">
              <a:solidFill>
                <a:srgbClr val="FFFFFF"/>
              </a:solidFill>
              <a:prstDash val="solid"/>
              <a:miter lim="800000"/>
            </a:ln>
            <a:effectLst/>
          </p:spPr>
        </p:cxnSp>
        <p:cxnSp>
          <p:nvCxnSpPr>
            <p:cNvPr id="30" name="直接连接符 29"/>
            <p:cNvCxnSpPr/>
            <p:nvPr/>
          </p:nvCxnSpPr>
          <p:spPr>
            <a:xfrm>
              <a:off x="3375021" y="3467100"/>
              <a:ext cx="0" cy="144000"/>
            </a:xfrm>
            <a:prstGeom prst="line">
              <a:avLst/>
            </a:prstGeom>
            <a:noFill/>
            <a:ln w="76200" cap="rnd" cmpd="sng" algn="ctr">
              <a:solidFill>
                <a:srgbClr val="FFFFFF"/>
              </a:solidFill>
              <a:prstDash val="solid"/>
              <a:miter lim="800000"/>
            </a:ln>
            <a:effectLst/>
          </p:spPr>
        </p:cxnSp>
        <p:cxnSp>
          <p:nvCxnSpPr>
            <p:cNvPr id="31" name="直接连接符 30"/>
            <p:cNvCxnSpPr/>
            <p:nvPr/>
          </p:nvCxnSpPr>
          <p:spPr>
            <a:xfrm>
              <a:off x="3583838" y="3467100"/>
              <a:ext cx="0" cy="144000"/>
            </a:xfrm>
            <a:prstGeom prst="line">
              <a:avLst/>
            </a:prstGeom>
            <a:noFill/>
            <a:ln w="76200" cap="rnd" cmpd="sng" algn="ctr">
              <a:solidFill>
                <a:srgbClr val="FFFFFF"/>
              </a:solidFill>
              <a:prstDash val="solid"/>
              <a:miter lim="800000"/>
            </a:ln>
            <a:effectLst/>
          </p:spPr>
        </p:cxnSp>
        <p:cxnSp>
          <p:nvCxnSpPr>
            <p:cNvPr id="32" name="直接连接符 31"/>
            <p:cNvCxnSpPr/>
            <p:nvPr/>
          </p:nvCxnSpPr>
          <p:spPr>
            <a:xfrm>
              <a:off x="3792655" y="3467100"/>
              <a:ext cx="0" cy="144000"/>
            </a:xfrm>
            <a:prstGeom prst="line">
              <a:avLst/>
            </a:prstGeom>
            <a:noFill/>
            <a:ln w="76200" cap="rnd" cmpd="sng" algn="ctr">
              <a:solidFill>
                <a:srgbClr val="FFFFFF"/>
              </a:solidFill>
              <a:prstDash val="solid"/>
              <a:miter lim="800000"/>
            </a:ln>
            <a:effectLst/>
          </p:spPr>
        </p:cxnSp>
        <p:cxnSp>
          <p:nvCxnSpPr>
            <p:cNvPr id="33" name="直接连接符 32"/>
            <p:cNvCxnSpPr/>
            <p:nvPr/>
          </p:nvCxnSpPr>
          <p:spPr>
            <a:xfrm>
              <a:off x="4001472" y="3467100"/>
              <a:ext cx="0" cy="144000"/>
            </a:xfrm>
            <a:prstGeom prst="line">
              <a:avLst/>
            </a:prstGeom>
            <a:noFill/>
            <a:ln w="76200" cap="rnd" cmpd="sng" algn="ctr">
              <a:solidFill>
                <a:srgbClr val="FFFFFF"/>
              </a:solidFill>
              <a:prstDash val="solid"/>
              <a:miter lim="800000"/>
            </a:ln>
            <a:effectLst/>
          </p:spPr>
        </p:cxnSp>
        <p:cxnSp>
          <p:nvCxnSpPr>
            <p:cNvPr id="34" name="直接连接符 33"/>
            <p:cNvCxnSpPr/>
            <p:nvPr/>
          </p:nvCxnSpPr>
          <p:spPr>
            <a:xfrm>
              <a:off x="4210289" y="3467100"/>
              <a:ext cx="0" cy="144000"/>
            </a:xfrm>
            <a:prstGeom prst="line">
              <a:avLst/>
            </a:prstGeom>
            <a:noFill/>
            <a:ln w="76200" cap="rnd" cmpd="sng" algn="ctr">
              <a:solidFill>
                <a:srgbClr val="FFFFFF"/>
              </a:solidFill>
              <a:prstDash val="solid"/>
              <a:miter lim="800000"/>
            </a:ln>
            <a:effectLst/>
          </p:spPr>
        </p:cxnSp>
        <p:cxnSp>
          <p:nvCxnSpPr>
            <p:cNvPr id="35" name="直接连接符 34"/>
            <p:cNvCxnSpPr/>
            <p:nvPr/>
          </p:nvCxnSpPr>
          <p:spPr>
            <a:xfrm>
              <a:off x="4419106" y="3467100"/>
              <a:ext cx="0" cy="144000"/>
            </a:xfrm>
            <a:prstGeom prst="line">
              <a:avLst/>
            </a:prstGeom>
            <a:noFill/>
            <a:ln w="76200" cap="rnd" cmpd="sng" algn="ctr">
              <a:solidFill>
                <a:srgbClr val="FFFFFF"/>
              </a:solidFill>
              <a:prstDash val="solid"/>
              <a:miter lim="800000"/>
            </a:ln>
            <a:effectLst/>
          </p:spPr>
        </p:cxnSp>
        <p:cxnSp>
          <p:nvCxnSpPr>
            <p:cNvPr id="36" name="直接连接符 35"/>
            <p:cNvCxnSpPr/>
            <p:nvPr/>
          </p:nvCxnSpPr>
          <p:spPr>
            <a:xfrm>
              <a:off x="4627923" y="3467100"/>
              <a:ext cx="0" cy="144000"/>
            </a:xfrm>
            <a:prstGeom prst="line">
              <a:avLst/>
            </a:prstGeom>
            <a:noFill/>
            <a:ln w="76200" cap="rnd" cmpd="sng" algn="ctr">
              <a:solidFill>
                <a:srgbClr val="FFFFFF"/>
              </a:solidFill>
              <a:prstDash val="solid"/>
              <a:miter lim="800000"/>
            </a:ln>
            <a:effectLst/>
          </p:spPr>
        </p:cxnSp>
        <p:cxnSp>
          <p:nvCxnSpPr>
            <p:cNvPr id="37" name="直接连接符 36"/>
            <p:cNvCxnSpPr/>
            <p:nvPr/>
          </p:nvCxnSpPr>
          <p:spPr>
            <a:xfrm>
              <a:off x="4836740" y="3467100"/>
              <a:ext cx="0" cy="144000"/>
            </a:xfrm>
            <a:prstGeom prst="line">
              <a:avLst/>
            </a:prstGeom>
            <a:noFill/>
            <a:ln w="76200" cap="rnd" cmpd="sng" algn="ctr">
              <a:solidFill>
                <a:srgbClr val="FFFFFF"/>
              </a:solidFill>
              <a:prstDash val="solid"/>
              <a:miter lim="800000"/>
            </a:ln>
            <a:effectLst/>
          </p:spPr>
        </p:cxnSp>
        <p:cxnSp>
          <p:nvCxnSpPr>
            <p:cNvPr id="38" name="直接连接符 37"/>
            <p:cNvCxnSpPr/>
            <p:nvPr/>
          </p:nvCxnSpPr>
          <p:spPr>
            <a:xfrm>
              <a:off x="5045557" y="3467100"/>
              <a:ext cx="0" cy="144000"/>
            </a:xfrm>
            <a:prstGeom prst="line">
              <a:avLst/>
            </a:prstGeom>
            <a:noFill/>
            <a:ln w="76200" cap="rnd" cmpd="sng" algn="ctr">
              <a:solidFill>
                <a:srgbClr val="FFFFFF"/>
              </a:solidFill>
              <a:prstDash val="solid"/>
              <a:miter lim="800000"/>
            </a:ln>
            <a:effectLst/>
          </p:spPr>
        </p:cxnSp>
        <p:cxnSp>
          <p:nvCxnSpPr>
            <p:cNvPr id="39" name="直接连接符 38"/>
            <p:cNvCxnSpPr/>
            <p:nvPr/>
          </p:nvCxnSpPr>
          <p:spPr>
            <a:xfrm>
              <a:off x="5254374" y="3467100"/>
              <a:ext cx="0" cy="144000"/>
            </a:xfrm>
            <a:prstGeom prst="line">
              <a:avLst/>
            </a:prstGeom>
            <a:noFill/>
            <a:ln w="76200" cap="rnd" cmpd="sng" algn="ctr">
              <a:solidFill>
                <a:srgbClr val="FFFFFF"/>
              </a:solidFill>
              <a:prstDash val="solid"/>
              <a:miter lim="800000"/>
            </a:ln>
            <a:effectLst/>
          </p:spPr>
        </p:cxnSp>
        <p:cxnSp>
          <p:nvCxnSpPr>
            <p:cNvPr id="40" name="直接连接符 39"/>
            <p:cNvCxnSpPr/>
            <p:nvPr/>
          </p:nvCxnSpPr>
          <p:spPr>
            <a:xfrm>
              <a:off x="5463191" y="3467100"/>
              <a:ext cx="0" cy="144000"/>
            </a:xfrm>
            <a:prstGeom prst="line">
              <a:avLst/>
            </a:prstGeom>
            <a:noFill/>
            <a:ln w="76200" cap="rnd" cmpd="sng" algn="ctr">
              <a:solidFill>
                <a:srgbClr val="FFFFFF"/>
              </a:solidFill>
              <a:prstDash val="solid"/>
              <a:miter lim="800000"/>
            </a:ln>
            <a:effectLst/>
          </p:spPr>
        </p:cxnSp>
        <p:cxnSp>
          <p:nvCxnSpPr>
            <p:cNvPr id="41" name="直接连接符 40"/>
            <p:cNvCxnSpPr/>
            <p:nvPr/>
          </p:nvCxnSpPr>
          <p:spPr>
            <a:xfrm>
              <a:off x="5672008" y="3467100"/>
              <a:ext cx="0" cy="144000"/>
            </a:xfrm>
            <a:prstGeom prst="line">
              <a:avLst/>
            </a:prstGeom>
            <a:noFill/>
            <a:ln w="76200" cap="rnd" cmpd="sng" algn="ctr">
              <a:solidFill>
                <a:srgbClr val="FFFFFF"/>
              </a:solidFill>
              <a:prstDash val="solid"/>
              <a:miter lim="800000"/>
            </a:ln>
            <a:effectLst/>
          </p:spPr>
        </p:cxnSp>
        <p:cxnSp>
          <p:nvCxnSpPr>
            <p:cNvPr id="42" name="直接连接符 41"/>
            <p:cNvCxnSpPr/>
            <p:nvPr/>
          </p:nvCxnSpPr>
          <p:spPr>
            <a:xfrm>
              <a:off x="5880825" y="3467100"/>
              <a:ext cx="0" cy="144000"/>
            </a:xfrm>
            <a:prstGeom prst="line">
              <a:avLst/>
            </a:prstGeom>
            <a:noFill/>
            <a:ln w="76200" cap="rnd" cmpd="sng" algn="ctr">
              <a:solidFill>
                <a:srgbClr val="FFFFFF"/>
              </a:solidFill>
              <a:prstDash val="solid"/>
              <a:miter lim="800000"/>
            </a:ln>
            <a:effectLst/>
          </p:spPr>
        </p:cxnSp>
        <p:cxnSp>
          <p:nvCxnSpPr>
            <p:cNvPr id="48" name="直接连接符 47"/>
            <p:cNvCxnSpPr/>
            <p:nvPr/>
          </p:nvCxnSpPr>
          <p:spPr>
            <a:xfrm>
              <a:off x="6089642" y="3467100"/>
              <a:ext cx="0" cy="144000"/>
            </a:xfrm>
            <a:prstGeom prst="line">
              <a:avLst/>
            </a:prstGeom>
            <a:noFill/>
            <a:ln w="76200" cap="rnd" cmpd="sng" algn="ctr">
              <a:solidFill>
                <a:srgbClr val="FFFFFF"/>
              </a:solidFill>
              <a:prstDash val="solid"/>
              <a:miter lim="800000"/>
            </a:ln>
            <a:effectLst/>
          </p:spPr>
        </p:cxnSp>
        <p:cxnSp>
          <p:nvCxnSpPr>
            <p:cNvPr id="49" name="直接连接符 48"/>
            <p:cNvCxnSpPr/>
            <p:nvPr/>
          </p:nvCxnSpPr>
          <p:spPr>
            <a:xfrm>
              <a:off x="6298459" y="3467100"/>
              <a:ext cx="0" cy="144000"/>
            </a:xfrm>
            <a:prstGeom prst="line">
              <a:avLst/>
            </a:prstGeom>
            <a:noFill/>
            <a:ln w="76200" cap="rnd" cmpd="sng" algn="ctr">
              <a:solidFill>
                <a:srgbClr val="FFFFFF"/>
              </a:solidFill>
              <a:prstDash val="solid"/>
              <a:miter lim="800000"/>
            </a:ln>
            <a:effectLst/>
          </p:spPr>
        </p:cxnSp>
        <p:cxnSp>
          <p:nvCxnSpPr>
            <p:cNvPr id="50" name="直接连接符 49"/>
            <p:cNvCxnSpPr/>
            <p:nvPr/>
          </p:nvCxnSpPr>
          <p:spPr>
            <a:xfrm>
              <a:off x="6507276" y="3467100"/>
              <a:ext cx="0" cy="144000"/>
            </a:xfrm>
            <a:prstGeom prst="line">
              <a:avLst/>
            </a:prstGeom>
            <a:noFill/>
            <a:ln w="76200" cap="rnd" cmpd="sng" algn="ctr">
              <a:solidFill>
                <a:srgbClr val="FFFFFF"/>
              </a:solidFill>
              <a:prstDash val="solid"/>
              <a:miter lim="800000"/>
            </a:ln>
            <a:effectLst/>
          </p:spPr>
        </p:cxnSp>
        <p:cxnSp>
          <p:nvCxnSpPr>
            <p:cNvPr id="51" name="直接连接符 50"/>
            <p:cNvCxnSpPr/>
            <p:nvPr/>
          </p:nvCxnSpPr>
          <p:spPr>
            <a:xfrm>
              <a:off x="6716093" y="3467100"/>
              <a:ext cx="0" cy="144000"/>
            </a:xfrm>
            <a:prstGeom prst="line">
              <a:avLst/>
            </a:prstGeom>
            <a:noFill/>
            <a:ln w="76200" cap="rnd" cmpd="sng" algn="ctr">
              <a:solidFill>
                <a:srgbClr val="FFFFFF"/>
              </a:solidFill>
              <a:prstDash val="solid"/>
              <a:miter lim="800000"/>
            </a:ln>
            <a:effectLst/>
          </p:spPr>
        </p:cxnSp>
        <p:cxnSp>
          <p:nvCxnSpPr>
            <p:cNvPr id="52" name="直接连接符 51"/>
            <p:cNvCxnSpPr/>
            <p:nvPr/>
          </p:nvCxnSpPr>
          <p:spPr>
            <a:xfrm>
              <a:off x="6924910" y="3467100"/>
              <a:ext cx="0" cy="144000"/>
            </a:xfrm>
            <a:prstGeom prst="line">
              <a:avLst/>
            </a:prstGeom>
            <a:noFill/>
            <a:ln w="76200" cap="rnd" cmpd="sng" algn="ctr">
              <a:solidFill>
                <a:srgbClr val="FFFFFF"/>
              </a:solidFill>
              <a:prstDash val="solid"/>
              <a:miter lim="800000"/>
            </a:ln>
            <a:effectLst/>
          </p:spPr>
        </p:cxnSp>
        <p:cxnSp>
          <p:nvCxnSpPr>
            <p:cNvPr id="53" name="直接连接符 52"/>
            <p:cNvCxnSpPr/>
            <p:nvPr/>
          </p:nvCxnSpPr>
          <p:spPr>
            <a:xfrm>
              <a:off x="7133727" y="3467100"/>
              <a:ext cx="0" cy="144000"/>
            </a:xfrm>
            <a:prstGeom prst="line">
              <a:avLst/>
            </a:prstGeom>
            <a:noFill/>
            <a:ln w="76200" cap="rnd" cmpd="sng" algn="ctr">
              <a:solidFill>
                <a:srgbClr val="FFFFFF"/>
              </a:solidFill>
              <a:prstDash val="solid"/>
              <a:miter lim="800000"/>
            </a:ln>
            <a:effectLst/>
          </p:spPr>
        </p:cxnSp>
        <p:cxnSp>
          <p:nvCxnSpPr>
            <p:cNvPr id="54" name="直接连接符 53"/>
            <p:cNvCxnSpPr/>
            <p:nvPr/>
          </p:nvCxnSpPr>
          <p:spPr>
            <a:xfrm>
              <a:off x="7342544" y="3467100"/>
              <a:ext cx="0" cy="144000"/>
            </a:xfrm>
            <a:prstGeom prst="line">
              <a:avLst/>
            </a:prstGeom>
            <a:noFill/>
            <a:ln w="76200" cap="rnd" cmpd="sng" algn="ctr">
              <a:solidFill>
                <a:srgbClr val="FFFFFF"/>
              </a:solidFill>
              <a:prstDash val="solid"/>
              <a:miter lim="800000"/>
            </a:ln>
            <a:effectLst/>
          </p:spPr>
        </p:cxnSp>
        <p:cxnSp>
          <p:nvCxnSpPr>
            <p:cNvPr id="55" name="直接连接符 54"/>
            <p:cNvCxnSpPr/>
            <p:nvPr/>
          </p:nvCxnSpPr>
          <p:spPr>
            <a:xfrm>
              <a:off x="7551361" y="3467100"/>
              <a:ext cx="0" cy="144000"/>
            </a:xfrm>
            <a:prstGeom prst="line">
              <a:avLst/>
            </a:prstGeom>
            <a:noFill/>
            <a:ln w="76200" cap="rnd" cmpd="sng" algn="ctr">
              <a:solidFill>
                <a:srgbClr val="FFFFFF"/>
              </a:solidFill>
              <a:prstDash val="solid"/>
              <a:miter lim="800000"/>
            </a:ln>
            <a:effectLst/>
          </p:spPr>
        </p:cxnSp>
        <p:cxnSp>
          <p:nvCxnSpPr>
            <p:cNvPr id="56" name="直接连接符 55"/>
            <p:cNvCxnSpPr/>
            <p:nvPr/>
          </p:nvCxnSpPr>
          <p:spPr>
            <a:xfrm>
              <a:off x="7760178" y="3467100"/>
              <a:ext cx="0" cy="144000"/>
            </a:xfrm>
            <a:prstGeom prst="line">
              <a:avLst/>
            </a:prstGeom>
            <a:noFill/>
            <a:ln w="76200" cap="rnd" cmpd="sng" algn="ctr">
              <a:solidFill>
                <a:srgbClr val="FFFFFF"/>
              </a:solidFill>
              <a:prstDash val="solid"/>
              <a:miter lim="800000"/>
            </a:ln>
            <a:effectLst/>
          </p:spPr>
        </p:cxnSp>
        <p:cxnSp>
          <p:nvCxnSpPr>
            <p:cNvPr id="57" name="直接连接符 56"/>
            <p:cNvCxnSpPr/>
            <p:nvPr/>
          </p:nvCxnSpPr>
          <p:spPr>
            <a:xfrm>
              <a:off x="7968995" y="3467100"/>
              <a:ext cx="0" cy="144000"/>
            </a:xfrm>
            <a:prstGeom prst="line">
              <a:avLst/>
            </a:prstGeom>
            <a:noFill/>
            <a:ln w="76200" cap="rnd" cmpd="sng" algn="ctr">
              <a:solidFill>
                <a:srgbClr val="FFFFFF"/>
              </a:solidFill>
              <a:prstDash val="solid"/>
              <a:miter lim="800000"/>
            </a:ln>
            <a:effectLst/>
          </p:spPr>
        </p:cxnSp>
        <p:cxnSp>
          <p:nvCxnSpPr>
            <p:cNvPr id="58" name="直接连接符 57"/>
            <p:cNvCxnSpPr/>
            <p:nvPr/>
          </p:nvCxnSpPr>
          <p:spPr>
            <a:xfrm>
              <a:off x="8177812" y="3467100"/>
              <a:ext cx="0" cy="144000"/>
            </a:xfrm>
            <a:prstGeom prst="line">
              <a:avLst/>
            </a:prstGeom>
            <a:noFill/>
            <a:ln w="76200" cap="rnd" cmpd="sng" algn="ctr">
              <a:solidFill>
                <a:srgbClr val="FFFFFF"/>
              </a:solidFill>
              <a:prstDash val="solid"/>
              <a:miter lim="800000"/>
            </a:ln>
            <a:effectLst/>
          </p:spPr>
        </p:cxnSp>
        <p:cxnSp>
          <p:nvCxnSpPr>
            <p:cNvPr id="59" name="直接连接符 58"/>
            <p:cNvCxnSpPr/>
            <p:nvPr/>
          </p:nvCxnSpPr>
          <p:spPr>
            <a:xfrm>
              <a:off x="8386629" y="3467100"/>
              <a:ext cx="0" cy="144000"/>
            </a:xfrm>
            <a:prstGeom prst="line">
              <a:avLst/>
            </a:prstGeom>
            <a:noFill/>
            <a:ln w="76200" cap="rnd" cmpd="sng" algn="ctr">
              <a:solidFill>
                <a:srgbClr val="FFFFFF"/>
              </a:solidFill>
              <a:prstDash val="solid"/>
              <a:miter lim="800000"/>
            </a:ln>
            <a:effectLst/>
          </p:spPr>
        </p:cxnSp>
        <p:cxnSp>
          <p:nvCxnSpPr>
            <p:cNvPr id="60" name="直接连接符 59"/>
            <p:cNvCxnSpPr/>
            <p:nvPr/>
          </p:nvCxnSpPr>
          <p:spPr>
            <a:xfrm>
              <a:off x="8595446" y="3467100"/>
              <a:ext cx="0" cy="144000"/>
            </a:xfrm>
            <a:prstGeom prst="line">
              <a:avLst/>
            </a:prstGeom>
            <a:noFill/>
            <a:ln w="76200" cap="rnd" cmpd="sng" algn="ctr">
              <a:solidFill>
                <a:srgbClr val="FFFFFF"/>
              </a:solidFill>
              <a:prstDash val="solid"/>
              <a:miter lim="800000"/>
            </a:ln>
            <a:effectLst/>
          </p:spPr>
        </p:cxnSp>
        <p:cxnSp>
          <p:nvCxnSpPr>
            <p:cNvPr id="61" name="直接连接符 60"/>
            <p:cNvCxnSpPr/>
            <p:nvPr/>
          </p:nvCxnSpPr>
          <p:spPr>
            <a:xfrm>
              <a:off x="8804263" y="3467100"/>
              <a:ext cx="0" cy="144000"/>
            </a:xfrm>
            <a:prstGeom prst="line">
              <a:avLst/>
            </a:prstGeom>
            <a:noFill/>
            <a:ln w="76200" cap="rnd" cmpd="sng" algn="ctr">
              <a:solidFill>
                <a:srgbClr val="FFFFFF"/>
              </a:solidFill>
              <a:prstDash val="solid"/>
              <a:miter lim="800000"/>
            </a:ln>
            <a:effectLst/>
          </p:spPr>
        </p:cxnSp>
        <p:cxnSp>
          <p:nvCxnSpPr>
            <p:cNvPr id="62" name="直接连接符 61"/>
            <p:cNvCxnSpPr/>
            <p:nvPr/>
          </p:nvCxnSpPr>
          <p:spPr>
            <a:xfrm>
              <a:off x="9013080" y="3467100"/>
              <a:ext cx="0" cy="144000"/>
            </a:xfrm>
            <a:prstGeom prst="line">
              <a:avLst/>
            </a:prstGeom>
            <a:noFill/>
            <a:ln w="76200" cap="rnd" cmpd="sng" algn="ctr">
              <a:solidFill>
                <a:srgbClr val="FFFFFF"/>
              </a:solidFill>
              <a:prstDash val="solid"/>
              <a:miter lim="800000"/>
            </a:ln>
            <a:effectLst/>
          </p:spPr>
        </p:cxnSp>
        <p:cxnSp>
          <p:nvCxnSpPr>
            <p:cNvPr id="63" name="直接连接符 62"/>
            <p:cNvCxnSpPr/>
            <p:nvPr/>
          </p:nvCxnSpPr>
          <p:spPr>
            <a:xfrm>
              <a:off x="9221897" y="3467100"/>
              <a:ext cx="0" cy="144000"/>
            </a:xfrm>
            <a:prstGeom prst="line">
              <a:avLst/>
            </a:prstGeom>
            <a:noFill/>
            <a:ln w="76200" cap="rnd" cmpd="sng" algn="ctr">
              <a:solidFill>
                <a:srgbClr val="FFFFFF"/>
              </a:solidFill>
              <a:prstDash val="solid"/>
              <a:miter lim="800000"/>
            </a:ln>
            <a:effectLst/>
          </p:spPr>
        </p:cxnSp>
        <p:cxnSp>
          <p:nvCxnSpPr>
            <p:cNvPr id="64" name="直接连接符 63"/>
            <p:cNvCxnSpPr/>
            <p:nvPr/>
          </p:nvCxnSpPr>
          <p:spPr>
            <a:xfrm>
              <a:off x="9430714" y="3467100"/>
              <a:ext cx="0" cy="144000"/>
            </a:xfrm>
            <a:prstGeom prst="line">
              <a:avLst/>
            </a:prstGeom>
            <a:noFill/>
            <a:ln w="76200" cap="rnd" cmpd="sng" algn="ctr">
              <a:solidFill>
                <a:srgbClr val="FFFFFF"/>
              </a:solidFill>
              <a:prstDash val="solid"/>
              <a:miter lim="800000"/>
            </a:ln>
            <a:effectLst/>
          </p:spPr>
        </p:cxnSp>
        <p:cxnSp>
          <p:nvCxnSpPr>
            <p:cNvPr id="65" name="直接连接符 64"/>
            <p:cNvCxnSpPr/>
            <p:nvPr/>
          </p:nvCxnSpPr>
          <p:spPr>
            <a:xfrm>
              <a:off x="9639531" y="3467100"/>
              <a:ext cx="0" cy="144000"/>
            </a:xfrm>
            <a:prstGeom prst="line">
              <a:avLst/>
            </a:prstGeom>
            <a:noFill/>
            <a:ln w="76200" cap="rnd" cmpd="sng" algn="ctr">
              <a:solidFill>
                <a:srgbClr val="FFFFFF"/>
              </a:solidFill>
              <a:prstDash val="solid"/>
              <a:miter lim="800000"/>
            </a:ln>
            <a:effectLst/>
          </p:spPr>
        </p:cxnSp>
        <p:cxnSp>
          <p:nvCxnSpPr>
            <p:cNvPr id="66" name="直接连接符 65"/>
            <p:cNvCxnSpPr/>
            <p:nvPr/>
          </p:nvCxnSpPr>
          <p:spPr>
            <a:xfrm>
              <a:off x="9848348" y="3467100"/>
              <a:ext cx="0" cy="144000"/>
            </a:xfrm>
            <a:prstGeom prst="line">
              <a:avLst/>
            </a:prstGeom>
            <a:noFill/>
            <a:ln w="76200" cap="rnd" cmpd="sng" algn="ctr">
              <a:solidFill>
                <a:srgbClr val="FFFFFF"/>
              </a:solidFill>
              <a:prstDash val="solid"/>
              <a:miter lim="800000"/>
            </a:ln>
            <a:effectLst/>
          </p:spPr>
        </p:cxnSp>
        <p:cxnSp>
          <p:nvCxnSpPr>
            <p:cNvPr id="67" name="直接连接符 66"/>
            <p:cNvCxnSpPr/>
            <p:nvPr/>
          </p:nvCxnSpPr>
          <p:spPr>
            <a:xfrm>
              <a:off x="10057165" y="3467100"/>
              <a:ext cx="0" cy="144000"/>
            </a:xfrm>
            <a:prstGeom prst="line">
              <a:avLst/>
            </a:prstGeom>
            <a:noFill/>
            <a:ln w="76200" cap="rnd" cmpd="sng" algn="ctr">
              <a:solidFill>
                <a:srgbClr val="FFFFFF"/>
              </a:solidFill>
              <a:prstDash val="solid"/>
              <a:miter lim="800000"/>
            </a:ln>
            <a:effectLst/>
          </p:spPr>
        </p:cxnSp>
        <p:cxnSp>
          <p:nvCxnSpPr>
            <p:cNvPr id="68" name="直接连接符 67"/>
            <p:cNvCxnSpPr/>
            <p:nvPr/>
          </p:nvCxnSpPr>
          <p:spPr>
            <a:xfrm>
              <a:off x="10265982" y="3467100"/>
              <a:ext cx="0" cy="144000"/>
            </a:xfrm>
            <a:prstGeom prst="line">
              <a:avLst/>
            </a:prstGeom>
            <a:noFill/>
            <a:ln w="76200" cap="rnd" cmpd="sng" algn="ctr">
              <a:solidFill>
                <a:srgbClr val="FFFFFF"/>
              </a:solidFill>
              <a:prstDash val="solid"/>
              <a:miter lim="800000"/>
            </a:ln>
            <a:effectLst/>
          </p:spPr>
        </p:cxnSp>
        <p:cxnSp>
          <p:nvCxnSpPr>
            <p:cNvPr id="69" name="直接连接符 68"/>
            <p:cNvCxnSpPr/>
            <p:nvPr/>
          </p:nvCxnSpPr>
          <p:spPr>
            <a:xfrm>
              <a:off x="10474799" y="3467100"/>
              <a:ext cx="0" cy="144000"/>
            </a:xfrm>
            <a:prstGeom prst="line">
              <a:avLst/>
            </a:prstGeom>
            <a:noFill/>
            <a:ln w="76200" cap="rnd" cmpd="sng" algn="ctr">
              <a:solidFill>
                <a:srgbClr val="FFFFFF"/>
              </a:solidFill>
              <a:prstDash val="solid"/>
              <a:miter lim="800000"/>
            </a:ln>
            <a:effectLst/>
          </p:spPr>
        </p:cxnSp>
        <p:cxnSp>
          <p:nvCxnSpPr>
            <p:cNvPr id="70" name="直接连接符 69"/>
            <p:cNvCxnSpPr/>
            <p:nvPr/>
          </p:nvCxnSpPr>
          <p:spPr>
            <a:xfrm>
              <a:off x="10683616" y="3467100"/>
              <a:ext cx="0" cy="144000"/>
            </a:xfrm>
            <a:prstGeom prst="line">
              <a:avLst/>
            </a:prstGeom>
            <a:noFill/>
            <a:ln w="76200" cap="rnd" cmpd="sng" algn="ctr">
              <a:solidFill>
                <a:srgbClr val="FFFFFF"/>
              </a:solidFill>
              <a:prstDash val="solid"/>
              <a:miter lim="800000"/>
            </a:ln>
            <a:effectLst/>
          </p:spPr>
        </p:cxnSp>
        <p:cxnSp>
          <p:nvCxnSpPr>
            <p:cNvPr id="71" name="直接连接符 70"/>
            <p:cNvCxnSpPr/>
            <p:nvPr/>
          </p:nvCxnSpPr>
          <p:spPr>
            <a:xfrm>
              <a:off x="10892433" y="3467100"/>
              <a:ext cx="0" cy="144000"/>
            </a:xfrm>
            <a:prstGeom prst="line">
              <a:avLst/>
            </a:prstGeom>
            <a:noFill/>
            <a:ln w="76200" cap="rnd" cmpd="sng" algn="ctr">
              <a:solidFill>
                <a:srgbClr val="FFFFFF"/>
              </a:solidFill>
              <a:prstDash val="solid"/>
              <a:miter lim="800000"/>
            </a:ln>
            <a:effectLst/>
          </p:spPr>
        </p:cxnSp>
        <p:cxnSp>
          <p:nvCxnSpPr>
            <p:cNvPr id="72" name="直接连接符 71"/>
            <p:cNvCxnSpPr/>
            <p:nvPr/>
          </p:nvCxnSpPr>
          <p:spPr>
            <a:xfrm>
              <a:off x="11101250" y="3467100"/>
              <a:ext cx="0" cy="144000"/>
            </a:xfrm>
            <a:prstGeom prst="line">
              <a:avLst/>
            </a:prstGeom>
            <a:noFill/>
            <a:ln w="76200" cap="rnd" cmpd="sng" algn="ctr">
              <a:solidFill>
                <a:srgbClr val="FFFFFF"/>
              </a:solidFill>
              <a:prstDash val="solid"/>
              <a:miter lim="800000"/>
            </a:ln>
            <a:effectLst/>
          </p:spPr>
        </p:cxnSp>
        <p:cxnSp>
          <p:nvCxnSpPr>
            <p:cNvPr id="73" name="直接连接符 72"/>
            <p:cNvCxnSpPr/>
            <p:nvPr/>
          </p:nvCxnSpPr>
          <p:spPr>
            <a:xfrm>
              <a:off x="11310067" y="3467100"/>
              <a:ext cx="0" cy="144000"/>
            </a:xfrm>
            <a:prstGeom prst="line">
              <a:avLst/>
            </a:prstGeom>
            <a:noFill/>
            <a:ln w="76200" cap="rnd" cmpd="sng" algn="ctr">
              <a:solidFill>
                <a:srgbClr val="FFFFFF"/>
              </a:solidFill>
              <a:prstDash val="solid"/>
              <a:miter lim="800000"/>
            </a:ln>
            <a:effectLst/>
          </p:spPr>
        </p:cxnSp>
        <p:cxnSp>
          <p:nvCxnSpPr>
            <p:cNvPr id="74" name="直接连接符 73"/>
            <p:cNvCxnSpPr/>
            <p:nvPr/>
          </p:nvCxnSpPr>
          <p:spPr>
            <a:xfrm>
              <a:off x="11518900" y="3467100"/>
              <a:ext cx="0" cy="144000"/>
            </a:xfrm>
            <a:prstGeom prst="line">
              <a:avLst/>
            </a:prstGeom>
            <a:noFill/>
            <a:ln w="76200" cap="rnd" cmpd="sng" algn="ctr">
              <a:solidFill>
                <a:srgbClr val="FFFFFF"/>
              </a:solidFill>
              <a:prstDash val="solid"/>
              <a:miter lim="800000"/>
            </a:ln>
            <a:effectLst/>
          </p:spPr>
        </p:cxnSp>
      </p:grpSp>
      <p:sp>
        <p:nvSpPr>
          <p:cNvPr id="75" name="文本占位符 11"/>
          <p:cNvSpPr txBox="1"/>
          <p:nvPr/>
        </p:nvSpPr>
        <p:spPr>
          <a:xfrm>
            <a:off x="1034490" y="4581834"/>
            <a:ext cx="1863453" cy="728481"/>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zh-CN" altLang="en-US" sz="1800" dirty="0">
              <a:solidFill>
                <a:srgbClr val="000000"/>
              </a:solidFill>
              <a:latin typeface="Arial" panose="020B0604020202020204"/>
              <a:ea typeface="微软雅黑" panose="020B0503020204020204" charset="-122"/>
            </a:endParaRPr>
          </a:p>
        </p:txBody>
      </p:sp>
      <p:sp>
        <p:nvSpPr>
          <p:cNvPr id="76" name="文本占位符 6"/>
          <p:cNvSpPr txBox="1"/>
          <p:nvPr/>
        </p:nvSpPr>
        <p:spPr>
          <a:xfrm>
            <a:off x="519272" y="2909179"/>
            <a:ext cx="3164895" cy="697976"/>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en-US" sz="2000" b="1" spc="0" dirty="0">
                <a:solidFill>
                  <a:srgbClr val="961318"/>
                </a:solidFill>
                <a:latin typeface="微软雅黑" panose="020B0503020204020204" pitchFamily="34" charset="-122"/>
                <a:ea typeface="微软雅黑" panose="020B0503020204020204" pitchFamily="34" charset="-122"/>
              </a:rPr>
              <a:t>阶段一：</a:t>
            </a:r>
            <a:r>
              <a:rPr lang="en-US" altLang="zh-CN" sz="2000" b="1" spc="0" dirty="0">
                <a:solidFill>
                  <a:srgbClr val="961318"/>
                </a:solidFill>
                <a:latin typeface="微软雅黑" panose="020B0503020204020204" pitchFamily="34" charset="-122"/>
                <a:ea typeface="微软雅黑" panose="020B0503020204020204" pitchFamily="34" charset="-122"/>
              </a:rPr>
              <a:t>SAT </a:t>
            </a:r>
            <a:r>
              <a:rPr lang="zh-CN" altLang="en-US" sz="2000" b="1" spc="0" dirty="0">
                <a:solidFill>
                  <a:srgbClr val="961318"/>
                </a:solidFill>
                <a:latin typeface="微软雅黑" panose="020B0503020204020204" pitchFamily="34" charset="-122"/>
                <a:ea typeface="微软雅黑" panose="020B0503020204020204" pitchFamily="34" charset="-122"/>
              </a:rPr>
              <a:t>求解（</a:t>
            </a:r>
            <a:r>
              <a:rPr lang="en-US" altLang="zh-CN" sz="2000" b="1" spc="0" dirty="0">
                <a:solidFill>
                  <a:srgbClr val="961318"/>
                </a:solidFill>
                <a:latin typeface="微软雅黑" panose="020B0503020204020204" pitchFamily="34" charset="-122"/>
                <a:ea typeface="微软雅黑" panose="020B0503020204020204" pitchFamily="34" charset="-122"/>
              </a:rPr>
              <a:t>1980s–1990s</a:t>
            </a:r>
            <a:r>
              <a:rPr lang="zh-CN" altLang="en-US" sz="2000" b="1" spc="0" dirty="0">
                <a:solidFill>
                  <a:srgbClr val="961318"/>
                </a:solidFill>
                <a:latin typeface="微软雅黑" panose="020B0503020204020204" pitchFamily="34" charset="-122"/>
                <a:ea typeface="微软雅黑" panose="020B0503020204020204" pitchFamily="34" charset="-122"/>
              </a:rPr>
              <a:t>）</a:t>
            </a:r>
          </a:p>
        </p:txBody>
      </p:sp>
      <p:grpSp>
        <p:nvGrpSpPr>
          <p:cNvPr id="77" name="组合 76"/>
          <p:cNvGrpSpPr/>
          <p:nvPr/>
        </p:nvGrpSpPr>
        <p:grpSpPr>
          <a:xfrm>
            <a:off x="352622" y="3656228"/>
            <a:ext cx="295549" cy="2019672"/>
            <a:chOff x="714105" y="1885096"/>
            <a:chExt cx="144000" cy="1424804"/>
          </a:xfrm>
        </p:grpSpPr>
        <p:cxnSp>
          <p:nvCxnSpPr>
            <p:cNvPr id="78" name="直接连接符 77"/>
            <p:cNvCxnSpPr/>
            <p:nvPr/>
          </p:nvCxnSpPr>
          <p:spPr>
            <a:xfrm>
              <a:off x="784054" y="1921096"/>
              <a:ext cx="0" cy="1388804"/>
            </a:xfrm>
            <a:prstGeom prst="line">
              <a:avLst/>
            </a:prstGeom>
            <a:solidFill>
              <a:srgbClr val="9663C0"/>
            </a:solidFill>
            <a:ln w="3175" cap="flat" cmpd="sng" algn="ctr">
              <a:solidFill>
                <a:srgbClr val="961318"/>
              </a:solidFill>
              <a:prstDash val="solid"/>
              <a:miter lim="800000"/>
              <a:headEnd type="none"/>
              <a:tailEnd type="none" w="lg" len="lg"/>
            </a:ln>
            <a:effectLst/>
          </p:spPr>
        </p:cxnSp>
        <p:cxnSp>
          <p:nvCxnSpPr>
            <p:cNvPr id="79" name="直接连接符 78"/>
            <p:cNvCxnSpPr/>
            <p:nvPr/>
          </p:nvCxnSpPr>
          <p:spPr>
            <a:xfrm rot="5400000">
              <a:off x="786105" y="1813096"/>
              <a:ext cx="0" cy="144000"/>
            </a:xfrm>
            <a:prstGeom prst="line">
              <a:avLst/>
            </a:prstGeom>
            <a:noFill/>
            <a:ln w="127000" cap="rnd" cmpd="sng" algn="ctr">
              <a:solidFill>
                <a:srgbClr val="961318"/>
              </a:solidFill>
              <a:prstDash val="solid"/>
              <a:miter lim="800000"/>
            </a:ln>
            <a:effectLst/>
          </p:spPr>
        </p:cxnSp>
      </p:grpSp>
      <p:grpSp>
        <p:nvGrpSpPr>
          <p:cNvPr id="47" name="组合 46">
            <a:extLst>
              <a:ext uri="{FF2B5EF4-FFF2-40B4-BE49-F238E27FC236}">
                <a16:creationId xmlns:a16="http://schemas.microsoft.com/office/drawing/2014/main" id="{B937C06E-EB48-F317-9CED-048550599E72}"/>
              </a:ext>
            </a:extLst>
          </p:cNvPr>
          <p:cNvGrpSpPr/>
          <p:nvPr/>
        </p:nvGrpSpPr>
        <p:grpSpPr>
          <a:xfrm>
            <a:off x="6326788" y="3531477"/>
            <a:ext cx="144000" cy="2156323"/>
            <a:chOff x="5052240" y="3547834"/>
            <a:chExt cx="144000" cy="2156323"/>
          </a:xfrm>
        </p:grpSpPr>
        <p:cxnSp>
          <p:nvCxnSpPr>
            <p:cNvPr id="80" name="直接连接符 79"/>
            <p:cNvCxnSpPr>
              <a:cxnSpLocks/>
            </p:cNvCxnSpPr>
            <p:nvPr/>
          </p:nvCxnSpPr>
          <p:spPr>
            <a:xfrm>
              <a:off x="5118845" y="3594557"/>
              <a:ext cx="0" cy="2109600"/>
            </a:xfrm>
            <a:prstGeom prst="line">
              <a:avLst/>
            </a:prstGeom>
            <a:solidFill>
              <a:srgbClr val="9663C0"/>
            </a:solidFill>
            <a:ln w="3175" cap="flat" cmpd="sng" algn="ctr">
              <a:solidFill>
                <a:srgbClr val="961318"/>
              </a:solidFill>
              <a:prstDash val="solid"/>
              <a:miter lim="800000"/>
              <a:headEnd type="none"/>
              <a:tailEnd type="none" w="lg" len="lg"/>
            </a:ln>
            <a:effectLst/>
          </p:spPr>
        </p:cxnSp>
        <p:cxnSp>
          <p:nvCxnSpPr>
            <p:cNvPr id="85" name="直接连接符 84"/>
            <p:cNvCxnSpPr>
              <a:cxnSpLocks/>
            </p:cNvCxnSpPr>
            <p:nvPr/>
          </p:nvCxnSpPr>
          <p:spPr>
            <a:xfrm rot="5400000">
              <a:off x="5124240" y="3475834"/>
              <a:ext cx="0" cy="144000"/>
            </a:xfrm>
            <a:prstGeom prst="line">
              <a:avLst/>
            </a:prstGeom>
            <a:noFill/>
            <a:ln w="127000" cap="rnd" cmpd="sng" algn="ctr">
              <a:solidFill>
                <a:srgbClr val="961318"/>
              </a:solidFill>
              <a:prstDash val="solid"/>
              <a:miter lim="800000"/>
            </a:ln>
            <a:effectLst/>
          </p:spPr>
        </p:cxnSp>
      </p:grpSp>
      <p:sp>
        <p:nvSpPr>
          <p:cNvPr id="91" name="文本占位符 6"/>
          <p:cNvSpPr txBox="1"/>
          <p:nvPr/>
        </p:nvSpPr>
        <p:spPr>
          <a:xfrm>
            <a:off x="5585710" y="2578605"/>
            <a:ext cx="2350837" cy="895913"/>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buNone/>
              <a:defRPr/>
            </a:pPr>
            <a:r>
              <a:rPr lang="zh-CN" altLang="en-US" sz="2000" b="1" spc="0" dirty="0">
                <a:solidFill>
                  <a:srgbClr val="961318"/>
                </a:solidFill>
                <a:latin typeface="微软雅黑" panose="020B0503020204020204" pitchFamily="34" charset="-122"/>
                <a:ea typeface="微软雅黑" panose="020B0503020204020204" pitchFamily="34" charset="-122"/>
              </a:rPr>
              <a:t>阶段二：</a:t>
            </a:r>
            <a:r>
              <a:rPr lang="en-US" altLang="zh-CN" sz="2000" b="1" spc="0" dirty="0">
                <a:solidFill>
                  <a:srgbClr val="961318"/>
                </a:solidFill>
                <a:latin typeface="微软雅黑" panose="020B0503020204020204" pitchFamily="34" charset="-122"/>
                <a:ea typeface="微软雅黑" panose="020B0503020204020204" pitchFamily="34" charset="-122"/>
              </a:rPr>
              <a:t>SMT </a:t>
            </a:r>
            <a:r>
              <a:rPr lang="zh-CN" altLang="en-US" sz="2000" b="1" spc="0" dirty="0">
                <a:solidFill>
                  <a:srgbClr val="961318"/>
                </a:solidFill>
                <a:latin typeface="微软雅黑" panose="020B0503020204020204" pitchFamily="34" charset="-122"/>
                <a:ea typeface="微软雅黑" panose="020B0503020204020204" pitchFamily="34" charset="-122"/>
              </a:rPr>
              <a:t>技术产生（</a:t>
            </a:r>
            <a:r>
              <a:rPr lang="en-US" altLang="zh-CN" sz="2000" b="1" spc="0" dirty="0">
                <a:solidFill>
                  <a:srgbClr val="961318"/>
                </a:solidFill>
                <a:latin typeface="微软雅黑" panose="020B0503020204020204" pitchFamily="34" charset="-122"/>
                <a:ea typeface="微软雅黑" panose="020B0503020204020204" pitchFamily="34" charset="-122"/>
              </a:rPr>
              <a:t>2000s</a:t>
            </a:r>
            <a:r>
              <a:rPr lang="zh-CN" altLang="en-US" sz="2000" b="1" spc="0" dirty="0">
                <a:solidFill>
                  <a:srgbClr val="961318"/>
                </a:solidFill>
                <a:latin typeface="微软雅黑" panose="020B0503020204020204" pitchFamily="34" charset="-122"/>
                <a:ea typeface="微软雅黑" panose="020B0503020204020204" pitchFamily="34" charset="-122"/>
              </a:rPr>
              <a:t>）</a:t>
            </a:r>
          </a:p>
        </p:txBody>
      </p:sp>
      <p:sp>
        <p:nvSpPr>
          <p:cNvPr id="96" name="矩形 95"/>
          <p:cNvSpPr/>
          <p:nvPr/>
        </p:nvSpPr>
        <p:spPr>
          <a:xfrm>
            <a:off x="4818052" y="6230376"/>
            <a:ext cx="2960813" cy="525657"/>
          </a:xfrm>
          <a:prstGeom prst="rect">
            <a:avLst/>
          </a:prstGeom>
        </p:spPr>
        <p:txBody>
          <a:bodyPr wrap="square">
            <a:spAutoFit/>
          </a:bodyPr>
          <a:lstStyle/>
          <a:p>
            <a:pPr>
              <a:lnSpc>
                <a:spcPct val="130000"/>
              </a:lnSpc>
              <a:defRPr/>
            </a:pPr>
            <a:r>
              <a:rPr lang="en-US" altLang="zh-CN" sz="2400" b="1" dirty="0">
                <a:latin typeface="微软雅黑" panose="020B0503020204020204" pitchFamily="34" charset="-122"/>
                <a:ea typeface="微软雅黑" panose="020B0503020204020204" pitchFamily="34" charset="-122"/>
              </a:rPr>
              <a:t>CVC5</a:t>
            </a:r>
            <a:r>
              <a:rPr lang="zh-CN" altLang="en-US" sz="2400" b="1" dirty="0">
                <a:latin typeface="微软雅黑" panose="020B0503020204020204" pitchFamily="34" charset="-122"/>
                <a:ea typeface="微软雅黑" panose="020B0503020204020204" pitchFamily="34" charset="-122"/>
              </a:rPr>
              <a:t>完整技术谱系</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97" name="矩形 96"/>
          <p:cNvSpPr/>
          <p:nvPr/>
        </p:nvSpPr>
        <p:spPr>
          <a:xfrm>
            <a:off x="326596" y="1619712"/>
            <a:ext cx="11578752" cy="1012634"/>
          </a:xfrm>
          <a:prstGeom prst="rect">
            <a:avLst/>
          </a:prstGeom>
        </p:spPr>
        <p:txBody>
          <a:bodyPr wrap="square">
            <a:spAutoFit/>
          </a:bodyPr>
          <a:lstStyle/>
          <a:p>
            <a:pPr>
              <a:lnSpc>
                <a:spcPct val="130000"/>
              </a:lnSpc>
              <a:defRPr/>
            </a:pPr>
            <a:r>
              <a:rPr lang="zh-CN" altLang="en-US" sz="1600" dirty="0">
                <a:solidFill>
                  <a:prstClr val="black"/>
                </a:solidFill>
                <a:latin typeface="微软雅黑" panose="020B0503020204020204" charset="-122"/>
                <a:ea typeface="微软雅黑" panose="020B0503020204020204" charset="-122"/>
              </a:rPr>
              <a:t>▼</a:t>
            </a:r>
            <a:r>
              <a:rPr lang="en-US" altLang="zh-CN" sz="2400" dirty="0">
                <a:latin typeface="微软雅黑" panose="020B0503020204020204" pitchFamily="34" charset="-122"/>
                <a:ea typeface="微软雅黑" panose="020B0503020204020204" pitchFamily="34" charset="-122"/>
              </a:rPr>
              <a:t>CVC5 </a:t>
            </a:r>
            <a:r>
              <a:rPr lang="zh-CN" altLang="en-US" sz="2400" dirty="0">
                <a:latin typeface="微软雅黑" panose="020B0503020204020204" pitchFamily="34" charset="-122"/>
                <a:ea typeface="微软雅黑" panose="020B0503020204020204" pitchFamily="34" charset="-122"/>
              </a:rPr>
              <a:t>属于 </a:t>
            </a:r>
            <a:r>
              <a:rPr lang="zh-CN" altLang="en-US" sz="2400" b="1" dirty="0">
                <a:latin typeface="微软雅黑" panose="020B0503020204020204" pitchFamily="34" charset="-122"/>
                <a:ea typeface="微软雅黑" panose="020B0503020204020204" pitchFamily="34" charset="-122"/>
              </a:rPr>
              <a:t>逻辑推理技术</a:t>
            </a:r>
            <a:r>
              <a:rPr lang="zh-CN" altLang="en-US" sz="2400" dirty="0">
                <a:latin typeface="微软雅黑" panose="020B0503020204020204" pitchFamily="34" charset="-122"/>
                <a:ea typeface="微软雅黑" panose="020B0503020204020204" pitchFamily="34" charset="-122"/>
              </a:rPr>
              <a:t> 和 </a:t>
            </a:r>
            <a:r>
              <a:rPr lang="zh-CN" altLang="en-US" sz="2400" b="1" dirty="0">
                <a:latin typeface="微软雅黑" panose="020B0503020204020204" pitchFamily="34" charset="-122"/>
                <a:ea typeface="微软雅黑" panose="020B0503020204020204" pitchFamily="34" charset="-122"/>
              </a:rPr>
              <a:t>自动定理证明（</a:t>
            </a:r>
            <a:r>
              <a:rPr lang="en-US" altLang="zh-CN" sz="2400" b="1" dirty="0">
                <a:latin typeface="微软雅黑" panose="020B0503020204020204" pitchFamily="34" charset="-122"/>
                <a:ea typeface="微软雅黑" panose="020B0503020204020204" pitchFamily="34" charset="-122"/>
              </a:rPr>
              <a:t>Automated Theorem Proving, ATP</a:t>
            </a:r>
            <a:r>
              <a:rPr lang="zh-CN" altLang="en-US" sz="2400" b="1"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的演进版本。</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 name="圆角矩形 6">
            <a:extLst>
              <a:ext uri="{FF2B5EF4-FFF2-40B4-BE49-F238E27FC236}">
                <a16:creationId xmlns:a16="http://schemas.microsoft.com/office/drawing/2014/main" id="{06273274-2145-44BA-72AA-9A00492B3CAF}"/>
              </a:ext>
            </a:extLst>
          </p:cNvPr>
          <p:cNvSpPr/>
          <p:nvPr/>
        </p:nvSpPr>
        <p:spPr>
          <a:xfrm>
            <a:off x="367840" y="1082769"/>
            <a:ext cx="7044342" cy="490220"/>
          </a:xfrm>
          <a:prstGeom prst="roundRect">
            <a:avLst>
              <a:gd name="adj" fmla="val 37046"/>
            </a:avLst>
          </a:prstGeom>
          <a:gradFill>
            <a:gsLst>
              <a:gs pos="53000">
                <a:srgbClr val="961318"/>
              </a:gs>
              <a:gs pos="95000">
                <a:srgbClr val="961318">
                  <a:alpha val="0"/>
                </a:srgbClr>
              </a:gs>
              <a:gs pos="0">
                <a:srgbClr val="961318"/>
              </a:gs>
            </a:gsLst>
            <a:lin ang="20700000" scaled="0"/>
          </a:gradFill>
          <a:ln w="12700" cap="flat" cmpd="sng" algn="ctr">
            <a:noFill/>
            <a:prstDash val="solid"/>
            <a:miter lim="800000"/>
          </a:ln>
          <a:effectLst/>
        </p:spPr>
        <p:txBody>
          <a:bodyPr rtlCol="0" anchor="ctr"/>
          <a:lstStyle/>
          <a:p>
            <a:pPr algn="ctr">
              <a:defRPr/>
            </a:pPr>
            <a:endParaRPr lang="zh-CN" altLang="en-US" sz="2400" b="1" kern="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AB658BF-A6AD-5E7D-ED7B-8808012C452C}"/>
              </a:ext>
            </a:extLst>
          </p:cNvPr>
          <p:cNvSpPr txBox="1"/>
          <p:nvPr/>
        </p:nvSpPr>
        <p:spPr>
          <a:xfrm>
            <a:off x="5672008" y="477982"/>
            <a:ext cx="184731" cy="369332"/>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600B23A4-49AF-C40A-4ECC-71288D831AD4}"/>
              </a:ext>
            </a:extLst>
          </p:cNvPr>
          <p:cNvSpPr txBox="1"/>
          <p:nvPr/>
        </p:nvSpPr>
        <p:spPr>
          <a:xfrm>
            <a:off x="389782" y="1085830"/>
            <a:ext cx="6016327"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CVC5 </a:t>
            </a:r>
            <a:r>
              <a:rPr lang="zh-CN" altLang="en-US" sz="2400" b="1" dirty="0">
                <a:solidFill>
                  <a:schemeClr val="bg1"/>
                </a:solidFill>
                <a:latin typeface="微软雅黑" panose="020B0503020204020204" pitchFamily="34" charset="-122"/>
                <a:ea typeface="微软雅黑" panose="020B0503020204020204" pitchFamily="34" charset="-122"/>
              </a:rPr>
              <a:t>属于什么技术的演变？（技术源流）</a:t>
            </a:r>
            <a:endParaRPr lang="zh-CN" altLang="en-US" sz="2400" b="1" kern="0" dirty="0">
              <a:solidFill>
                <a:schemeClr val="bg1"/>
              </a:solidFill>
              <a:latin typeface="微软雅黑" panose="020B0503020204020204" pitchFamily="34" charset="-122"/>
              <a:ea typeface="微软雅黑" panose="020B0503020204020204" pitchFamily="34" charset="-122"/>
            </a:endParaRPr>
          </a:p>
        </p:txBody>
      </p:sp>
      <p:sp>
        <p:nvSpPr>
          <p:cNvPr id="6" name="Rectangle 1">
            <a:extLst>
              <a:ext uri="{FF2B5EF4-FFF2-40B4-BE49-F238E27FC236}">
                <a16:creationId xmlns:a16="http://schemas.microsoft.com/office/drawing/2014/main" id="{7CC5C0A5-1A1D-9488-83A6-74716899D9FE}"/>
              </a:ext>
            </a:extLst>
          </p:cNvPr>
          <p:cNvSpPr>
            <a:spLocks noChangeArrowheads="1"/>
          </p:cNvSpPr>
          <p:nvPr/>
        </p:nvSpPr>
        <p:spPr bwMode="auto">
          <a:xfrm>
            <a:off x="863502" y="3622618"/>
            <a:ext cx="5110014" cy="188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SAT 求解器解决：</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布尔逻辑公式是否可满足？</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核心技术：DPLL、CDCL、冲突学习</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SAT 求解器成熟，但</a:t>
            </a:r>
            <a:r>
              <a:rPr kumimoji="0" lang="zh-CN"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无法处理数学理论</a:t>
            </a: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Rectangle 2">
            <a:extLst>
              <a:ext uri="{FF2B5EF4-FFF2-40B4-BE49-F238E27FC236}">
                <a16:creationId xmlns:a16="http://schemas.microsoft.com/office/drawing/2014/main" id="{F509BB72-FE15-F6A9-AA5F-0A3E5F5B6D68}"/>
              </a:ext>
            </a:extLst>
          </p:cNvPr>
          <p:cNvSpPr>
            <a:spLocks noChangeArrowheads="1"/>
          </p:cNvSpPr>
          <p:nvPr/>
        </p:nvSpPr>
        <p:spPr bwMode="auto">
          <a:xfrm>
            <a:off x="7303796" y="2878426"/>
            <a:ext cx="4485332" cy="280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zh-CN" altLang="zh-CN" sz="2000" dirty="0">
                <a:latin typeface="微软雅黑" panose="020B0503020204020204" pitchFamily="34" charset="-122"/>
                <a:ea typeface="微软雅黑" panose="020B0503020204020204" pitchFamily="34" charset="-122"/>
              </a:rPr>
              <a:t>研究者希望解决：</a:t>
            </a:r>
          </a:p>
          <a:p>
            <a:pPr eaLnBrk="0" fontAlgn="base" hangingPunct="0">
              <a:lnSpc>
                <a:spcPct val="150000"/>
              </a:lnSpc>
              <a:spcBef>
                <a:spcPct val="0"/>
              </a:spcBef>
              <a:spcAft>
                <a:spcPct val="0"/>
              </a:spcAft>
            </a:pPr>
            <a:r>
              <a:rPr lang="zh-CN" altLang="zh-CN" sz="2000" dirty="0">
                <a:latin typeface="微软雅黑" panose="020B0503020204020204" pitchFamily="34" charset="-122"/>
                <a:ea typeface="微软雅黑" panose="020B0503020204020204" pitchFamily="34" charset="-122"/>
              </a:rPr>
              <a:t>“布尔逻辑 + 数学理论” 的混合问题</a:t>
            </a:r>
          </a:p>
          <a:p>
            <a:pPr eaLnBrk="0" fontAlgn="base" hangingPunct="0">
              <a:lnSpc>
                <a:spcPct val="150000"/>
              </a:lnSpc>
              <a:spcBef>
                <a:spcPct val="0"/>
              </a:spcBef>
              <a:spcAft>
                <a:spcPct val="0"/>
              </a:spcAft>
            </a:pPr>
            <a:r>
              <a:rPr lang="zh-CN" altLang="zh-CN" sz="2000" dirty="0">
                <a:latin typeface="微软雅黑" panose="020B0503020204020204" pitchFamily="34" charset="-122"/>
                <a:ea typeface="微软雅黑" panose="020B0503020204020204" pitchFamily="34" charset="-122"/>
              </a:rPr>
              <a:t>于是产生了 SMT技术：</a:t>
            </a:r>
          </a:p>
          <a:p>
            <a:pPr marL="342900" indent="-342900" eaLnBrk="0" fontAlgn="base" hangingPunct="0">
              <a:lnSpc>
                <a:spcPct val="150000"/>
              </a:lnSpc>
              <a:spcBef>
                <a:spcPct val="0"/>
              </a:spcBef>
              <a:spcAft>
                <a:spcPct val="0"/>
              </a:spcAft>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SAT 负责布尔骨架</a:t>
            </a:r>
          </a:p>
          <a:p>
            <a:pPr marL="342900" indent="-342900" eaLnBrk="0" fontAlgn="base" hangingPunct="0">
              <a:lnSpc>
                <a:spcPct val="150000"/>
              </a:lnSpc>
              <a:spcBef>
                <a:spcPct val="0"/>
              </a:spcBef>
              <a:spcAft>
                <a:spcPct val="0"/>
              </a:spcAft>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理论求解器负责数学理论</a:t>
            </a:r>
          </a:p>
          <a:p>
            <a:pPr eaLnBrk="0" fontAlgn="base" hangingPunct="0">
              <a:lnSpc>
                <a:spcPct val="150000"/>
              </a:lnSpc>
              <a:spcBef>
                <a:spcPct val="0"/>
              </a:spcBef>
              <a:spcAft>
                <a:spcPct val="0"/>
              </a:spcAft>
            </a:pPr>
            <a:r>
              <a:rPr lang="zh-CN" altLang="zh-CN" dirty="0">
                <a:latin typeface="微软雅黑" panose="020B0503020204020204" pitchFamily="34" charset="-122"/>
                <a:ea typeface="微软雅黑" panose="020B0503020204020204" pitchFamily="34" charset="-122"/>
              </a:rPr>
              <a:t>CVC 系列是 SMT 技术的主力工具之一</a:t>
            </a:r>
          </a:p>
        </p:txBody>
      </p:sp>
    </p:spTree>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rgbClr val="961318"/>
                  </a:solidFill>
                </a:rPr>
                <a:t>CVC5</a:t>
              </a:r>
              <a:r>
                <a:rPr lang="zh-CN" altLang="en-US" dirty="0">
                  <a:solidFill>
                    <a:srgbClr val="961318"/>
                  </a:solidFill>
                </a:rPr>
                <a:t>背景介绍</a:t>
              </a:r>
              <a:endParaRPr kumimoji="0" lang="zh-CN" altLang="en-US" sz="48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endParaRPr>
            </a:p>
          </p:txBody>
        </p:sp>
      </p:grpSp>
      <p:grpSp>
        <p:nvGrpSpPr>
          <p:cNvPr id="15" name="组合 14"/>
          <p:cNvGrpSpPr/>
          <p:nvPr/>
        </p:nvGrpSpPr>
        <p:grpSpPr>
          <a:xfrm>
            <a:off x="0" y="5704157"/>
            <a:ext cx="12192000" cy="444500"/>
            <a:chOff x="0" y="3314700"/>
            <a:chExt cx="12192000" cy="444500"/>
          </a:xfrm>
        </p:grpSpPr>
        <p:sp>
          <p:nvSpPr>
            <p:cNvPr id="16" name="任意多边形 104"/>
            <p:cNvSpPr/>
            <p:nvPr/>
          </p:nvSpPr>
          <p:spPr>
            <a:xfrm>
              <a:off x="0" y="3314700"/>
              <a:ext cx="12192000" cy="444500"/>
            </a:xfrm>
            <a:custGeom>
              <a:avLst/>
              <a:gdLst>
                <a:gd name="connsiteX0" fmla="*/ 0 w 12192000"/>
                <a:gd name="connsiteY0" fmla="*/ 0 h 444500"/>
                <a:gd name="connsiteX1" fmla="*/ 11654397 w 12192000"/>
                <a:gd name="connsiteY1" fmla="*/ 0 h 444500"/>
                <a:gd name="connsiteX2" fmla="*/ 12192000 w 12192000"/>
                <a:gd name="connsiteY2" fmla="*/ 218904 h 444500"/>
                <a:gd name="connsiteX3" fmla="*/ 12192000 w 12192000"/>
                <a:gd name="connsiteY3" fmla="*/ 222250 h 444500"/>
                <a:gd name="connsiteX4" fmla="*/ 11646180 w 12192000"/>
                <a:gd name="connsiteY4" fmla="*/ 444500 h 444500"/>
                <a:gd name="connsiteX5" fmla="*/ 0 w 12192000"/>
                <a:gd name="connsiteY5" fmla="*/ 444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44500">
                  <a:moveTo>
                    <a:pt x="0" y="0"/>
                  </a:moveTo>
                  <a:lnTo>
                    <a:pt x="11654397" y="0"/>
                  </a:lnTo>
                  <a:lnTo>
                    <a:pt x="12192000" y="218904"/>
                  </a:lnTo>
                  <a:lnTo>
                    <a:pt x="12192000" y="222250"/>
                  </a:lnTo>
                  <a:lnTo>
                    <a:pt x="11646180" y="444500"/>
                  </a:lnTo>
                  <a:lnTo>
                    <a:pt x="0" y="444500"/>
                  </a:lnTo>
                  <a:close/>
                </a:path>
              </a:pathLst>
            </a:custGeom>
            <a:solidFill>
              <a:srgbClr val="961318"/>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endParaRPr>
            </a:p>
          </p:txBody>
        </p:sp>
        <p:cxnSp>
          <p:nvCxnSpPr>
            <p:cNvPr id="17" name="直接连接符 16"/>
            <p:cNvCxnSpPr/>
            <p:nvPr/>
          </p:nvCxnSpPr>
          <p:spPr>
            <a:xfrm>
              <a:off x="660400" y="3467100"/>
              <a:ext cx="0" cy="144000"/>
            </a:xfrm>
            <a:prstGeom prst="line">
              <a:avLst/>
            </a:prstGeom>
            <a:noFill/>
            <a:ln w="76200" cap="rnd" cmpd="sng" algn="ctr">
              <a:solidFill>
                <a:srgbClr val="FFFFFF"/>
              </a:solidFill>
              <a:prstDash val="solid"/>
              <a:miter lim="800000"/>
            </a:ln>
            <a:effectLst/>
          </p:spPr>
        </p:cxnSp>
        <p:cxnSp>
          <p:nvCxnSpPr>
            <p:cNvPr id="18" name="直接连接符 17"/>
            <p:cNvCxnSpPr/>
            <p:nvPr/>
          </p:nvCxnSpPr>
          <p:spPr>
            <a:xfrm>
              <a:off x="869217" y="3467100"/>
              <a:ext cx="0" cy="144000"/>
            </a:xfrm>
            <a:prstGeom prst="line">
              <a:avLst/>
            </a:prstGeom>
            <a:noFill/>
            <a:ln w="76200" cap="rnd" cmpd="sng" algn="ctr">
              <a:solidFill>
                <a:srgbClr val="FFFFFF"/>
              </a:solidFill>
              <a:prstDash val="solid"/>
              <a:miter lim="800000"/>
            </a:ln>
            <a:effectLst/>
          </p:spPr>
        </p:cxnSp>
        <p:cxnSp>
          <p:nvCxnSpPr>
            <p:cNvPr id="19" name="直接连接符 18"/>
            <p:cNvCxnSpPr/>
            <p:nvPr/>
          </p:nvCxnSpPr>
          <p:spPr>
            <a:xfrm>
              <a:off x="1078034" y="3467100"/>
              <a:ext cx="0" cy="144000"/>
            </a:xfrm>
            <a:prstGeom prst="line">
              <a:avLst/>
            </a:prstGeom>
            <a:noFill/>
            <a:ln w="76200" cap="rnd" cmpd="sng" algn="ctr">
              <a:solidFill>
                <a:srgbClr val="FFFFFF"/>
              </a:solidFill>
              <a:prstDash val="solid"/>
              <a:miter lim="800000"/>
            </a:ln>
            <a:effectLst/>
          </p:spPr>
        </p:cxnSp>
        <p:cxnSp>
          <p:nvCxnSpPr>
            <p:cNvPr id="20" name="直接连接符 19"/>
            <p:cNvCxnSpPr/>
            <p:nvPr/>
          </p:nvCxnSpPr>
          <p:spPr>
            <a:xfrm>
              <a:off x="1286851" y="3467100"/>
              <a:ext cx="0" cy="144000"/>
            </a:xfrm>
            <a:prstGeom prst="line">
              <a:avLst/>
            </a:prstGeom>
            <a:noFill/>
            <a:ln w="76200" cap="rnd" cmpd="sng" algn="ctr">
              <a:solidFill>
                <a:srgbClr val="FFFFFF"/>
              </a:solidFill>
              <a:prstDash val="solid"/>
              <a:miter lim="800000"/>
            </a:ln>
            <a:effectLst/>
          </p:spPr>
        </p:cxnSp>
        <p:cxnSp>
          <p:nvCxnSpPr>
            <p:cNvPr id="21" name="直接连接符 20"/>
            <p:cNvCxnSpPr/>
            <p:nvPr/>
          </p:nvCxnSpPr>
          <p:spPr>
            <a:xfrm>
              <a:off x="1495668" y="3467100"/>
              <a:ext cx="0" cy="144000"/>
            </a:xfrm>
            <a:prstGeom prst="line">
              <a:avLst/>
            </a:prstGeom>
            <a:noFill/>
            <a:ln w="76200" cap="rnd" cmpd="sng" algn="ctr">
              <a:solidFill>
                <a:srgbClr val="FFFFFF"/>
              </a:solidFill>
              <a:prstDash val="solid"/>
              <a:miter lim="800000"/>
            </a:ln>
            <a:effectLst/>
          </p:spPr>
        </p:cxnSp>
        <p:cxnSp>
          <p:nvCxnSpPr>
            <p:cNvPr id="22" name="直接连接符 21"/>
            <p:cNvCxnSpPr/>
            <p:nvPr/>
          </p:nvCxnSpPr>
          <p:spPr>
            <a:xfrm>
              <a:off x="1704485" y="3467100"/>
              <a:ext cx="0" cy="144000"/>
            </a:xfrm>
            <a:prstGeom prst="line">
              <a:avLst/>
            </a:prstGeom>
            <a:noFill/>
            <a:ln w="76200" cap="rnd" cmpd="sng" algn="ctr">
              <a:solidFill>
                <a:srgbClr val="FFFFFF"/>
              </a:solidFill>
              <a:prstDash val="solid"/>
              <a:miter lim="800000"/>
            </a:ln>
            <a:effectLst/>
          </p:spPr>
        </p:cxnSp>
        <p:cxnSp>
          <p:nvCxnSpPr>
            <p:cNvPr id="23" name="直接连接符 22"/>
            <p:cNvCxnSpPr/>
            <p:nvPr/>
          </p:nvCxnSpPr>
          <p:spPr>
            <a:xfrm>
              <a:off x="1913302" y="3467100"/>
              <a:ext cx="0" cy="144000"/>
            </a:xfrm>
            <a:prstGeom prst="line">
              <a:avLst/>
            </a:prstGeom>
            <a:noFill/>
            <a:ln w="76200" cap="rnd" cmpd="sng" algn="ctr">
              <a:solidFill>
                <a:srgbClr val="FFFFFF"/>
              </a:solidFill>
              <a:prstDash val="solid"/>
              <a:miter lim="800000"/>
            </a:ln>
            <a:effectLst/>
          </p:spPr>
        </p:cxnSp>
        <p:cxnSp>
          <p:nvCxnSpPr>
            <p:cNvPr id="24" name="直接连接符 23"/>
            <p:cNvCxnSpPr/>
            <p:nvPr/>
          </p:nvCxnSpPr>
          <p:spPr>
            <a:xfrm>
              <a:off x="2122119" y="3467100"/>
              <a:ext cx="0" cy="144000"/>
            </a:xfrm>
            <a:prstGeom prst="line">
              <a:avLst/>
            </a:prstGeom>
            <a:noFill/>
            <a:ln w="76200" cap="rnd" cmpd="sng" algn="ctr">
              <a:solidFill>
                <a:srgbClr val="FFFFFF"/>
              </a:solidFill>
              <a:prstDash val="solid"/>
              <a:miter lim="800000"/>
            </a:ln>
            <a:effectLst/>
          </p:spPr>
        </p:cxnSp>
        <p:cxnSp>
          <p:nvCxnSpPr>
            <p:cNvPr id="25" name="直接连接符 24"/>
            <p:cNvCxnSpPr/>
            <p:nvPr/>
          </p:nvCxnSpPr>
          <p:spPr>
            <a:xfrm>
              <a:off x="2330936" y="3467100"/>
              <a:ext cx="0" cy="144000"/>
            </a:xfrm>
            <a:prstGeom prst="line">
              <a:avLst/>
            </a:prstGeom>
            <a:noFill/>
            <a:ln w="76200" cap="rnd" cmpd="sng" algn="ctr">
              <a:solidFill>
                <a:srgbClr val="FFFFFF"/>
              </a:solidFill>
              <a:prstDash val="solid"/>
              <a:miter lim="800000"/>
            </a:ln>
            <a:effectLst/>
          </p:spPr>
        </p:cxnSp>
        <p:cxnSp>
          <p:nvCxnSpPr>
            <p:cNvPr id="26" name="直接连接符 25"/>
            <p:cNvCxnSpPr/>
            <p:nvPr/>
          </p:nvCxnSpPr>
          <p:spPr>
            <a:xfrm>
              <a:off x="2539753" y="3467100"/>
              <a:ext cx="0" cy="144000"/>
            </a:xfrm>
            <a:prstGeom prst="line">
              <a:avLst/>
            </a:prstGeom>
            <a:noFill/>
            <a:ln w="76200" cap="rnd" cmpd="sng" algn="ctr">
              <a:solidFill>
                <a:srgbClr val="FFFFFF"/>
              </a:solidFill>
              <a:prstDash val="solid"/>
              <a:miter lim="800000"/>
            </a:ln>
            <a:effectLst/>
          </p:spPr>
        </p:cxnSp>
        <p:cxnSp>
          <p:nvCxnSpPr>
            <p:cNvPr id="27" name="直接连接符 26"/>
            <p:cNvCxnSpPr/>
            <p:nvPr/>
          </p:nvCxnSpPr>
          <p:spPr>
            <a:xfrm>
              <a:off x="2748570" y="3467100"/>
              <a:ext cx="0" cy="144000"/>
            </a:xfrm>
            <a:prstGeom prst="line">
              <a:avLst/>
            </a:prstGeom>
            <a:noFill/>
            <a:ln w="76200" cap="rnd" cmpd="sng" algn="ctr">
              <a:solidFill>
                <a:srgbClr val="FFFFFF"/>
              </a:solidFill>
              <a:prstDash val="solid"/>
              <a:miter lim="800000"/>
            </a:ln>
            <a:effectLst/>
          </p:spPr>
        </p:cxnSp>
        <p:cxnSp>
          <p:nvCxnSpPr>
            <p:cNvPr id="28" name="直接连接符 27"/>
            <p:cNvCxnSpPr/>
            <p:nvPr/>
          </p:nvCxnSpPr>
          <p:spPr>
            <a:xfrm>
              <a:off x="2957387" y="3467100"/>
              <a:ext cx="0" cy="144000"/>
            </a:xfrm>
            <a:prstGeom prst="line">
              <a:avLst/>
            </a:prstGeom>
            <a:noFill/>
            <a:ln w="76200" cap="rnd" cmpd="sng" algn="ctr">
              <a:solidFill>
                <a:srgbClr val="FFFFFF"/>
              </a:solidFill>
              <a:prstDash val="solid"/>
              <a:miter lim="800000"/>
            </a:ln>
            <a:effectLst/>
          </p:spPr>
        </p:cxnSp>
        <p:cxnSp>
          <p:nvCxnSpPr>
            <p:cNvPr id="29" name="直接连接符 28"/>
            <p:cNvCxnSpPr/>
            <p:nvPr/>
          </p:nvCxnSpPr>
          <p:spPr>
            <a:xfrm>
              <a:off x="3166204" y="3467100"/>
              <a:ext cx="0" cy="144000"/>
            </a:xfrm>
            <a:prstGeom prst="line">
              <a:avLst/>
            </a:prstGeom>
            <a:noFill/>
            <a:ln w="76200" cap="rnd" cmpd="sng" algn="ctr">
              <a:solidFill>
                <a:srgbClr val="FFFFFF"/>
              </a:solidFill>
              <a:prstDash val="solid"/>
              <a:miter lim="800000"/>
            </a:ln>
            <a:effectLst/>
          </p:spPr>
        </p:cxnSp>
        <p:cxnSp>
          <p:nvCxnSpPr>
            <p:cNvPr id="30" name="直接连接符 29"/>
            <p:cNvCxnSpPr/>
            <p:nvPr/>
          </p:nvCxnSpPr>
          <p:spPr>
            <a:xfrm>
              <a:off x="3375021" y="3467100"/>
              <a:ext cx="0" cy="144000"/>
            </a:xfrm>
            <a:prstGeom prst="line">
              <a:avLst/>
            </a:prstGeom>
            <a:noFill/>
            <a:ln w="76200" cap="rnd" cmpd="sng" algn="ctr">
              <a:solidFill>
                <a:srgbClr val="FFFFFF"/>
              </a:solidFill>
              <a:prstDash val="solid"/>
              <a:miter lim="800000"/>
            </a:ln>
            <a:effectLst/>
          </p:spPr>
        </p:cxnSp>
        <p:cxnSp>
          <p:nvCxnSpPr>
            <p:cNvPr id="31" name="直接连接符 30"/>
            <p:cNvCxnSpPr/>
            <p:nvPr/>
          </p:nvCxnSpPr>
          <p:spPr>
            <a:xfrm>
              <a:off x="3583838" y="3467100"/>
              <a:ext cx="0" cy="144000"/>
            </a:xfrm>
            <a:prstGeom prst="line">
              <a:avLst/>
            </a:prstGeom>
            <a:noFill/>
            <a:ln w="76200" cap="rnd" cmpd="sng" algn="ctr">
              <a:solidFill>
                <a:srgbClr val="FFFFFF"/>
              </a:solidFill>
              <a:prstDash val="solid"/>
              <a:miter lim="800000"/>
            </a:ln>
            <a:effectLst/>
          </p:spPr>
        </p:cxnSp>
        <p:cxnSp>
          <p:nvCxnSpPr>
            <p:cNvPr id="32" name="直接连接符 31"/>
            <p:cNvCxnSpPr/>
            <p:nvPr/>
          </p:nvCxnSpPr>
          <p:spPr>
            <a:xfrm>
              <a:off x="3792655" y="3467100"/>
              <a:ext cx="0" cy="144000"/>
            </a:xfrm>
            <a:prstGeom prst="line">
              <a:avLst/>
            </a:prstGeom>
            <a:noFill/>
            <a:ln w="76200" cap="rnd" cmpd="sng" algn="ctr">
              <a:solidFill>
                <a:srgbClr val="FFFFFF"/>
              </a:solidFill>
              <a:prstDash val="solid"/>
              <a:miter lim="800000"/>
            </a:ln>
            <a:effectLst/>
          </p:spPr>
        </p:cxnSp>
        <p:cxnSp>
          <p:nvCxnSpPr>
            <p:cNvPr id="33" name="直接连接符 32"/>
            <p:cNvCxnSpPr/>
            <p:nvPr/>
          </p:nvCxnSpPr>
          <p:spPr>
            <a:xfrm>
              <a:off x="4001472" y="3467100"/>
              <a:ext cx="0" cy="144000"/>
            </a:xfrm>
            <a:prstGeom prst="line">
              <a:avLst/>
            </a:prstGeom>
            <a:noFill/>
            <a:ln w="76200" cap="rnd" cmpd="sng" algn="ctr">
              <a:solidFill>
                <a:srgbClr val="FFFFFF"/>
              </a:solidFill>
              <a:prstDash val="solid"/>
              <a:miter lim="800000"/>
            </a:ln>
            <a:effectLst/>
          </p:spPr>
        </p:cxnSp>
        <p:cxnSp>
          <p:nvCxnSpPr>
            <p:cNvPr id="34" name="直接连接符 33"/>
            <p:cNvCxnSpPr/>
            <p:nvPr/>
          </p:nvCxnSpPr>
          <p:spPr>
            <a:xfrm>
              <a:off x="4210289" y="3467100"/>
              <a:ext cx="0" cy="144000"/>
            </a:xfrm>
            <a:prstGeom prst="line">
              <a:avLst/>
            </a:prstGeom>
            <a:noFill/>
            <a:ln w="76200" cap="rnd" cmpd="sng" algn="ctr">
              <a:solidFill>
                <a:srgbClr val="FFFFFF"/>
              </a:solidFill>
              <a:prstDash val="solid"/>
              <a:miter lim="800000"/>
            </a:ln>
            <a:effectLst/>
          </p:spPr>
        </p:cxnSp>
        <p:cxnSp>
          <p:nvCxnSpPr>
            <p:cNvPr id="35" name="直接连接符 34"/>
            <p:cNvCxnSpPr/>
            <p:nvPr/>
          </p:nvCxnSpPr>
          <p:spPr>
            <a:xfrm>
              <a:off x="4419106" y="3467100"/>
              <a:ext cx="0" cy="144000"/>
            </a:xfrm>
            <a:prstGeom prst="line">
              <a:avLst/>
            </a:prstGeom>
            <a:noFill/>
            <a:ln w="76200" cap="rnd" cmpd="sng" algn="ctr">
              <a:solidFill>
                <a:srgbClr val="FFFFFF"/>
              </a:solidFill>
              <a:prstDash val="solid"/>
              <a:miter lim="800000"/>
            </a:ln>
            <a:effectLst/>
          </p:spPr>
        </p:cxnSp>
        <p:cxnSp>
          <p:nvCxnSpPr>
            <p:cNvPr id="36" name="直接连接符 35"/>
            <p:cNvCxnSpPr/>
            <p:nvPr/>
          </p:nvCxnSpPr>
          <p:spPr>
            <a:xfrm>
              <a:off x="4627923" y="3467100"/>
              <a:ext cx="0" cy="144000"/>
            </a:xfrm>
            <a:prstGeom prst="line">
              <a:avLst/>
            </a:prstGeom>
            <a:noFill/>
            <a:ln w="76200" cap="rnd" cmpd="sng" algn="ctr">
              <a:solidFill>
                <a:srgbClr val="FFFFFF"/>
              </a:solidFill>
              <a:prstDash val="solid"/>
              <a:miter lim="800000"/>
            </a:ln>
            <a:effectLst/>
          </p:spPr>
        </p:cxnSp>
        <p:cxnSp>
          <p:nvCxnSpPr>
            <p:cNvPr id="37" name="直接连接符 36"/>
            <p:cNvCxnSpPr/>
            <p:nvPr/>
          </p:nvCxnSpPr>
          <p:spPr>
            <a:xfrm>
              <a:off x="4836740" y="3467100"/>
              <a:ext cx="0" cy="144000"/>
            </a:xfrm>
            <a:prstGeom prst="line">
              <a:avLst/>
            </a:prstGeom>
            <a:noFill/>
            <a:ln w="76200" cap="rnd" cmpd="sng" algn="ctr">
              <a:solidFill>
                <a:srgbClr val="FFFFFF"/>
              </a:solidFill>
              <a:prstDash val="solid"/>
              <a:miter lim="800000"/>
            </a:ln>
            <a:effectLst/>
          </p:spPr>
        </p:cxnSp>
        <p:cxnSp>
          <p:nvCxnSpPr>
            <p:cNvPr id="38" name="直接连接符 37"/>
            <p:cNvCxnSpPr/>
            <p:nvPr/>
          </p:nvCxnSpPr>
          <p:spPr>
            <a:xfrm>
              <a:off x="5045557" y="3467100"/>
              <a:ext cx="0" cy="144000"/>
            </a:xfrm>
            <a:prstGeom prst="line">
              <a:avLst/>
            </a:prstGeom>
            <a:noFill/>
            <a:ln w="76200" cap="rnd" cmpd="sng" algn="ctr">
              <a:solidFill>
                <a:srgbClr val="FFFFFF"/>
              </a:solidFill>
              <a:prstDash val="solid"/>
              <a:miter lim="800000"/>
            </a:ln>
            <a:effectLst/>
          </p:spPr>
        </p:cxnSp>
        <p:cxnSp>
          <p:nvCxnSpPr>
            <p:cNvPr id="39" name="直接连接符 38"/>
            <p:cNvCxnSpPr/>
            <p:nvPr/>
          </p:nvCxnSpPr>
          <p:spPr>
            <a:xfrm>
              <a:off x="5254374" y="3467100"/>
              <a:ext cx="0" cy="144000"/>
            </a:xfrm>
            <a:prstGeom prst="line">
              <a:avLst/>
            </a:prstGeom>
            <a:noFill/>
            <a:ln w="76200" cap="rnd" cmpd="sng" algn="ctr">
              <a:solidFill>
                <a:srgbClr val="FFFFFF"/>
              </a:solidFill>
              <a:prstDash val="solid"/>
              <a:miter lim="800000"/>
            </a:ln>
            <a:effectLst/>
          </p:spPr>
        </p:cxnSp>
        <p:cxnSp>
          <p:nvCxnSpPr>
            <p:cNvPr id="40" name="直接连接符 39"/>
            <p:cNvCxnSpPr/>
            <p:nvPr/>
          </p:nvCxnSpPr>
          <p:spPr>
            <a:xfrm>
              <a:off x="5463191" y="3467100"/>
              <a:ext cx="0" cy="144000"/>
            </a:xfrm>
            <a:prstGeom prst="line">
              <a:avLst/>
            </a:prstGeom>
            <a:noFill/>
            <a:ln w="76200" cap="rnd" cmpd="sng" algn="ctr">
              <a:solidFill>
                <a:srgbClr val="FFFFFF"/>
              </a:solidFill>
              <a:prstDash val="solid"/>
              <a:miter lim="800000"/>
            </a:ln>
            <a:effectLst/>
          </p:spPr>
        </p:cxnSp>
        <p:cxnSp>
          <p:nvCxnSpPr>
            <p:cNvPr id="41" name="直接连接符 40"/>
            <p:cNvCxnSpPr/>
            <p:nvPr/>
          </p:nvCxnSpPr>
          <p:spPr>
            <a:xfrm>
              <a:off x="5672008" y="3467100"/>
              <a:ext cx="0" cy="144000"/>
            </a:xfrm>
            <a:prstGeom prst="line">
              <a:avLst/>
            </a:prstGeom>
            <a:noFill/>
            <a:ln w="76200" cap="rnd" cmpd="sng" algn="ctr">
              <a:solidFill>
                <a:srgbClr val="FFFFFF"/>
              </a:solidFill>
              <a:prstDash val="solid"/>
              <a:miter lim="800000"/>
            </a:ln>
            <a:effectLst/>
          </p:spPr>
        </p:cxnSp>
        <p:cxnSp>
          <p:nvCxnSpPr>
            <p:cNvPr id="42" name="直接连接符 41"/>
            <p:cNvCxnSpPr/>
            <p:nvPr/>
          </p:nvCxnSpPr>
          <p:spPr>
            <a:xfrm>
              <a:off x="5880825" y="3467100"/>
              <a:ext cx="0" cy="144000"/>
            </a:xfrm>
            <a:prstGeom prst="line">
              <a:avLst/>
            </a:prstGeom>
            <a:noFill/>
            <a:ln w="76200" cap="rnd" cmpd="sng" algn="ctr">
              <a:solidFill>
                <a:srgbClr val="FFFFFF"/>
              </a:solidFill>
              <a:prstDash val="solid"/>
              <a:miter lim="800000"/>
            </a:ln>
            <a:effectLst/>
          </p:spPr>
        </p:cxnSp>
        <p:cxnSp>
          <p:nvCxnSpPr>
            <p:cNvPr id="48" name="直接连接符 47"/>
            <p:cNvCxnSpPr/>
            <p:nvPr/>
          </p:nvCxnSpPr>
          <p:spPr>
            <a:xfrm>
              <a:off x="6089642" y="3467100"/>
              <a:ext cx="0" cy="144000"/>
            </a:xfrm>
            <a:prstGeom prst="line">
              <a:avLst/>
            </a:prstGeom>
            <a:noFill/>
            <a:ln w="76200" cap="rnd" cmpd="sng" algn="ctr">
              <a:solidFill>
                <a:srgbClr val="FFFFFF"/>
              </a:solidFill>
              <a:prstDash val="solid"/>
              <a:miter lim="800000"/>
            </a:ln>
            <a:effectLst/>
          </p:spPr>
        </p:cxnSp>
        <p:cxnSp>
          <p:nvCxnSpPr>
            <p:cNvPr id="49" name="直接连接符 48"/>
            <p:cNvCxnSpPr/>
            <p:nvPr/>
          </p:nvCxnSpPr>
          <p:spPr>
            <a:xfrm>
              <a:off x="6298459" y="3467100"/>
              <a:ext cx="0" cy="144000"/>
            </a:xfrm>
            <a:prstGeom prst="line">
              <a:avLst/>
            </a:prstGeom>
            <a:noFill/>
            <a:ln w="76200" cap="rnd" cmpd="sng" algn="ctr">
              <a:solidFill>
                <a:srgbClr val="FFFFFF"/>
              </a:solidFill>
              <a:prstDash val="solid"/>
              <a:miter lim="800000"/>
            </a:ln>
            <a:effectLst/>
          </p:spPr>
        </p:cxnSp>
        <p:cxnSp>
          <p:nvCxnSpPr>
            <p:cNvPr id="50" name="直接连接符 49"/>
            <p:cNvCxnSpPr/>
            <p:nvPr/>
          </p:nvCxnSpPr>
          <p:spPr>
            <a:xfrm>
              <a:off x="6507276" y="3467100"/>
              <a:ext cx="0" cy="144000"/>
            </a:xfrm>
            <a:prstGeom prst="line">
              <a:avLst/>
            </a:prstGeom>
            <a:noFill/>
            <a:ln w="76200" cap="rnd" cmpd="sng" algn="ctr">
              <a:solidFill>
                <a:srgbClr val="FFFFFF"/>
              </a:solidFill>
              <a:prstDash val="solid"/>
              <a:miter lim="800000"/>
            </a:ln>
            <a:effectLst/>
          </p:spPr>
        </p:cxnSp>
        <p:cxnSp>
          <p:nvCxnSpPr>
            <p:cNvPr id="51" name="直接连接符 50"/>
            <p:cNvCxnSpPr/>
            <p:nvPr/>
          </p:nvCxnSpPr>
          <p:spPr>
            <a:xfrm>
              <a:off x="6716093" y="3467100"/>
              <a:ext cx="0" cy="144000"/>
            </a:xfrm>
            <a:prstGeom prst="line">
              <a:avLst/>
            </a:prstGeom>
            <a:noFill/>
            <a:ln w="76200" cap="rnd" cmpd="sng" algn="ctr">
              <a:solidFill>
                <a:srgbClr val="FFFFFF"/>
              </a:solidFill>
              <a:prstDash val="solid"/>
              <a:miter lim="800000"/>
            </a:ln>
            <a:effectLst/>
          </p:spPr>
        </p:cxnSp>
        <p:cxnSp>
          <p:nvCxnSpPr>
            <p:cNvPr id="52" name="直接连接符 51"/>
            <p:cNvCxnSpPr/>
            <p:nvPr/>
          </p:nvCxnSpPr>
          <p:spPr>
            <a:xfrm>
              <a:off x="6924910" y="3467100"/>
              <a:ext cx="0" cy="144000"/>
            </a:xfrm>
            <a:prstGeom prst="line">
              <a:avLst/>
            </a:prstGeom>
            <a:noFill/>
            <a:ln w="76200" cap="rnd" cmpd="sng" algn="ctr">
              <a:solidFill>
                <a:srgbClr val="FFFFFF"/>
              </a:solidFill>
              <a:prstDash val="solid"/>
              <a:miter lim="800000"/>
            </a:ln>
            <a:effectLst/>
          </p:spPr>
        </p:cxnSp>
        <p:cxnSp>
          <p:nvCxnSpPr>
            <p:cNvPr id="53" name="直接连接符 52"/>
            <p:cNvCxnSpPr/>
            <p:nvPr/>
          </p:nvCxnSpPr>
          <p:spPr>
            <a:xfrm>
              <a:off x="7133727" y="3467100"/>
              <a:ext cx="0" cy="144000"/>
            </a:xfrm>
            <a:prstGeom prst="line">
              <a:avLst/>
            </a:prstGeom>
            <a:noFill/>
            <a:ln w="76200" cap="rnd" cmpd="sng" algn="ctr">
              <a:solidFill>
                <a:srgbClr val="FFFFFF"/>
              </a:solidFill>
              <a:prstDash val="solid"/>
              <a:miter lim="800000"/>
            </a:ln>
            <a:effectLst/>
          </p:spPr>
        </p:cxnSp>
        <p:cxnSp>
          <p:nvCxnSpPr>
            <p:cNvPr id="54" name="直接连接符 53"/>
            <p:cNvCxnSpPr/>
            <p:nvPr/>
          </p:nvCxnSpPr>
          <p:spPr>
            <a:xfrm>
              <a:off x="7342544" y="3467100"/>
              <a:ext cx="0" cy="144000"/>
            </a:xfrm>
            <a:prstGeom prst="line">
              <a:avLst/>
            </a:prstGeom>
            <a:noFill/>
            <a:ln w="76200" cap="rnd" cmpd="sng" algn="ctr">
              <a:solidFill>
                <a:srgbClr val="FFFFFF"/>
              </a:solidFill>
              <a:prstDash val="solid"/>
              <a:miter lim="800000"/>
            </a:ln>
            <a:effectLst/>
          </p:spPr>
        </p:cxnSp>
        <p:cxnSp>
          <p:nvCxnSpPr>
            <p:cNvPr id="55" name="直接连接符 54"/>
            <p:cNvCxnSpPr/>
            <p:nvPr/>
          </p:nvCxnSpPr>
          <p:spPr>
            <a:xfrm>
              <a:off x="7551361" y="3467100"/>
              <a:ext cx="0" cy="144000"/>
            </a:xfrm>
            <a:prstGeom prst="line">
              <a:avLst/>
            </a:prstGeom>
            <a:noFill/>
            <a:ln w="76200" cap="rnd" cmpd="sng" algn="ctr">
              <a:solidFill>
                <a:srgbClr val="FFFFFF"/>
              </a:solidFill>
              <a:prstDash val="solid"/>
              <a:miter lim="800000"/>
            </a:ln>
            <a:effectLst/>
          </p:spPr>
        </p:cxnSp>
        <p:cxnSp>
          <p:nvCxnSpPr>
            <p:cNvPr id="56" name="直接连接符 55"/>
            <p:cNvCxnSpPr/>
            <p:nvPr/>
          </p:nvCxnSpPr>
          <p:spPr>
            <a:xfrm>
              <a:off x="7760178" y="3467100"/>
              <a:ext cx="0" cy="144000"/>
            </a:xfrm>
            <a:prstGeom prst="line">
              <a:avLst/>
            </a:prstGeom>
            <a:noFill/>
            <a:ln w="76200" cap="rnd" cmpd="sng" algn="ctr">
              <a:solidFill>
                <a:srgbClr val="FFFFFF"/>
              </a:solidFill>
              <a:prstDash val="solid"/>
              <a:miter lim="800000"/>
            </a:ln>
            <a:effectLst/>
          </p:spPr>
        </p:cxnSp>
        <p:cxnSp>
          <p:nvCxnSpPr>
            <p:cNvPr id="57" name="直接连接符 56"/>
            <p:cNvCxnSpPr/>
            <p:nvPr/>
          </p:nvCxnSpPr>
          <p:spPr>
            <a:xfrm>
              <a:off x="7968995" y="3467100"/>
              <a:ext cx="0" cy="144000"/>
            </a:xfrm>
            <a:prstGeom prst="line">
              <a:avLst/>
            </a:prstGeom>
            <a:noFill/>
            <a:ln w="76200" cap="rnd" cmpd="sng" algn="ctr">
              <a:solidFill>
                <a:srgbClr val="FFFFFF"/>
              </a:solidFill>
              <a:prstDash val="solid"/>
              <a:miter lim="800000"/>
            </a:ln>
            <a:effectLst/>
          </p:spPr>
        </p:cxnSp>
        <p:cxnSp>
          <p:nvCxnSpPr>
            <p:cNvPr id="58" name="直接连接符 57"/>
            <p:cNvCxnSpPr/>
            <p:nvPr/>
          </p:nvCxnSpPr>
          <p:spPr>
            <a:xfrm>
              <a:off x="8177812" y="3467100"/>
              <a:ext cx="0" cy="144000"/>
            </a:xfrm>
            <a:prstGeom prst="line">
              <a:avLst/>
            </a:prstGeom>
            <a:noFill/>
            <a:ln w="76200" cap="rnd" cmpd="sng" algn="ctr">
              <a:solidFill>
                <a:srgbClr val="FFFFFF"/>
              </a:solidFill>
              <a:prstDash val="solid"/>
              <a:miter lim="800000"/>
            </a:ln>
            <a:effectLst/>
          </p:spPr>
        </p:cxnSp>
        <p:cxnSp>
          <p:nvCxnSpPr>
            <p:cNvPr id="59" name="直接连接符 58"/>
            <p:cNvCxnSpPr/>
            <p:nvPr/>
          </p:nvCxnSpPr>
          <p:spPr>
            <a:xfrm>
              <a:off x="8386629" y="3467100"/>
              <a:ext cx="0" cy="144000"/>
            </a:xfrm>
            <a:prstGeom prst="line">
              <a:avLst/>
            </a:prstGeom>
            <a:noFill/>
            <a:ln w="76200" cap="rnd" cmpd="sng" algn="ctr">
              <a:solidFill>
                <a:srgbClr val="FFFFFF"/>
              </a:solidFill>
              <a:prstDash val="solid"/>
              <a:miter lim="800000"/>
            </a:ln>
            <a:effectLst/>
          </p:spPr>
        </p:cxnSp>
        <p:cxnSp>
          <p:nvCxnSpPr>
            <p:cNvPr id="60" name="直接连接符 59"/>
            <p:cNvCxnSpPr/>
            <p:nvPr/>
          </p:nvCxnSpPr>
          <p:spPr>
            <a:xfrm>
              <a:off x="8595446" y="3467100"/>
              <a:ext cx="0" cy="144000"/>
            </a:xfrm>
            <a:prstGeom prst="line">
              <a:avLst/>
            </a:prstGeom>
            <a:noFill/>
            <a:ln w="76200" cap="rnd" cmpd="sng" algn="ctr">
              <a:solidFill>
                <a:srgbClr val="FFFFFF"/>
              </a:solidFill>
              <a:prstDash val="solid"/>
              <a:miter lim="800000"/>
            </a:ln>
            <a:effectLst/>
          </p:spPr>
        </p:cxnSp>
        <p:cxnSp>
          <p:nvCxnSpPr>
            <p:cNvPr id="61" name="直接连接符 60"/>
            <p:cNvCxnSpPr/>
            <p:nvPr/>
          </p:nvCxnSpPr>
          <p:spPr>
            <a:xfrm>
              <a:off x="8804263" y="3467100"/>
              <a:ext cx="0" cy="144000"/>
            </a:xfrm>
            <a:prstGeom prst="line">
              <a:avLst/>
            </a:prstGeom>
            <a:noFill/>
            <a:ln w="76200" cap="rnd" cmpd="sng" algn="ctr">
              <a:solidFill>
                <a:srgbClr val="FFFFFF"/>
              </a:solidFill>
              <a:prstDash val="solid"/>
              <a:miter lim="800000"/>
            </a:ln>
            <a:effectLst/>
          </p:spPr>
        </p:cxnSp>
        <p:cxnSp>
          <p:nvCxnSpPr>
            <p:cNvPr id="62" name="直接连接符 61"/>
            <p:cNvCxnSpPr/>
            <p:nvPr/>
          </p:nvCxnSpPr>
          <p:spPr>
            <a:xfrm>
              <a:off x="9013080" y="3467100"/>
              <a:ext cx="0" cy="144000"/>
            </a:xfrm>
            <a:prstGeom prst="line">
              <a:avLst/>
            </a:prstGeom>
            <a:noFill/>
            <a:ln w="76200" cap="rnd" cmpd="sng" algn="ctr">
              <a:solidFill>
                <a:srgbClr val="FFFFFF"/>
              </a:solidFill>
              <a:prstDash val="solid"/>
              <a:miter lim="800000"/>
            </a:ln>
            <a:effectLst/>
          </p:spPr>
        </p:cxnSp>
        <p:cxnSp>
          <p:nvCxnSpPr>
            <p:cNvPr id="63" name="直接连接符 62"/>
            <p:cNvCxnSpPr/>
            <p:nvPr/>
          </p:nvCxnSpPr>
          <p:spPr>
            <a:xfrm>
              <a:off x="9221897" y="3467100"/>
              <a:ext cx="0" cy="144000"/>
            </a:xfrm>
            <a:prstGeom prst="line">
              <a:avLst/>
            </a:prstGeom>
            <a:noFill/>
            <a:ln w="76200" cap="rnd" cmpd="sng" algn="ctr">
              <a:solidFill>
                <a:srgbClr val="FFFFFF"/>
              </a:solidFill>
              <a:prstDash val="solid"/>
              <a:miter lim="800000"/>
            </a:ln>
            <a:effectLst/>
          </p:spPr>
        </p:cxnSp>
        <p:cxnSp>
          <p:nvCxnSpPr>
            <p:cNvPr id="64" name="直接连接符 63"/>
            <p:cNvCxnSpPr/>
            <p:nvPr/>
          </p:nvCxnSpPr>
          <p:spPr>
            <a:xfrm>
              <a:off x="9430714" y="3467100"/>
              <a:ext cx="0" cy="144000"/>
            </a:xfrm>
            <a:prstGeom prst="line">
              <a:avLst/>
            </a:prstGeom>
            <a:noFill/>
            <a:ln w="76200" cap="rnd" cmpd="sng" algn="ctr">
              <a:solidFill>
                <a:srgbClr val="FFFFFF"/>
              </a:solidFill>
              <a:prstDash val="solid"/>
              <a:miter lim="800000"/>
            </a:ln>
            <a:effectLst/>
          </p:spPr>
        </p:cxnSp>
        <p:cxnSp>
          <p:nvCxnSpPr>
            <p:cNvPr id="65" name="直接连接符 64"/>
            <p:cNvCxnSpPr/>
            <p:nvPr/>
          </p:nvCxnSpPr>
          <p:spPr>
            <a:xfrm>
              <a:off x="9639531" y="3467100"/>
              <a:ext cx="0" cy="144000"/>
            </a:xfrm>
            <a:prstGeom prst="line">
              <a:avLst/>
            </a:prstGeom>
            <a:noFill/>
            <a:ln w="76200" cap="rnd" cmpd="sng" algn="ctr">
              <a:solidFill>
                <a:srgbClr val="FFFFFF"/>
              </a:solidFill>
              <a:prstDash val="solid"/>
              <a:miter lim="800000"/>
            </a:ln>
            <a:effectLst/>
          </p:spPr>
        </p:cxnSp>
        <p:cxnSp>
          <p:nvCxnSpPr>
            <p:cNvPr id="66" name="直接连接符 65"/>
            <p:cNvCxnSpPr/>
            <p:nvPr/>
          </p:nvCxnSpPr>
          <p:spPr>
            <a:xfrm>
              <a:off x="9848348" y="3467100"/>
              <a:ext cx="0" cy="144000"/>
            </a:xfrm>
            <a:prstGeom prst="line">
              <a:avLst/>
            </a:prstGeom>
            <a:noFill/>
            <a:ln w="76200" cap="rnd" cmpd="sng" algn="ctr">
              <a:solidFill>
                <a:srgbClr val="FFFFFF"/>
              </a:solidFill>
              <a:prstDash val="solid"/>
              <a:miter lim="800000"/>
            </a:ln>
            <a:effectLst/>
          </p:spPr>
        </p:cxnSp>
        <p:cxnSp>
          <p:nvCxnSpPr>
            <p:cNvPr id="67" name="直接连接符 66"/>
            <p:cNvCxnSpPr/>
            <p:nvPr/>
          </p:nvCxnSpPr>
          <p:spPr>
            <a:xfrm>
              <a:off x="10057165" y="3467100"/>
              <a:ext cx="0" cy="144000"/>
            </a:xfrm>
            <a:prstGeom prst="line">
              <a:avLst/>
            </a:prstGeom>
            <a:noFill/>
            <a:ln w="76200" cap="rnd" cmpd="sng" algn="ctr">
              <a:solidFill>
                <a:srgbClr val="FFFFFF"/>
              </a:solidFill>
              <a:prstDash val="solid"/>
              <a:miter lim="800000"/>
            </a:ln>
            <a:effectLst/>
          </p:spPr>
        </p:cxnSp>
        <p:cxnSp>
          <p:nvCxnSpPr>
            <p:cNvPr id="68" name="直接连接符 67"/>
            <p:cNvCxnSpPr/>
            <p:nvPr/>
          </p:nvCxnSpPr>
          <p:spPr>
            <a:xfrm>
              <a:off x="10265982" y="3467100"/>
              <a:ext cx="0" cy="144000"/>
            </a:xfrm>
            <a:prstGeom prst="line">
              <a:avLst/>
            </a:prstGeom>
            <a:noFill/>
            <a:ln w="76200" cap="rnd" cmpd="sng" algn="ctr">
              <a:solidFill>
                <a:srgbClr val="FFFFFF"/>
              </a:solidFill>
              <a:prstDash val="solid"/>
              <a:miter lim="800000"/>
            </a:ln>
            <a:effectLst/>
          </p:spPr>
        </p:cxnSp>
        <p:cxnSp>
          <p:nvCxnSpPr>
            <p:cNvPr id="69" name="直接连接符 68"/>
            <p:cNvCxnSpPr/>
            <p:nvPr/>
          </p:nvCxnSpPr>
          <p:spPr>
            <a:xfrm>
              <a:off x="10474799" y="3467100"/>
              <a:ext cx="0" cy="144000"/>
            </a:xfrm>
            <a:prstGeom prst="line">
              <a:avLst/>
            </a:prstGeom>
            <a:noFill/>
            <a:ln w="76200" cap="rnd" cmpd="sng" algn="ctr">
              <a:solidFill>
                <a:srgbClr val="FFFFFF"/>
              </a:solidFill>
              <a:prstDash val="solid"/>
              <a:miter lim="800000"/>
            </a:ln>
            <a:effectLst/>
          </p:spPr>
        </p:cxnSp>
        <p:cxnSp>
          <p:nvCxnSpPr>
            <p:cNvPr id="70" name="直接连接符 69"/>
            <p:cNvCxnSpPr/>
            <p:nvPr/>
          </p:nvCxnSpPr>
          <p:spPr>
            <a:xfrm>
              <a:off x="10683616" y="3467100"/>
              <a:ext cx="0" cy="144000"/>
            </a:xfrm>
            <a:prstGeom prst="line">
              <a:avLst/>
            </a:prstGeom>
            <a:noFill/>
            <a:ln w="76200" cap="rnd" cmpd="sng" algn="ctr">
              <a:solidFill>
                <a:srgbClr val="FFFFFF"/>
              </a:solidFill>
              <a:prstDash val="solid"/>
              <a:miter lim="800000"/>
            </a:ln>
            <a:effectLst/>
          </p:spPr>
        </p:cxnSp>
        <p:cxnSp>
          <p:nvCxnSpPr>
            <p:cNvPr id="71" name="直接连接符 70"/>
            <p:cNvCxnSpPr/>
            <p:nvPr/>
          </p:nvCxnSpPr>
          <p:spPr>
            <a:xfrm>
              <a:off x="10892433" y="3467100"/>
              <a:ext cx="0" cy="144000"/>
            </a:xfrm>
            <a:prstGeom prst="line">
              <a:avLst/>
            </a:prstGeom>
            <a:noFill/>
            <a:ln w="76200" cap="rnd" cmpd="sng" algn="ctr">
              <a:solidFill>
                <a:srgbClr val="FFFFFF"/>
              </a:solidFill>
              <a:prstDash val="solid"/>
              <a:miter lim="800000"/>
            </a:ln>
            <a:effectLst/>
          </p:spPr>
        </p:cxnSp>
        <p:cxnSp>
          <p:nvCxnSpPr>
            <p:cNvPr id="72" name="直接连接符 71"/>
            <p:cNvCxnSpPr/>
            <p:nvPr/>
          </p:nvCxnSpPr>
          <p:spPr>
            <a:xfrm>
              <a:off x="11101250" y="3467100"/>
              <a:ext cx="0" cy="144000"/>
            </a:xfrm>
            <a:prstGeom prst="line">
              <a:avLst/>
            </a:prstGeom>
            <a:noFill/>
            <a:ln w="76200" cap="rnd" cmpd="sng" algn="ctr">
              <a:solidFill>
                <a:srgbClr val="FFFFFF"/>
              </a:solidFill>
              <a:prstDash val="solid"/>
              <a:miter lim="800000"/>
            </a:ln>
            <a:effectLst/>
          </p:spPr>
        </p:cxnSp>
        <p:cxnSp>
          <p:nvCxnSpPr>
            <p:cNvPr id="73" name="直接连接符 72"/>
            <p:cNvCxnSpPr/>
            <p:nvPr/>
          </p:nvCxnSpPr>
          <p:spPr>
            <a:xfrm>
              <a:off x="11310067" y="3467100"/>
              <a:ext cx="0" cy="144000"/>
            </a:xfrm>
            <a:prstGeom prst="line">
              <a:avLst/>
            </a:prstGeom>
            <a:noFill/>
            <a:ln w="76200" cap="rnd" cmpd="sng" algn="ctr">
              <a:solidFill>
                <a:srgbClr val="FFFFFF"/>
              </a:solidFill>
              <a:prstDash val="solid"/>
              <a:miter lim="800000"/>
            </a:ln>
            <a:effectLst/>
          </p:spPr>
        </p:cxnSp>
        <p:cxnSp>
          <p:nvCxnSpPr>
            <p:cNvPr id="74" name="直接连接符 73"/>
            <p:cNvCxnSpPr/>
            <p:nvPr/>
          </p:nvCxnSpPr>
          <p:spPr>
            <a:xfrm>
              <a:off x="11518900" y="3467100"/>
              <a:ext cx="0" cy="144000"/>
            </a:xfrm>
            <a:prstGeom prst="line">
              <a:avLst/>
            </a:prstGeom>
            <a:noFill/>
            <a:ln w="76200" cap="rnd" cmpd="sng" algn="ctr">
              <a:solidFill>
                <a:srgbClr val="FFFFFF"/>
              </a:solidFill>
              <a:prstDash val="solid"/>
              <a:miter lim="800000"/>
            </a:ln>
            <a:effectLst/>
          </p:spPr>
        </p:cxnSp>
      </p:grpSp>
      <p:sp>
        <p:nvSpPr>
          <p:cNvPr id="75" name="文本占位符 11"/>
          <p:cNvSpPr txBox="1"/>
          <p:nvPr/>
        </p:nvSpPr>
        <p:spPr>
          <a:xfrm>
            <a:off x="1034490" y="4581834"/>
            <a:ext cx="1863453" cy="728481"/>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endParaRPr lang="zh-CN" altLang="en-US" sz="1800" dirty="0">
              <a:solidFill>
                <a:srgbClr val="000000"/>
              </a:solidFill>
              <a:latin typeface="Arial" panose="020B0604020202020204"/>
              <a:ea typeface="微软雅黑" panose="020B0503020204020204" charset="-122"/>
            </a:endParaRPr>
          </a:p>
        </p:txBody>
      </p:sp>
      <p:grpSp>
        <p:nvGrpSpPr>
          <p:cNvPr id="47" name="组合 46">
            <a:extLst>
              <a:ext uri="{FF2B5EF4-FFF2-40B4-BE49-F238E27FC236}">
                <a16:creationId xmlns:a16="http://schemas.microsoft.com/office/drawing/2014/main" id="{973CDC86-1F67-E493-3D7F-7F0627BB2E56}"/>
              </a:ext>
            </a:extLst>
          </p:cNvPr>
          <p:cNvGrpSpPr/>
          <p:nvPr/>
        </p:nvGrpSpPr>
        <p:grpSpPr>
          <a:xfrm>
            <a:off x="7120819" y="2829743"/>
            <a:ext cx="144000" cy="2835938"/>
            <a:chOff x="9342309" y="2884573"/>
            <a:chExt cx="144000" cy="2835938"/>
          </a:xfrm>
        </p:grpSpPr>
        <p:cxnSp>
          <p:nvCxnSpPr>
            <p:cNvPr id="81" name="直接连接符 80"/>
            <p:cNvCxnSpPr/>
            <p:nvPr/>
          </p:nvCxnSpPr>
          <p:spPr>
            <a:xfrm>
              <a:off x="9401092" y="2890911"/>
              <a:ext cx="0" cy="2829600"/>
            </a:xfrm>
            <a:prstGeom prst="line">
              <a:avLst/>
            </a:prstGeom>
            <a:solidFill>
              <a:srgbClr val="9663C0"/>
            </a:solidFill>
            <a:ln w="3175" cap="flat" cmpd="sng" algn="ctr">
              <a:solidFill>
                <a:srgbClr val="961318"/>
              </a:solidFill>
              <a:prstDash val="solid"/>
              <a:miter lim="800000"/>
              <a:headEnd type="none"/>
              <a:tailEnd type="none" w="lg" len="lg"/>
            </a:ln>
            <a:effectLst/>
          </p:spPr>
        </p:cxnSp>
        <p:cxnSp>
          <p:nvCxnSpPr>
            <p:cNvPr id="87" name="直接连接符 86"/>
            <p:cNvCxnSpPr/>
            <p:nvPr/>
          </p:nvCxnSpPr>
          <p:spPr>
            <a:xfrm rot="5400000">
              <a:off x="9414309" y="2812573"/>
              <a:ext cx="0" cy="144000"/>
            </a:xfrm>
            <a:prstGeom prst="line">
              <a:avLst/>
            </a:prstGeom>
            <a:noFill/>
            <a:ln w="127000" cap="rnd" cmpd="sng" algn="ctr">
              <a:solidFill>
                <a:srgbClr val="961318"/>
              </a:solidFill>
              <a:prstDash val="solid"/>
              <a:miter lim="800000"/>
            </a:ln>
            <a:effectLst/>
          </p:spPr>
        </p:cxnSp>
      </p:grpSp>
      <p:sp>
        <p:nvSpPr>
          <p:cNvPr id="95" name="文本占位符 6"/>
          <p:cNvSpPr txBox="1"/>
          <p:nvPr/>
        </p:nvSpPr>
        <p:spPr>
          <a:xfrm>
            <a:off x="1225864" y="1808444"/>
            <a:ext cx="2984425" cy="804044"/>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zh-CN" altLang="en-US" sz="2000" b="1" spc="0" dirty="0">
                <a:solidFill>
                  <a:srgbClr val="961318"/>
                </a:solidFill>
                <a:latin typeface="微软雅黑" panose="020B0503020204020204" pitchFamily="34" charset="-122"/>
                <a:ea typeface="微软雅黑" panose="020B0503020204020204" pitchFamily="34" charset="-122"/>
              </a:rPr>
              <a:t>阶段三：</a:t>
            </a:r>
            <a:r>
              <a:rPr lang="en-US" altLang="zh-CN" sz="2000" b="1" spc="0" dirty="0">
                <a:solidFill>
                  <a:srgbClr val="961318"/>
                </a:solidFill>
                <a:latin typeface="微软雅黑" panose="020B0503020204020204" pitchFamily="34" charset="-122"/>
                <a:ea typeface="微软雅黑" panose="020B0503020204020204" pitchFamily="34" charset="-122"/>
              </a:rPr>
              <a:t>CVC </a:t>
            </a:r>
            <a:r>
              <a:rPr lang="zh-CN" altLang="en-US" sz="2000" b="1" spc="0" dirty="0">
                <a:solidFill>
                  <a:srgbClr val="961318"/>
                </a:solidFill>
                <a:latin typeface="微软雅黑" panose="020B0503020204020204" pitchFamily="34" charset="-122"/>
                <a:ea typeface="微软雅黑" panose="020B0503020204020204" pitchFamily="34" charset="-122"/>
              </a:rPr>
              <a:t>系列（</a:t>
            </a:r>
            <a:r>
              <a:rPr lang="en-US" altLang="zh-CN" sz="2000" b="1" spc="0" dirty="0">
                <a:solidFill>
                  <a:srgbClr val="961318"/>
                </a:solidFill>
                <a:latin typeface="微软雅黑" panose="020B0503020204020204" pitchFamily="34" charset="-122"/>
                <a:ea typeface="微软雅黑" panose="020B0503020204020204" pitchFamily="34" charset="-122"/>
              </a:rPr>
              <a:t>2002 → Now</a:t>
            </a:r>
            <a:r>
              <a:rPr lang="zh-CN" altLang="en-US" sz="2000" b="1" spc="0" dirty="0">
                <a:solidFill>
                  <a:srgbClr val="961318"/>
                </a:solidFill>
                <a:latin typeface="微软雅黑" panose="020B0503020204020204" pitchFamily="34" charset="-122"/>
                <a:ea typeface="微软雅黑" panose="020B0503020204020204" pitchFamily="34" charset="-122"/>
              </a:rPr>
              <a:t>）</a:t>
            </a:r>
          </a:p>
        </p:txBody>
      </p:sp>
      <p:sp>
        <p:nvSpPr>
          <p:cNvPr id="96" name="矩形 95"/>
          <p:cNvSpPr/>
          <p:nvPr/>
        </p:nvSpPr>
        <p:spPr>
          <a:xfrm>
            <a:off x="4818052" y="6230376"/>
            <a:ext cx="2960813" cy="525657"/>
          </a:xfrm>
          <a:prstGeom prst="rect">
            <a:avLst/>
          </a:prstGeom>
        </p:spPr>
        <p:txBody>
          <a:bodyPr wrap="square">
            <a:spAutoFit/>
          </a:bodyPr>
          <a:lstStyle/>
          <a:p>
            <a:pPr>
              <a:lnSpc>
                <a:spcPct val="130000"/>
              </a:lnSpc>
              <a:defRPr/>
            </a:pPr>
            <a:r>
              <a:rPr lang="en-US" altLang="zh-CN" sz="2400" b="1" dirty="0">
                <a:latin typeface="微软雅黑" panose="020B0503020204020204" pitchFamily="34" charset="-122"/>
                <a:ea typeface="微软雅黑" panose="020B0503020204020204" pitchFamily="34" charset="-122"/>
              </a:rPr>
              <a:t>CVC5</a:t>
            </a:r>
            <a:r>
              <a:rPr lang="zh-CN" altLang="en-US" sz="2400" b="1" dirty="0">
                <a:latin typeface="微软雅黑" panose="020B0503020204020204" pitchFamily="34" charset="-122"/>
                <a:ea typeface="微软雅黑" panose="020B0503020204020204" pitchFamily="34" charset="-122"/>
              </a:rPr>
              <a:t>完整技术谱系</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2" name="圆角矩形 6">
            <a:extLst>
              <a:ext uri="{FF2B5EF4-FFF2-40B4-BE49-F238E27FC236}">
                <a16:creationId xmlns:a16="http://schemas.microsoft.com/office/drawing/2014/main" id="{06273274-2145-44BA-72AA-9A00492B3CAF}"/>
              </a:ext>
            </a:extLst>
          </p:cNvPr>
          <p:cNvSpPr/>
          <p:nvPr/>
        </p:nvSpPr>
        <p:spPr>
          <a:xfrm>
            <a:off x="367840" y="1082769"/>
            <a:ext cx="7044342" cy="490220"/>
          </a:xfrm>
          <a:prstGeom prst="roundRect">
            <a:avLst>
              <a:gd name="adj" fmla="val 37046"/>
            </a:avLst>
          </a:prstGeom>
          <a:gradFill>
            <a:gsLst>
              <a:gs pos="53000">
                <a:srgbClr val="961318"/>
              </a:gs>
              <a:gs pos="95000">
                <a:srgbClr val="961318">
                  <a:alpha val="0"/>
                </a:srgbClr>
              </a:gs>
              <a:gs pos="0">
                <a:srgbClr val="961318"/>
              </a:gs>
            </a:gsLst>
            <a:lin ang="20700000" scaled="0"/>
          </a:gradFill>
          <a:ln w="12700" cap="flat" cmpd="sng" algn="ctr">
            <a:noFill/>
            <a:prstDash val="solid"/>
            <a:miter lim="800000"/>
          </a:ln>
          <a:effectLst/>
        </p:spPr>
        <p:txBody>
          <a:bodyPr rtlCol="0" anchor="ctr"/>
          <a:lstStyle/>
          <a:p>
            <a:pPr algn="ctr">
              <a:defRPr/>
            </a:pPr>
            <a:endParaRPr lang="zh-CN" altLang="en-US" sz="2400" b="1" kern="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AB658BF-A6AD-5E7D-ED7B-8808012C452C}"/>
              </a:ext>
            </a:extLst>
          </p:cNvPr>
          <p:cNvSpPr txBox="1"/>
          <p:nvPr/>
        </p:nvSpPr>
        <p:spPr>
          <a:xfrm>
            <a:off x="5672008" y="477982"/>
            <a:ext cx="184731" cy="369332"/>
          </a:xfrm>
          <a:prstGeom prst="rect">
            <a:avLst/>
          </a:prstGeom>
          <a:noFill/>
        </p:spPr>
        <p:txBody>
          <a:bodyPr wrap="none" rtlCol="0">
            <a:spAutoFit/>
          </a:bodyPr>
          <a:lstStyle/>
          <a:p>
            <a:endParaRPr lang="zh-CN" altLang="en-US" dirty="0"/>
          </a:p>
        </p:txBody>
      </p:sp>
      <p:sp>
        <p:nvSpPr>
          <p:cNvPr id="5" name="文本框 4">
            <a:extLst>
              <a:ext uri="{FF2B5EF4-FFF2-40B4-BE49-F238E27FC236}">
                <a16:creationId xmlns:a16="http://schemas.microsoft.com/office/drawing/2014/main" id="{600B23A4-49AF-C40A-4ECC-71288D831AD4}"/>
              </a:ext>
            </a:extLst>
          </p:cNvPr>
          <p:cNvSpPr txBox="1"/>
          <p:nvPr/>
        </p:nvSpPr>
        <p:spPr>
          <a:xfrm>
            <a:off x="389782" y="1085830"/>
            <a:ext cx="6016327"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CVC5 </a:t>
            </a:r>
            <a:r>
              <a:rPr lang="zh-CN" altLang="en-US" sz="2400" b="1" dirty="0">
                <a:solidFill>
                  <a:schemeClr val="bg1"/>
                </a:solidFill>
                <a:latin typeface="微软雅黑" panose="020B0503020204020204" pitchFamily="34" charset="-122"/>
                <a:ea typeface="微软雅黑" panose="020B0503020204020204" pitchFamily="34" charset="-122"/>
              </a:rPr>
              <a:t>属于什么技术的演变？（技术源流）</a:t>
            </a:r>
            <a:endParaRPr lang="zh-CN" altLang="en-US" sz="2400" b="1" kern="0" dirty="0">
              <a:solidFill>
                <a:schemeClr val="bg1"/>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39A89382-7A8A-ADD9-F373-2C953D401ACC}"/>
              </a:ext>
            </a:extLst>
          </p:cNvPr>
          <p:cNvGrpSpPr/>
          <p:nvPr/>
        </p:nvGrpSpPr>
        <p:grpSpPr>
          <a:xfrm>
            <a:off x="1408936" y="2612489"/>
            <a:ext cx="295549" cy="3053192"/>
            <a:chOff x="714105" y="1885096"/>
            <a:chExt cx="144000" cy="1424804"/>
          </a:xfrm>
        </p:grpSpPr>
        <p:cxnSp>
          <p:nvCxnSpPr>
            <p:cNvPr id="43" name="直接连接符 42">
              <a:extLst>
                <a:ext uri="{FF2B5EF4-FFF2-40B4-BE49-F238E27FC236}">
                  <a16:creationId xmlns:a16="http://schemas.microsoft.com/office/drawing/2014/main" id="{469438D0-41B3-E5EF-CC61-437E62077158}"/>
                </a:ext>
              </a:extLst>
            </p:cNvPr>
            <p:cNvCxnSpPr/>
            <p:nvPr/>
          </p:nvCxnSpPr>
          <p:spPr>
            <a:xfrm>
              <a:off x="784054" y="1921096"/>
              <a:ext cx="0" cy="1388804"/>
            </a:xfrm>
            <a:prstGeom prst="line">
              <a:avLst/>
            </a:prstGeom>
            <a:solidFill>
              <a:srgbClr val="9663C0"/>
            </a:solidFill>
            <a:ln w="3175" cap="flat" cmpd="sng" algn="ctr">
              <a:solidFill>
                <a:srgbClr val="961318"/>
              </a:solidFill>
              <a:prstDash val="solid"/>
              <a:miter lim="800000"/>
              <a:headEnd type="none"/>
              <a:tailEnd type="none" w="lg" len="lg"/>
            </a:ln>
            <a:effectLst/>
          </p:spPr>
        </p:cxnSp>
        <p:cxnSp>
          <p:nvCxnSpPr>
            <p:cNvPr id="44" name="直接连接符 43">
              <a:extLst>
                <a:ext uri="{FF2B5EF4-FFF2-40B4-BE49-F238E27FC236}">
                  <a16:creationId xmlns:a16="http://schemas.microsoft.com/office/drawing/2014/main" id="{918C4C77-9B4A-A171-60A9-C0DED41312C2}"/>
                </a:ext>
              </a:extLst>
            </p:cNvPr>
            <p:cNvCxnSpPr/>
            <p:nvPr/>
          </p:nvCxnSpPr>
          <p:spPr>
            <a:xfrm rot="5400000">
              <a:off x="786105" y="1813096"/>
              <a:ext cx="0" cy="144000"/>
            </a:xfrm>
            <a:prstGeom prst="line">
              <a:avLst/>
            </a:prstGeom>
            <a:noFill/>
            <a:ln w="127000" cap="rnd" cmpd="sng" algn="ctr">
              <a:solidFill>
                <a:srgbClr val="961318"/>
              </a:solidFill>
              <a:prstDash val="solid"/>
              <a:miter lim="800000"/>
            </a:ln>
            <a:effectLst/>
          </p:spPr>
        </p:cxnSp>
      </p:grpSp>
      <p:sp>
        <p:nvSpPr>
          <p:cNvPr id="46" name="文本框 45">
            <a:extLst>
              <a:ext uri="{FF2B5EF4-FFF2-40B4-BE49-F238E27FC236}">
                <a16:creationId xmlns:a16="http://schemas.microsoft.com/office/drawing/2014/main" id="{0C129DEC-0007-44C7-58C0-67E6F18AD29D}"/>
              </a:ext>
            </a:extLst>
          </p:cNvPr>
          <p:cNvSpPr txBox="1"/>
          <p:nvPr/>
        </p:nvSpPr>
        <p:spPr>
          <a:xfrm>
            <a:off x="1966216" y="2532985"/>
            <a:ext cx="5226603" cy="3023072"/>
          </a:xfrm>
          <a:prstGeom prst="rect">
            <a:avLst/>
          </a:prstGeom>
          <a:noFill/>
        </p:spPr>
        <p:txBody>
          <a:bodyPr wrap="square">
            <a:spAutoFit/>
          </a:bodyPr>
          <a:lstStyle/>
          <a:p>
            <a:pPr>
              <a:lnSpc>
                <a:spcPts val="2300"/>
              </a:lnSpc>
            </a:pPr>
            <a:r>
              <a:rPr lang="en-US" altLang="zh-CN" dirty="0">
                <a:latin typeface="微软雅黑" panose="020B0503020204020204" pitchFamily="34" charset="-122"/>
                <a:ea typeface="微软雅黑" panose="020B0503020204020204" pitchFamily="34" charset="-122"/>
              </a:rPr>
              <a:t>CVC </a:t>
            </a:r>
            <a:r>
              <a:rPr lang="zh-CN" altLang="en-US" dirty="0">
                <a:latin typeface="微软雅黑" panose="020B0503020204020204" pitchFamily="34" charset="-122"/>
                <a:ea typeface="微软雅黑" panose="020B0503020204020204" pitchFamily="34" charset="-122"/>
              </a:rPr>
              <a:t>系列是 </a:t>
            </a:r>
            <a:r>
              <a:rPr lang="en-US" altLang="zh-CN" dirty="0">
                <a:latin typeface="微软雅黑" panose="020B0503020204020204" pitchFamily="34" charset="-122"/>
                <a:ea typeface="微软雅黑" panose="020B0503020204020204" pitchFamily="34" charset="-122"/>
              </a:rPr>
              <a:t>SMT </a:t>
            </a:r>
            <a:r>
              <a:rPr lang="zh-CN" altLang="en-US" dirty="0">
                <a:latin typeface="微软雅黑" panose="020B0503020204020204" pitchFamily="34" charset="-122"/>
                <a:ea typeface="微软雅黑" panose="020B0503020204020204" pitchFamily="34" charset="-122"/>
              </a:rPr>
              <a:t>技术的核心演变路线：</a:t>
            </a:r>
          </a:p>
          <a:p>
            <a:pPr>
              <a:lnSpc>
                <a:spcPts val="2300"/>
              </a:lnSpc>
              <a:buFont typeface="+mj-lt"/>
              <a:buAutoNum type="arabicPeriod"/>
            </a:pPr>
            <a:r>
              <a:rPr lang="en-US" altLang="zh-CN" b="1" dirty="0">
                <a:latin typeface="微软雅黑" panose="020B0503020204020204" pitchFamily="34" charset="-122"/>
                <a:ea typeface="微软雅黑" panose="020B0503020204020204" pitchFamily="34" charset="-122"/>
              </a:rPr>
              <a:t>CVC</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2002</a:t>
            </a:r>
            <a:r>
              <a:rPr lang="zh-CN" altLang="en-US" b="1" dirty="0">
                <a:latin typeface="微软雅黑" panose="020B0503020204020204" pitchFamily="34" charset="-122"/>
                <a:ea typeface="微软雅黑" panose="020B0503020204020204" pitchFamily="34" charset="-122"/>
              </a:rPr>
              <a:t>）</a:t>
            </a:r>
            <a:br>
              <a:rPr lang="zh-CN" altLang="en-US"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SMT </a:t>
            </a:r>
            <a:r>
              <a:rPr lang="zh-CN" altLang="en-US" dirty="0">
                <a:latin typeface="微软雅黑" panose="020B0503020204020204" pitchFamily="34" charset="-122"/>
                <a:ea typeface="微软雅黑" panose="020B0503020204020204" pitchFamily="34" charset="-122"/>
              </a:rPr>
              <a:t>早期系统之一，提出“合作理论求解”。</a:t>
            </a:r>
          </a:p>
          <a:p>
            <a:pPr>
              <a:lnSpc>
                <a:spcPts val="2300"/>
              </a:lnSpc>
              <a:buFont typeface="+mj-lt"/>
              <a:buAutoNum type="arabicPeriod"/>
            </a:pPr>
            <a:r>
              <a:rPr lang="en-US" altLang="zh-CN" b="1" dirty="0">
                <a:latin typeface="微软雅黑" panose="020B0503020204020204" pitchFamily="34" charset="-122"/>
                <a:ea typeface="微软雅黑" panose="020B0503020204020204" pitchFamily="34" charset="-122"/>
              </a:rPr>
              <a:t>CVC Lite</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2005</a:t>
            </a:r>
            <a:r>
              <a:rPr lang="zh-CN" altLang="en-US" b="1" dirty="0">
                <a:latin typeface="微软雅黑" panose="020B0503020204020204" pitchFamily="34" charset="-122"/>
                <a:ea typeface="微软雅黑" panose="020B0503020204020204" pitchFamily="34" charset="-122"/>
              </a:rPr>
              <a:t>）</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简化架构，为后续版本打基础。</a:t>
            </a:r>
          </a:p>
          <a:p>
            <a:pPr>
              <a:lnSpc>
                <a:spcPts val="2300"/>
              </a:lnSpc>
              <a:buFont typeface="+mj-lt"/>
              <a:buAutoNum type="arabicPeriod"/>
            </a:pPr>
            <a:r>
              <a:rPr lang="en-US" altLang="zh-CN" b="1" dirty="0">
                <a:latin typeface="微软雅黑" panose="020B0503020204020204" pitchFamily="34" charset="-122"/>
                <a:ea typeface="微软雅黑" panose="020B0503020204020204" pitchFamily="34" charset="-122"/>
              </a:rPr>
              <a:t>CVC3</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2007</a:t>
            </a:r>
            <a:r>
              <a:rPr lang="zh-CN" altLang="en-US" b="1" dirty="0">
                <a:latin typeface="微软雅黑" panose="020B0503020204020204" pitchFamily="34" charset="-122"/>
                <a:ea typeface="微软雅黑" panose="020B0503020204020204" pitchFamily="34" charset="-122"/>
              </a:rPr>
              <a:t>）</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完整实现 </a:t>
            </a:r>
            <a:r>
              <a:rPr lang="en-US" altLang="zh-CN" dirty="0">
                <a:latin typeface="微软雅黑" panose="020B0503020204020204" pitchFamily="34" charset="-122"/>
                <a:ea typeface="微软雅黑" panose="020B0503020204020204" pitchFamily="34" charset="-122"/>
              </a:rPr>
              <a:t>DPLL(T)</a:t>
            </a:r>
            <a:r>
              <a:rPr lang="zh-CN" altLang="en-US" dirty="0">
                <a:latin typeface="微软雅黑" panose="020B0503020204020204" pitchFamily="34" charset="-122"/>
                <a:ea typeface="微软雅黑" panose="020B0503020204020204" pitchFamily="34" charset="-122"/>
              </a:rPr>
              <a:t>，成为重要学术工具。</a:t>
            </a:r>
          </a:p>
          <a:p>
            <a:pPr>
              <a:lnSpc>
                <a:spcPts val="2300"/>
              </a:lnSpc>
              <a:buFont typeface="+mj-lt"/>
              <a:buAutoNum type="arabicPeriod"/>
            </a:pPr>
            <a:r>
              <a:rPr lang="en-US" altLang="zh-CN" b="1" dirty="0">
                <a:latin typeface="微软雅黑" panose="020B0503020204020204" pitchFamily="34" charset="-122"/>
                <a:ea typeface="微软雅黑" panose="020B0503020204020204" pitchFamily="34" charset="-122"/>
              </a:rPr>
              <a:t>CVC4</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2011</a:t>
            </a:r>
            <a:r>
              <a:rPr lang="zh-CN" altLang="en-US" b="1" dirty="0">
                <a:latin typeface="微软雅黑" panose="020B0503020204020204" pitchFamily="34" charset="-122"/>
                <a:ea typeface="微软雅黑" panose="020B0503020204020204" pitchFamily="34" charset="-122"/>
              </a:rPr>
              <a:t>）</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工业级求解器，几乎成了 </a:t>
            </a:r>
            <a:r>
              <a:rPr lang="en-US" altLang="zh-CN" dirty="0">
                <a:latin typeface="微软雅黑" panose="020B0503020204020204" pitchFamily="34" charset="-122"/>
                <a:ea typeface="微软雅黑" panose="020B0503020204020204" pitchFamily="34" charset="-122"/>
              </a:rPr>
              <a:t>SMT </a:t>
            </a:r>
            <a:r>
              <a:rPr lang="zh-CN" altLang="en-US" dirty="0">
                <a:latin typeface="微软雅黑" panose="020B0503020204020204" pitchFamily="34" charset="-122"/>
                <a:ea typeface="微软雅黑" panose="020B0503020204020204" pitchFamily="34" charset="-122"/>
              </a:rPr>
              <a:t>标准参考。</a:t>
            </a:r>
          </a:p>
          <a:p>
            <a:pPr>
              <a:lnSpc>
                <a:spcPts val="2300"/>
              </a:lnSpc>
              <a:buFont typeface="+mj-lt"/>
              <a:buAutoNum type="arabicPeriod"/>
            </a:pPr>
            <a:r>
              <a:rPr lang="en-US" altLang="zh-CN" b="1" dirty="0">
                <a:latin typeface="微软雅黑" panose="020B0503020204020204" pitchFamily="34" charset="-122"/>
                <a:ea typeface="微软雅黑" panose="020B0503020204020204" pitchFamily="34" charset="-122"/>
              </a:rPr>
              <a:t>CVC5</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2022</a:t>
            </a:r>
            <a:r>
              <a:rPr lang="zh-CN" altLang="en-US" b="1"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9AFDE82A-BB24-6B9C-D2EF-5636C7F06CE0}"/>
              </a:ext>
            </a:extLst>
          </p:cNvPr>
          <p:cNvSpPr txBox="1"/>
          <p:nvPr/>
        </p:nvSpPr>
        <p:spPr>
          <a:xfrm>
            <a:off x="6802136" y="1869747"/>
            <a:ext cx="1608794" cy="804025"/>
          </a:xfrm>
          <a:prstGeom prst="rect">
            <a:avLst/>
          </a:prstGeom>
          <a:noFill/>
        </p:spPr>
        <p:txBody>
          <a:bodyPr wrap="square">
            <a:spAutoFit/>
          </a:bodyPr>
          <a:lstStyle/>
          <a:p>
            <a:pPr>
              <a:lnSpc>
                <a:spcPct val="120000"/>
              </a:lnSpc>
              <a:spcBef>
                <a:spcPts val="1000"/>
              </a:spcBef>
              <a:defRPr/>
            </a:pPr>
            <a:r>
              <a:rPr lang="zh-CN" altLang="en-US" sz="2000" b="1" dirty="0">
                <a:solidFill>
                  <a:srgbClr val="961318"/>
                </a:solidFill>
                <a:latin typeface="微软雅黑" panose="020B0503020204020204" pitchFamily="34" charset="-122"/>
                <a:ea typeface="微软雅黑" panose="020B0503020204020204" pitchFamily="34" charset="-122"/>
              </a:rPr>
              <a:t>最新的技术演进成果：</a:t>
            </a:r>
          </a:p>
        </p:txBody>
      </p:sp>
      <p:sp>
        <p:nvSpPr>
          <p:cNvPr id="84" name="Rectangle 1">
            <a:extLst>
              <a:ext uri="{FF2B5EF4-FFF2-40B4-BE49-F238E27FC236}">
                <a16:creationId xmlns:a16="http://schemas.microsoft.com/office/drawing/2014/main" id="{F525BC78-AD25-FCB9-F6D6-2F5D3235E797}"/>
              </a:ext>
            </a:extLst>
          </p:cNvPr>
          <p:cNvSpPr>
            <a:spLocks noChangeArrowheads="1"/>
          </p:cNvSpPr>
          <p:nvPr/>
        </p:nvSpPr>
        <p:spPr bwMode="auto">
          <a:xfrm>
            <a:off x="7606533" y="2829743"/>
            <a:ext cx="3671639" cy="234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完全重写架构</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对非线性算术强支持</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对字符串/正则表达式高性能</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更强的量词实例化机制</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更高并发性与可拓展性</a:t>
            </a:r>
          </a:p>
        </p:txBody>
      </p:sp>
    </p:spTree>
    <p:extLst>
      <p:ext uri="{BB962C8B-B14F-4D97-AF65-F5344CB8AC3E}">
        <p14:creationId xmlns:p14="http://schemas.microsoft.com/office/powerpoint/2010/main" val="676881"/>
      </p:ext>
    </p:extLst>
  </p:cSld>
  <p:clrMapOvr>
    <a:masterClrMapping/>
  </p:clrMapOvr>
  <p:transition spd="slow">
    <p:pull/>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00dd180a-db4a-469a-b40a-450751c175c2"/>
  <p:tag name="COMMONDATA" val="eyJoZGlkIjoiNTMzNTU1OTFlNjljOTNmZjcwNDMwMDVkNDMxOGYxNDcifQ=="/>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TotalTime>
  <Words>2580</Words>
  <Application>Microsoft Office PowerPoint</Application>
  <PresentationFormat>宽屏</PresentationFormat>
  <Paragraphs>303</Paragraphs>
  <Slides>33</Slides>
  <Notes>7</Notes>
  <HiddenSlides>0</HiddenSlides>
  <MMClips>5</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33</vt:i4>
      </vt:variant>
    </vt:vector>
  </HeadingPairs>
  <TitlesOfParts>
    <vt:vector size="46" baseType="lpstr">
      <vt:lpstr>阿里巴巴普惠体 H</vt:lpstr>
      <vt:lpstr>阿里巴巴普惠体 R</vt:lpstr>
      <vt:lpstr>等线</vt:lpstr>
      <vt:lpstr>等线 Light</vt:lpstr>
      <vt:lpstr>华文行楷</vt:lpstr>
      <vt:lpstr>微软雅黑</vt:lpstr>
      <vt:lpstr>微软雅黑 Light</vt:lpstr>
      <vt:lpstr>Arial</vt:lpstr>
      <vt:lpstr>Arial Black</vt:lpstr>
      <vt:lpstr>Calibri</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ll Song</cp:lastModifiedBy>
  <cp:revision>236</cp:revision>
  <dcterms:created xsi:type="dcterms:W3CDTF">2020-08-06T01:38:00Z</dcterms:created>
  <dcterms:modified xsi:type="dcterms:W3CDTF">2025-12-11T11:53:20Z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3A8736F54BCF47C090BD965F7769EFFB_13</vt:lpwstr>
  </property>
  <property fmtid="{D5CDD505-2E9C-101B-9397-08002B2CF9AE}" pid="3" name="KSOProductBuildVer">
    <vt:lpwstr>2052-11.1.0.14309</vt:lpwstr>
  </property>
</Properties>
</file>